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3"/>
  </p:sldIdLst>
  <p:sldSz cx="12192000" cy="6858000"/>
  <p:notesSz cx="6858000" cy="9144000"/>
  <p:embeddedFontLst>
    <p:embeddedFont>
      <p:font typeface="Gilroy" panose="00000400000000000000" charset="0"/>
      <p:regular r:id="rId9"/>
    </p:embeddedFont>
    <p:embeddedFont>
      <p:font typeface="DM Serif Display" charset="0"/>
      <p:regular r:id="rId10"/>
      <p:italic r:id="rId11"/>
    </p:embeddedFont>
  </p:embeddedFontLst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19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195"/>
    <a:srgbClr val="1A3497"/>
    <a:srgbClr val="1B56A6"/>
    <a:srgbClr val="AF2EE2"/>
    <a:srgbClr val="030452"/>
    <a:srgbClr val="C44BAD"/>
    <a:srgbClr val="1B7FC0"/>
    <a:srgbClr val="E653AD"/>
    <a:srgbClr val="06023D"/>
    <a:srgbClr val="020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7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48" y="78"/>
      </p:cViewPr>
      <p:guideLst>
        <p:guide orient="horz" pos="2160"/>
        <p:guide pos="3840"/>
        <p:guide pos="461"/>
        <p:guide pos="7197"/>
        <p:guide orient="horz" pos="391"/>
        <p:guide orient="horz" pos="799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21C1-192A-433B-AA91-106F9135B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39C0-D7C8-48AA-AF63-0D692BECED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190985"/>
            </a:gs>
            <a:gs pos="100000">
              <a:srgbClr val="1B59A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1"/>
          <a:srcRect r="24556" b="42640"/>
          <a:stretch>
            <a:fillRect/>
          </a:stretch>
        </p:blipFill>
        <p:spPr>
          <a:xfrm>
            <a:off x="3595572" y="322166"/>
            <a:ext cx="8596428" cy="6535834"/>
          </a:xfrm>
          <a:custGeom>
            <a:avLst/>
            <a:gdLst>
              <a:gd name="connsiteX0" fmla="*/ 0 w 8596428"/>
              <a:gd name="connsiteY0" fmla="*/ 0 h 6535834"/>
              <a:gd name="connsiteX1" fmla="*/ 8596428 w 8596428"/>
              <a:gd name="connsiteY1" fmla="*/ 0 h 6535834"/>
              <a:gd name="connsiteX2" fmla="*/ 8596428 w 8596428"/>
              <a:gd name="connsiteY2" fmla="*/ 6535834 h 6535834"/>
              <a:gd name="connsiteX3" fmla="*/ 0 w 8596428"/>
              <a:gd name="connsiteY3" fmla="*/ 6535834 h 65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428" h="6535834">
                <a:moveTo>
                  <a:pt x="0" y="0"/>
                </a:moveTo>
                <a:lnTo>
                  <a:pt x="8596428" y="0"/>
                </a:lnTo>
                <a:lnTo>
                  <a:pt x="8596428" y="6535834"/>
                </a:lnTo>
                <a:lnTo>
                  <a:pt x="0" y="6535834"/>
                </a:lnTo>
                <a:close/>
              </a:path>
            </a:pathLst>
          </a:custGeom>
        </p:spPr>
      </p:pic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/>
          <a:srcRect l="30135" t="41982" b="12967"/>
          <a:stretch>
            <a:fillRect/>
          </a:stretch>
        </p:blipFill>
        <p:spPr>
          <a:xfrm>
            <a:off x="0" y="-42545"/>
            <a:ext cx="11216005" cy="6900545"/>
          </a:xfrm>
          <a:custGeom>
            <a:avLst/>
            <a:gdLst>
              <a:gd name="connsiteX0" fmla="*/ 0 w 10639842"/>
              <a:gd name="connsiteY0" fmla="*/ 0 h 6858000"/>
              <a:gd name="connsiteX1" fmla="*/ 10639842 w 10639842"/>
              <a:gd name="connsiteY1" fmla="*/ 0 h 6858000"/>
              <a:gd name="connsiteX2" fmla="*/ 10639842 w 10639842"/>
              <a:gd name="connsiteY2" fmla="*/ 6858000 h 6858000"/>
              <a:gd name="connsiteX3" fmla="*/ 0 w 10639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9842" h="6858000">
                <a:moveTo>
                  <a:pt x="0" y="0"/>
                </a:moveTo>
                <a:lnTo>
                  <a:pt x="10639842" y="0"/>
                </a:lnTo>
                <a:lnTo>
                  <a:pt x="106398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rcRect l="27603" t="64262"/>
          <a:stretch>
            <a:fillRect/>
          </a:stretch>
        </p:blipFill>
        <p:spPr>
          <a:xfrm>
            <a:off x="1" y="0"/>
            <a:ext cx="8550511" cy="4060993"/>
          </a:xfrm>
          <a:custGeom>
            <a:avLst/>
            <a:gdLst>
              <a:gd name="connsiteX0" fmla="*/ 0 w 8550511"/>
              <a:gd name="connsiteY0" fmla="*/ 0 h 4060993"/>
              <a:gd name="connsiteX1" fmla="*/ 8550511 w 8550511"/>
              <a:gd name="connsiteY1" fmla="*/ 0 h 4060993"/>
              <a:gd name="connsiteX2" fmla="*/ 8550511 w 8550511"/>
              <a:gd name="connsiteY2" fmla="*/ 4060993 h 4060993"/>
              <a:gd name="connsiteX3" fmla="*/ 0 w 8550511"/>
              <a:gd name="connsiteY3" fmla="*/ 4060993 h 40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0511" h="4060993">
                <a:moveTo>
                  <a:pt x="0" y="0"/>
                </a:moveTo>
                <a:lnTo>
                  <a:pt x="8550511" y="0"/>
                </a:lnTo>
                <a:lnTo>
                  <a:pt x="8550511" y="4060993"/>
                </a:lnTo>
                <a:lnTo>
                  <a:pt x="0" y="4060993"/>
                </a:lnTo>
                <a:close/>
              </a:path>
            </a:pathLst>
          </a:custGeom>
        </p:spPr>
      </p:pic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4"/>
          <a:srcRect l="-13545" t="1" r="34945" b="41439"/>
          <a:stretch>
            <a:fillRect/>
          </a:stretch>
        </p:blipFill>
        <p:spPr>
          <a:xfrm rot="605302">
            <a:off x="5994360" y="2794755"/>
            <a:ext cx="6459513" cy="4612577"/>
          </a:xfrm>
          <a:custGeom>
            <a:avLst/>
            <a:gdLst>
              <a:gd name="connsiteX0" fmla="*/ 0 w 6459513"/>
              <a:gd name="connsiteY0" fmla="*/ 0 h 4612577"/>
              <a:gd name="connsiteX1" fmla="*/ 5833918 w 6459513"/>
              <a:gd name="connsiteY1" fmla="*/ 0 h 4612577"/>
              <a:gd name="connsiteX2" fmla="*/ 6459513 w 6459513"/>
              <a:gd name="connsiteY2" fmla="*/ 3516206 h 4612577"/>
              <a:gd name="connsiteX3" fmla="*/ 297276 w 6459513"/>
              <a:gd name="connsiteY3" fmla="*/ 4612577 h 461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9513" h="4612577">
                <a:moveTo>
                  <a:pt x="0" y="0"/>
                </a:moveTo>
                <a:lnTo>
                  <a:pt x="5833918" y="0"/>
                </a:lnTo>
                <a:lnTo>
                  <a:pt x="6459513" y="3516206"/>
                </a:lnTo>
                <a:lnTo>
                  <a:pt x="297276" y="4612577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/>
        </p:nvSpPr>
        <p:spPr>
          <a:xfrm>
            <a:off x="1" y="0"/>
            <a:ext cx="1837206" cy="6858000"/>
          </a:xfrm>
          <a:custGeom>
            <a:avLst/>
            <a:gdLst>
              <a:gd name="connsiteX0" fmla="*/ 0 w 2347833"/>
              <a:gd name="connsiteY0" fmla="*/ 0 h 6858000"/>
              <a:gd name="connsiteX1" fmla="*/ 2347833 w 2347833"/>
              <a:gd name="connsiteY1" fmla="*/ 0 h 6858000"/>
              <a:gd name="connsiteX2" fmla="*/ 2347833 w 2347833"/>
              <a:gd name="connsiteY2" fmla="*/ 6858000 h 6858000"/>
              <a:gd name="connsiteX3" fmla="*/ 0 w 23478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833" h="6858000">
                <a:moveTo>
                  <a:pt x="0" y="0"/>
                </a:moveTo>
                <a:lnTo>
                  <a:pt x="2347833" y="0"/>
                </a:lnTo>
                <a:lnTo>
                  <a:pt x="23478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38000">
                <a:srgbClr val="020457"/>
              </a:gs>
              <a:gs pos="100000">
                <a:srgbClr val="06023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37675" y="321945"/>
            <a:ext cx="2212340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ctr">
              <a:defRPr sz="1100" b="0" i="0" u="none" strike="noStrike">
                <a:solidFill>
                  <a:srgbClr val="000000"/>
                </a:solidFill>
                <a:effectLst/>
                <a:latin typeface="+mj-lt"/>
                <a:ea typeface="Microsoft YaHei" panose="020B0503020204020204" pitchFamily="34" charset="-122"/>
              </a:defRPr>
            </a:lvl1pPr>
          </a:lstStyle>
          <a:p>
            <a:r>
              <a:rPr lang="en-US" altLang="fr-FR" dirty="0">
                <a:solidFill>
                  <a:schemeClr val="bg1"/>
                </a:solidFill>
                <a:ea typeface="Arial" panose="020B0604020202020204" pitchFamily="34" charset="0"/>
              </a:rPr>
              <a:t>Business English 3B * CEFR B1</a:t>
            </a:r>
            <a:endParaRPr lang="en-US" altLang="fr-FR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950" y="347980"/>
            <a:ext cx="171069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1200" dirty="0">
                <a:solidFill>
                  <a:schemeClr val="bg1"/>
                </a:solidFill>
                <a:latin typeface="+mj-lt"/>
              </a:rPr>
              <a:t>Amideast Online</a:t>
            </a:r>
            <a:endParaRPr lang="fr-F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15089" y="6260953"/>
            <a:ext cx="2893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ctr">
              <a:defRPr sz="2000" b="0" i="0" u="none" strike="noStrike">
                <a:solidFill>
                  <a:srgbClr val="000000"/>
                </a:solidFill>
                <a:effectLst/>
                <a:latin typeface="+mj-lt"/>
                <a:ea typeface="Microsoft YaHei" panose="020B0503020204020204" pitchFamily="34" charset="-122"/>
              </a:defRPr>
            </a:lvl1pPr>
          </a:lstStyle>
          <a:p>
            <a:r>
              <a:rPr lang="en-US" altLang="zh-CN" sz="1100" dirty="0">
                <a:solidFill>
                  <a:schemeClr val="bg1"/>
                </a:solidFill>
                <a:ea typeface="Arial" panose="020B0604020202020204" pitchFamily="34" charset="0"/>
              </a:rPr>
              <a:t>PRESENTATION</a:t>
            </a:r>
            <a:endParaRPr lang="en-US" altLang="zh-CN" sz="11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3340" y="1541145"/>
            <a:ext cx="7781925" cy="47199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                                                Economic Situation In Tunisia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The economic situation in Tunisia is stable because a stable political situation since 3 years. Economic stratégie consist of going down</a:t>
            </a:r>
            <a:r>
              <a:rPr lang="fr-FR" altLang="en-US" sz="1800" b="0" i="0" u="none" strike="noStrik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</a:rPr>
              <a:t> </a:t>
            </a:r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inflation rate by following steps: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- Going down foreign loans for impouve the exchange rate when the local currency improves compared to foreign currency USD or Euro.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- Going up the balance trade by encouraging exports local produce.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- Tax incentives encouraging froeign investesment wich allows going up labour force and reduce ( going down) umployement rate.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fontAlgn="ctr"/>
            <a:r>
              <a:rPr lang="fr-FR" altLang="en-US" sz="18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- Make intrest rate staying</a:t>
            </a:r>
            <a:endParaRPr lang="fr-FR" altLang="en-US" sz="18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7200" y="687705"/>
            <a:ext cx="5739765" cy="4819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ctr"/>
            <a:r>
              <a:rPr lang="fr-FR" altLang="en-US" sz="2400" b="0" i="0" u="none" strike="noStrike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rPr>
              <a:t>Home Work  N°1</a:t>
            </a:r>
            <a:endParaRPr lang="fr-FR" altLang="en-US" sz="24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6374" y="1910722"/>
            <a:ext cx="106479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n-US" altLang="zh-CN" sz="4000" b="0" i="0" u="none" strike="noStrike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719138" y="2644008"/>
            <a:ext cx="4169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M5MTBlNmI2YTY3ZjIxYzUzNmRhMGQyM2YxMDkyYj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海外衬线复古01">
      <a:majorFont>
        <a:latin typeface="DM Serif Displa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Presentation</Application>
  <PresentationFormat>宽屏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Gilroy</vt:lpstr>
      <vt:lpstr>DM Serif Display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 abbey</dc:creator>
  <cp:lastModifiedBy>Belhassen Nader</cp:lastModifiedBy>
  <cp:revision>20</cp:revision>
  <dcterms:created xsi:type="dcterms:W3CDTF">2023-03-30T01:36:00Z</dcterms:created>
  <dcterms:modified xsi:type="dcterms:W3CDTF">2025-08-05T10:36:26Z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953DEBA2281C4B99A225B186B4F99F0F_11</vt:lpwstr>
  </property>
  <property fmtid="{D5CDD505-2E9C-101B-9397-08002B2CF9AE}" pid="3" name="KSOProductBuildVer">
    <vt:lpwstr>1036-12.2.0.21931</vt:lpwstr>
  </property>
</Properties>
</file>