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Maven Pro" panose="020B0604020202020204" charset="0"/>
      <p:regular r:id="rId9"/>
      <p:bold r:id="rId10"/>
    </p:embeddedFont>
    <p:embeddedFont>
      <p:font typeface="Nunito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84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882ed9d52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882ed9d52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882ed9d528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882ed9d528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882ed9d528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882ed9d528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882ed9d528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882ed9d528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882ed9d528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882ed9d528_1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>
            <a:spLocks noGrp="1"/>
          </p:cNvSpPr>
          <p:nvPr>
            <p:ph type="ctrTitle"/>
          </p:nvPr>
        </p:nvSpPr>
        <p:spPr>
          <a:xfrm>
            <a:off x="824000" y="1613825"/>
            <a:ext cx="4807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Reading strategies</a:t>
            </a:r>
            <a:endParaRPr/>
          </a:p>
        </p:txBody>
      </p:sp>
      <p:sp>
        <p:nvSpPr>
          <p:cNvPr id="278" name="Google Shape;278;p13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/>
              <a:t>SQ3R</a:t>
            </a:r>
            <a:endParaRPr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5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SQ3R</a:t>
            </a:r>
            <a:endParaRPr/>
          </a:p>
        </p:txBody>
      </p:sp>
      <p:sp>
        <p:nvSpPr>
          <p:cNvPr id="284" name="Google Shape;284;p14"/>
          <p:cNvSpPr txBox="1">
            <a:spLocks noGrp="1"/>
          </p:cNvSpPr>
          <p:nvPr>
            <p:ph type="body" idx="1"/>
          </p:nvPr>
        </p:nvSpPr>
        <p:spPr>
          <a:xfrm>
            <a:off x="1303800" y="1137375"/>
            <a:ext cx="7030500" cy="33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A61C00"/>
                </a:solidFill>
                <a:highlight>
                  <a:srgbClr val="FFFFFF"/>
                </a:highlight>
              </a:rPr>
              <a:t>Survey</a:t>
            </a:r>
            <a:endParaRPr sz="2000" b="1" dirty="0">
              <a:solidFill>
                <a:srgbClr val="A61C00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AutoNum type="arabicPeriod"/>
            </a:pPr>
            <a:r>
              <a:rPr lang="en" sz="1500" b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Read the blurb for context</a:t>
            </a:r>
            <a:r>
              <a:rPr lang="en" sz="1500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050" dirty="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AutoNum type="arabicPeriod"/>
            </a:pPr>
            <a:r>
              <a:rPr lang="en" sz="1500" b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Skim the first sentence of every paragraph.</a:t>
            </a:r>
            <a:endParaRPr sz="1500" b="1" dirty="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AutoNum type="arabicPeriod"/>
            </a:pPr>
            <a:r>
              <a:rPr lang="en" sz="1500" b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Survey the questions, too!</a:t>
            </a:r>
            <a:r>
              <a:rPr lang="en" sz="1500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Put marks in the margins of the passage if you see questions that mention </a:t>
            </a:r>
            <a:r>
              <a:rPr lang="en" sz="1500" i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“paragraph 3”</a:t>
            </a:r>
            <a:r>
              <a:rPr lang="en" sz="1500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or </a:t>
            </a:r>
            <a:r>
              <a:rPr lang="en" sz="1500" i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“lines 11-18”</a:t>
            </a:r>
            <a:r>
              <a:rPr lang="en" sz="1500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for example.</a:t>
            </a:r>
            <a:endParaRPr sz="1500" dirty="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AutoNum type="arabicPeriod"/>
            </a:pPr>
            <a:r>
              <a:rPr lang="en" sz="1500" b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Circle weird names and big words in the </a:t>
            </a:r>
            <a:r>
              <a:rPr lang="en" sz="1500" b="1" dirty="0" smtClean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questions</a:t>
            </a:r>
            <a:endParaRPr dirty="0"/>
          </a:p>
          <a:p>
            <a:pPr marL="0" lvl="0" indent="0" algn="l" rtl="0">
              <a:spcBef>
                <a:spcPts val="34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SQ3R</a:t>
            </a:r>
            <a:endParaRPr/>
          </a:p>
        </p:txBody>
      </p:sp>
      <p:sp>
        <p:nvSpPr>
          <p:cNvPr id="290" name="Google Shape;290;p15"/>
          <p:cNvSpPr txBox="1">
            <a:spLocks noGrp="1"/>
          </p:cNvSpPr>
          <p:nvPr>
            <p:ph type="body" idx="1"/>
          </p:nvPr>
        </p:nvSpPr>
        <p:spPr>
          <a:xfrm>
            <a:off x="1303800" y="1266500"/>
            <a:ext cx="7030500" cy="32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980000"/>
                </a:solidFill>
              </a:rPr>
              <a:t>Question</a:t>
            </a:r>
            <a:endParaRPr sz="2000" b="1" dirty="0">
              <a:solidFill>
                <a:srgbClr val="980000"/>
              </a:solidFill>
            </a:endParaRPr>
          </a:p>
          <a:p>
            <a:pPr indent="-323850">
              <a:spcBef>
                <a:spcPts val="1600"/>
              </a:spcBef>
              <a:buSzPts val="1500"/>
              <a:buFont typeface="Nunito"/>
              <a:buAutoNum type="arabicPeriod"/>
            </a:pPr>
            <a:r>
              <a:rPr lang="en-US" sz="1500" b="1" dirty="0" smtClean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Come </a:t>
            </a:r>
            <a:r>
              <a:rPr lang="en-US" sz="1500" b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up with a couple questions about the passage, for example: </a:t>
            </a:r>
            <a:r>
              <a:rPr lang="en-US" sz="1500" b="1" i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What is this passage about? Why does this passage exist? What question is this passage trying to answer?</a:t>
            </a:r>
            <a:endParaRPr lang="en-US" sz="1500" b="1" dirty="0"/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 b="1" dirty="0" smtClean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this </a:t>
            </a:r>
            <a:r>
              <a:rPr lang="en" sz="1500" b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part is meant to help you get excited about what you’re about to read - </a:t>
            </a:r>
            <a:endParaRPr sz="1500" b="1" dirty="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 b="1" dirty="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if you’re interested in what the passage is about, then you are more likely to grasp the point the author is making the first time you read it. </a:t>
            </a:r>
            <a:endParaRPr sz="1500" b="1" dirty="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6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SQ3R</a:t>
            </a:r>
            <a:endParaRPr/>
          </a:p>
        </p:txBody>
      </p:sp>
      <p:sp>
        <p:nvSpPr>
          <p:cNvPr id="296" name="Google Shape;296;p16"/>
          <p:cNvSpPr txBox="1">
            <a:spLocks noGrp="1"/>
          </p:cNvSpPr>
          <p:nvPr>
            <p:ph type="body" idx="1"/>
          </p:nvPr>
        </p:nvSpPr>
        <p:spPr>
          <a:xfrm>
            <a:off x="1303800" y="1201875"/>
            <a:ext cx="7030500" cy="332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980000"/>
                </a:solidFill>
              </a:rPr>
              <a:t>Read</a:t>
            </a:r>
            <a:endParaRPr sz="2000" b="1"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rgbClr val="000000"/>
                </a:solidFill>
              </a:rPr>
              <a:t>1.</a:t>
            </a:r>
            <a:r>
              <a:rPr lang="en" sz="150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Start reading the passage – </a:t>
            </a: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actively</a:t>
            </a:r>
            <a:r>
              <a:rPr lang="en" sz="150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150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Char char="●"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Underline and/or circle claims.</a:t>
            </a:r>
            <a:r>
              <a:rPr lang="en" sz="150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05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Char char="●"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Underline and/or circle key words. </a:t>
            </a:r>
            <a:endParaRPr sz="105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Char char="●"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Make quick notes in the margins of the passage</a:t>
            </a:r>
            <a:endParaRPr sz="1500" b="1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Char char="●"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Circle “the But”!</a:t>
            </a:r>
            <a:r>
              <a:rPr lang="en" sz="150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Contrast words (</a:t>
            </a:r>
            <a:r>
              <a:rPr lang="en" sz="1500" i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eg: although, not, but, yet, however, nevertheless, in fact, etc...</a:t>
            </a:r>
            <a:r>
              <a:rPr lang="en" sz="150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) signal a shift in the author’s argument</a:t>
            </a:r>
            <a:endParaRPr sz="150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Char char="●"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Circle "the And"!</a:t>
            </a:r>
            <a:r>
              <a:rPr lang="en" sz="150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Continuation words (</a:t>
            </a:r>
            <a:r>
              <a:rPr lang="en" sz="1500" i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because, since, therefore, and, additionally, etc...</a:t>
            </a:r>
            <a:r>
              <a:rPr lang="en" sz="1500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) signal that the author is about to emphasize or restate an important part of the argument.</a:t>
            </a:r>
            <a:endParaRPr sz="1500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3400"/>
              </a:spcBef>
              <a:spcAft>
                <a:spcPts val="1600"/>
              </a:spcAft>
              <a:buNone/>
            </a:pPr>
            <a:endParaRPr sz="15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5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SQ3R</a:t>
            </a:r>
            <a:endParaRPr/>
          </a:p>
        </p:txBody>
      </p:sp>
      <p:sp>
        <p:nvSpPr>
          <p:cNvPr id="302" name="Google Shape;302;p17"/>
          <p:cNvSpPr txBox="1">
            <a:spLocks noGrp="1"/>
          </p:cNvSpPr>
          <p:nvPr>
            <p:ph type="body" idx="1"/>
          </p:nvPr>
        </p:nvSpPr>
        <p:spPr>
          <a:xfrm>
            <a:off x="1303800" y="1150275"/>
            <a:ext cx="7030500" cy="338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980000"/>
                </a:solidFill>
              </a:rPr>
              <a:t>Recite</a:t>
            </a:r>
            <a:endParaRPr sz="2000" b="1">
              <a:solidFill>
                <a:srgbClr val="980000"/>
              </a:solidFill>
            </a:endParaRP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AutoNum type="arabicPeriod"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After you read each paragraph, say back to yourself what it was about - </a:t>
            </a:r>
            <a:r>
              <a:rPr lang="en" sz="1500" b="1" i="1" u="sng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using your own words</a:t>
            </a:r>
            <a:r>
              <a:rPr lang="en" sz="1500" b="1" u="sng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500" b="1">
              <a:solidFill>
                <a:srgbClr val="21242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21242C"/>
              </a:buClr>
              <a:buSzPts val="1500"/>
              <a:buFont typeface="Arial"/>
              <a:buAutoNum type="arabicPeriod"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By summarizing, you can gain control of the text and prove to yourself that you understand what you just read.</a:t>
            </a:r>
            <a:endParaRPr sz="15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56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SQ3R</a:t>
            </a:r>
            <a:endParaRPr/>
          </a:p>
        </p:txBody>
      </p:sp>
      <p:sp>
        <p:nvSpPr>
          <p:cNvPr id="308" name="Google Shape;308;p18"/>
          <p:cNvSpPr txBox="1">
            <a:spLocks noGrp="1"/>
          </p:cNvSpPr>
          <p:nvPr>
            <p:ph type="body" idx="1"/>
          </p:nvPr>
        </p:nvSpPr>
        <p:spPr>
          <a:xfrm>
            <a:off x="1303800" y="1253575"/>
            <a:ext cx="7030500" cy="327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980000"/>
                </a:solidFill>
              </a:rPr>
              <a:t>Review </a:t>
            </a:r>
            <a:endParaRPr sz="2000" b="1"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Once you reach the end of the passage, say back to yourself what the point of the whole passage is - again, </a:t>
            </a:r>
            <a:r>
              <a:rPr lang="en" sz="1500" b="1" i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using your own words</a:t>
            </a:r>
            <a:r>
              <a:rPr lang="en" sz="1500" b="1">
                <a:solidFill>
                  <a:srgbClr val="2124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1500"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>
              <a:solidFill>
                <a:srgbClr val="98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316</Words>
  <Application>Microsoft Office PowerPoint</Application>
  <PresentationFormat>On-screen Show (16:9)</PresentationFormat>
  <Paragraphs>28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Maven Pro</vt:lpstr>
      <vt:lpstr>Arial</vt:lpstr>
      <vt:lpstr>Nunito</vt:lpstr>
      <vt:lpstr>Momentum</vt:lpstr>
      <vt:lpstr>Reading strategies</vt:lpstr>
      <vt:lpstr>SQ3R</vt:lpstr>
      <vt:lpstr>SQ3R</vt:lpstr>
      <vt:lpstr>SQ3R</vt:lpstr>
      <vt:lpstr>SQ3R</vt:lpstr>
      <vt:lpstr>SQ3R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strategies</dc:title>
  <dc:creator>LENA</dc:creator>
  <cp:lastModifiedBy>LENA</cp:lastModifiedBy>
  <cp:revision>3</cp:revision>
  <dcterms:modified xsi:type="dcterms:W3CDTF">2020-06-09T15:51:50Z</dcterms:modified>
</cp:coreProperties>
</file>