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embeddedFontLst>
    <p:embeddedFont>
      <p:font typeface="Maven Pro" panose="020B0604020202020204" charset="0"/>
      <p:regular r:id="rId9"/>
      <p:bold r:id="rId10"/>
    </p:embeddedFont>
    <p:embeddedFont>
      <p:font typeface="Nunito"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384"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8880fe93df_0_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8880fe93df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8880fe93df_0_2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8880fe93df_0_2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8880fe93df_0_2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8880fe93df_0_2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8880fe93df_0_2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8880fe93df_0_2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8880fe93df_0_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8880fe93df_0_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1600"/>
              </a:spcBef>
              <a:spcAft>
                <a:spcPts val="0"/>
              </a:spcAft>
              <a:buClr>
                <a:schemeClr val="lt1"/>
              </a:buClr>
              <a:buSzPts val="1100"/>
              <a:buChar char="○"/>
              <a:defRPr>
                <a:solidFill>
                  <a:schemeClr val="lt1"/>
                </a:solidFill>
              </a:defRPr>
            </a:lvl2pPr>
            <a:lvl3pPr marL="1371600" lvl="2" indent="-298450" algn="ctr">
              <a:spcBef>
                <a:spcPts val="1600"/>
              </a:spcBef>
              <a:spcAft>
                <a:spcPts val="0"/>
              </a:spcAft>
              <a:buClr>
                <a:schemeClr val="lt1"/>
              </a:buClr>
              <a:buSzPts val="1100"/>
              <a:buChar char="■"/>
              <a:defRPr>
                <a:solidFill>
                  <a:schemeClr val="lt1"/>
                </a:solidFill>
              </a:defRPr>
            </a:lvl3pPr>
            <a:lvl4pPr marL="1828800" lvl="3" indent="-298450" algn="ctr">
              <a:spcBef>
                <a:spcPts val="1600"/>
              </a:spcBef>
              <a:spcAft>
                <a:spcPts val="0"/>
              </a:spcAft>
              <a:buClr>
                <a:schemeClr val="lt1"/>
              </a:buClr>
              <a:buSzPts val="1100"/>
              <a:buChar char="●"/>
              <a:defRPr>
                <a:solidFill>
                  <a:schemeClr val="lt1"/>
                </a:solidFill>
              </a:defRPr>
            </a:lvl4pPr>
            <a:lvl5pPr marL="2286000" lvl="4" indent="-298450" algn="ctr">
              <a:spcBef>
                <a:spcPts val="1600"/>
              </a:spcBef>
              <a:spcAft>
                <a:spcPts val="0"/>
              </a:spcAft>
              <a:buClr>
                <a:schemeClr val="lt1"/>
              </a:buClr>
              <a:buSzPts val="1100"/>
              <a:buChar char="○"/>
              <a:defRPr>
                <a:solidFill>
                  <a:schemeClr val="lt1"/>
                </a:solidFill>
              </a:defRPr>
            </a:lvl5pPr>
            <a:lvl6pPr marL="2743200" lvl="5" indent="-298450" algn="ctr">
              <a:spcBef>
                <a:spcPts val="1600"/>
              </a:spcBef>
              <a:spcAft>
                <a:spcPts val="0"/>
              </a:spcAft>
              <a:buClr>
                <a:schemeClr val="lt1"/>
              </a:buClr>
              <a:buSzPts val="1100"/>
              <a:buChar char="■"/>
              <a:defRPr>
                <a:solidFill>
                  <a:schemeClr val="lt1"/>
                </a:solidFill>
              </a:defRPr>
            </a:lvl6pPr>
            <a:lvl7pPr marL="3200400" lvl="6" indent="-298450" algn="ctr">
              <a:spcBef>
                <a:spcPts val="1600"/>
              </a:spcBef>
              <a:spcAft>
                <a:spcPts val="0"/>
              </a:spcAft>
              <a:buClr>
                <a:schemeClr val="lt1"/>
              </a:buClr>
              <a:buSzPts val="1100"/>
              <a:buChar char="●"/>
              <a:defRPr>
                <a:solidFill>
                  <a:schemeClr val="lt1"/>
                </a:solidFill>
              </a:defRPr>
            </a:lvl7pPr>
            <a:lvl8pPr marL="3657600" lvl="7" indent="-298450" algn="ctr">
              <a:spcBef>
                <a:spcPts val="1600"/>
              </a:spcBef>
              <a:spcAft>
                <a:spcPts val="0"/>
              </a:spcAft>
              <a:buClr>
                <a:schemeClr val="lt1"/>
              </a:buClr>
              <a:buSzPts val="1100"/>
              <a:buChar char="○"/>
              <a:defRPr>
                <a:solidFill>
                  <a:schemeClr val="lt1"/>
                </a:solidFill>
              </a:defRPr>
            </a:lvl8pPr>
            <a:lvl9pPr marL="4114800" lvl="8" indent="-298450" algn="ctr">
              <a:spcBef>
                <a:spcPts val="1600"/>
              </a:spcBef>
              <a:spcAft>
                <a:spcPts val="160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1600"/>
              </a:spcBef>
              <a:spcAft>
                <a:spcPts val="160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824000" y="1613825"/>
            <a:ext cx="6075900" cy="1872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Reading strategies</a:t>
            </a:r>
            <a:endParaRPr dirty="0"/>
          </a:p>
        </p:txBody>
      </p:sp>
      <p:sp>
        <p:nvSpPr>
          <p:cNvPr id="278" name="Google Shape;278;p13"/>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5</a:t>
            </a:r>
            <a:r>
              <a:rPr lang="en" sz="2000" dirty="0"/>
              <a:t> steps</a:t>
            </a:r>
            <a:endParaRP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4"/>
          <p:cNvSpPr txBox="1">
            <a:spLocks noGrp="1"/>
          </p:cNvSpPr>
          <p:nvPr>
            <p:ph type="title"/>
          </p:nvPr>
        </p:nvSpPr>
        <p:spPr>
          <a:xfrm>
            <a:off x="1303800" y="598575"/>
            <a:ext cx="7030500" cy="69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 1</a:t>
            </a:r>
            <a:endParaRPr/>
          </a:p>
        </p:txBody>
      </p:sp>
      <p:sp>
        <p:nvSpPr>
          <p:cNvPr id="284" name="Google Shape;284;p14"/>
          <p:cNvSpPr txBox="1">
            <a:spLocks noGrp="1"/>
          </p:cNvSpPr>
          <p:nvPr>
            <p:ph type="body" idx="1"/>
          </p:nvPr>
        </p:nvSpPr>
        <p:spPr>
          <a:xfrm>
            <a:off x="1303800" y="1491475"/>
            <a:ext cx="7030500" cy="30399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a:t>
            </a:r>
            <a:r>
              <a:rPr lang="en" sz="2300" b="1">
                <a:solidFill>
                  <a:srgbClr val="000000"/>
                </a:solidFill>
                <a:latin typeface="Arial"/>
                <a:ea typeface="Arial"/>
                <a:cs typeface="Arial"/>
                <a:sym typeface="Arial"/>
              </a:rPr>
              <a:t>glance</a:t>
            </a:r>
            <a:r>
              <a:rPr lang="en" sz="2300">
                <a:solidFill>
                  <a:srgbClr val="000000"/>
                </a:solidFill>
                <a:latin typeface="Arial"/>
                <a:ea typeface="Arial"/>
                <a:cs typeface="Arial"/>
                <a:sym typeface="Arial"/>
              </a:rPr>
              <a:t> over the corresponding </a:t>
            </a:r>
            <a:r>
              <a:rPr lang="en" sz="2300" b="1">
                <a:solidFill>
                  <a:srgbClr val="000000"/>
                </a:solidFill>
                <a:latin typeface="Arial"/>
                <a:ea typeface="Arial"/>
                <a:cs typeface="Arial"/>
                <a:sym typeface="Arial"/>
              </a:rPr>
              <a:t>questions</a:t>
            </a:r>
            <a:r>
              <a:rPr lang="en" sz="2300">
                <a:solidFill>
                  <a:srgbClr val="000000"/>
                </a:solidFill>
                <a:latin typeface="Arial"/>
                <a:ea typeface="Arial"/>
                <a:cs typeface="Arial"/>
                <a:sym typeface="Arial"/>
              </a:rPr>
              <a:t> before you begin to read the first passage</a:t>
            </a:r>
            <a:endParaRPr sz="23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•circle </a:t>
            </a:r>
            <a:r>
              <a:rPr lang="en" sz="2300" b="1">
                <a:solidFill>
                  <a:srgbClr val="000000"/>
                </a:solidFill>
                <a:latin typeface="Arial"/>
                <a:ea typeface="Arial"/>
                <a:cs typeface="Arial"/>
                <a:sym typeface="Arial"/>
              </a:rPr>
              <a:t>the Big Picture / Main Point questions</a:t>
            </a:r>
            <a:endParaRPr sz="2300" b="1">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a:t>
            </a:r>
            <a:r>
              <a:rPr lang="en" sz="2300" b="1">
                <a:solidFill>
                  <a:srgbClr val="000000"/>
                </a:solidFill>
                <a:latin typeface="Arial"/>
                <a:ea typeface="Arial"/>
                <a:cs typeface="Arial"/>
                <a:sym typeface="Arial"/>
              </a:rPr>
              <a:t>make a mark on the lines </a:t>
            </a:r>
            <a:r>
              <a:rPr lang="en" sz="2300">
                <a:solidFill>
                  <a:srgbClr val="000000"/>
                </a:solidFill>
                <a:latin typeface="Arial"/>
                <a:ea typeface="Arial"/>
                <a:cs typeface="Arial"/>
                <a:sym typeface="Arial"/>
              </a:rPr>
              <a:t>for evidence based questions</a:t>
            </a:r>
            <a:endParaRPr sz="23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•know what </a:t>
            </a:r>
            <a:r>
              <a:rPr lang="en" sz="2300" b="1">
                <a:solidFill>
                  <a:srgbClr val="000000"/>
                </a:solidFill>
                <a:latin typeface="Arial"/>
                <a:ea typeface="Arial"/>
                <a:cs typeface="Arial"/>
                <a:sym typeface="Arial"/>
              </a:rPr>
              <a:t>you're looking fo</a:t>
            </a:r>
            <a:r>
              <a:rPr lang="en" sz="2300">
                <a:solidFill>
                  <a:srgbClr val="000000"/>
                </a:solidFill>
                <a:latin typeface="Arial"/>
                <a:ea typeface="Arial"/>
                <a:cs typeface="Arial"/>
                <a:sym typeface="Arial"/>
              </a:rPr>
              <a:t>r before you start.</a:t>
            </a:r>
            <a:endParaRPr sz="2300">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1303800" y="598575"/>
            <a:ext cx="7030500" cy="71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 2</a:t>
            </a:r>
            <a:endParaRPr/>
          </a:p>
        </p:txBody>
      </p:sp>
      <p:sp>
        <p:nvSpPr>
          <p:cNvPr id="290" name="Google Shape;290;p15"/>
          <p:cNvSpPr txBox="1">
            <a:spLocks noGrp="1"/>
          </p:cNvSpPr>
          <p:nvPr>
            <p:ph type="body" idx="1"/>
          </p:nvPr>
        </p:nvSpPr>
        <p:spPr>
          <a:xfrm>
            <a:off x="1303800" y="1603000"/>
            <a:ext cx="7030500" cy="29286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•read the </a:t>
            </a:r>
            <a:r>
              <a:rPr lang="en" sz="2300" b="1">
                <a:solidFill>
                  <a:srgbClr val="000000"/>
                </a:solidFill>
                <a:latin typeface="Arial"/>
                <a:ea typeface="Arial"/>
                <a:cs typeface="Arial"/>
                <a:sym typeface="Arial"/>
              </a:rPr>
              <a:t>information blurb </a:t>
            </a:r>
            <a:r>
              <a:rPr lang="en" sz="2300">
                <a:solidFill>
                  <a:srgbClr val="000000"/>
                </a:solidFill>
                <a:latin typeface="Arial"/>
                <a:ea typeface="Arial"/>
                <a:cs typeface="Arial"/>
                <a:sym typeface="Arial"/>
              </a:rPr>
              <a:t>that comes at the very beginning of the passage</a:t>
            </a:r>
            <a:endParaRPr sz="23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•this should help you situate the passage in </a:t>
            </a:r>
            <a:r>
              <a:rPr lang="en" sz="2300" b="1">
                <a:solidFill>
                  <a:srgbClr val="000000"/>
                </a:solidFill>
                <a:latin typeface="Arial"/>
                <a:ea typeface="Arial"/>
                <a:cs typeface="Arial"/>
                <a:sym typeface="Arial"/>
              </a:rPr>
              <a:t>context</a:t>
            </a:r>
            <a:r>
              <a:rPr lang="en" sz="2300">
                <a:solidFill>
                  <a:srgbClr val="000000"/>
                </a:solidFill>
                <a:latin typeface="Arial"/>
                <a:ea typeface="Arial"/>
                <a:cs typeface="Arial"/>
                <a:sym typeface="Arial"/>
              </a:rPr>
              <a:t> and passage </a:t>
            </a:r>
            <a:r>
              <a:rPr lang="en" sz="2300" b="1">
                <a:solidFill>
                  <a:srgbClr val="000000"/>
                </a:solidFill>
                <a:latin typeface="Arial"/>
                <a:ea typeface="Arial"/>
                <a:cs typeface="Arial"/>
                <a:sym typeface="Arial"/>
              </a:rPr>
              <a:t>type</a:t>
            </a:r>
            <a:endParaRPr sz="2300" b="1">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6"/>
          <p:cNvSpPr txBox="1">
            <a:spLocks noGrp="1"/>
          </p:cNvSpPr>
          <p:nvPr>
            <p:ph type="title"/>
          </p:nvPr>
        </p:nvSpPr>
        <p:spPr>
          <a:xfrm>
            <a:off x="1303800" y="598575"/>
            <a:ext cx="7030500" cy="627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 3</a:t>
            </a:r>
            <a:endParaRPr/>
          </a:p>
        </p:txBody>
      </p:sp>
      <p:sp>
        <p:nvSpPr>
          <p:cNvPr id="296" name="Google Shape;296;p16"/>
          <p:cNvSpPr txBox="1">
            <a:spLocks noGrp="1"/>
          </p:cNvSpPr>
          <p:nvPr>
            <p:ph type="body" idx="1"/>
          </p:nvPr>
        </p:nvSpPr>
        <p:spPr>
          <a:xfrm>
            <a:off x="1303800" y="1226475"/>
            <a:ext cx="7030500" cy="34848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r>
              <a:rPr lang="en" sz="2800">
                <a:solidFill>
                  <a:srgbClr val="000000"/>
                </a:solidFill>
                <a:latin typeface="Arial"/>
                <a:ea typeface="Arial"/>
                <a:cs typeface="Arial"/>
                <a:sym typeface="Arial"/>
              </a:rPr>
              <a:t>•</a:t>
            </a:r>
            <a:r>
              <a:rPr lang="en" sz="1900">
                <a:solidFill>
                  <a:srgbClr val="000000"/>
                </a:solidFill>
                <a:latin typeface="Arial"/>
                <a:ea typeface="Arial"/>
                <a:cs typeface="Arial"/>
                <a:sym typeface="Arial"/>
              </a:rPr>
              <a:t>Read the passage by skimming .</a:t>
            </a:r>
            <a:endParaRPr sz="19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900">
                <a:solidFill>
                  <a:srgbClr val="000000"/>
                </a:solidFill>
                <a:latin typeface="Arial"/>
                <a:ea typeface="Arial"/>
                <a:cs typeface="Arial"/>
                <a:sym typeface="Arial"/>
              </a:rPr>
              <a:t>•the </a:t>
            </a:r>
            <a:r>
              <a:rPr lang="en" sz="1900" b="1">
                <a:solidFill>
                  <a:srgbClr val="000000"/>
                </a:solidFill>
                <a:latin typeface="Arial"/>
                <a:ea typeface="Arial"/>
                <a:cs typeface="Arial"/>
                <a:sym typeface="Arial"/>
              </a:rPr>
              <a:t>last line of the introduction, opening sentences of paragraphs, and the conclusion.</a:t>
            </a:r>
            <a:endParaRPr sz="1900" b="1">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900">
                <a:solidFill>
                  <a:srgbClr val="000000"/>
                </a:solidFill>
                <a:latin typeface="Arial"/>
                <a:ea typeface="Arial"/>
                <a:cs typeface="Arial"/>
                <a:sym typeface="Arial"/>
              </a:rPr>
              <a:t>•look out for </a:t>
            </a:r>
            <a:r>
              <a:rPr lang="en" sz="1900" b="1">
                <a:solidFill>
                  <a:srgbClr val="000000"/>
                </a:solidFill>
                <a:latin typeface="Arial"/>
                <a:ea typeface="Arial"/>
                <a:cs typeface="Arial"/>
                <a:sym typeface="Arial"/>
              </a:rPr>
              <a:t>transitional words and phrases, </a:t>
            </a:r>
            <a:r>
              <a:rPr lang="en" sz="1900">
                <a:solidFill>
                  <a:srgbClr val="000000"/>
                </a:solidFill>
                <a:latin typeface="Arial"/>
                <a:ea typeface="Arial"/>
                <a:cs typeface="Arial"/>
                <a:sym typeface="Arial"/>
              </a:rPr>
              <a:t>like</a:t>
            </a:r>
            <a:r>
              <a:rPr lang="en" sz="1900" i="1">
                <a:solidFill>
                  <a:srgbClr val="000000"/>
                </a:solidFill>
                <a:latin typeface="Arial"/>
                <a:ea typeface="Arial"/>
                <a:cs typeface="Arial"/>
                <a:sym typeface="Arial"/>
              </a:rPr>
              <a:t> however, additionally, </a:t>
            </a:r>
            <a:r>
              <a:rPr lang="en" sz="1900">
                <a:solidFill>
                  <a:srgbClr val="000000"/>
                </a:solidFill>
                <a:latin typeface="Arial"/>
                <a:ea typeface="Arial"/>
                <a:cs typeface="Arial"/>
                <a:sym typeface="Arial"/>
              </a:rPr>
              <a:t>and</a:t>
            </a:r>
            <a:r>
              <a:rPr lang="en" sz="1900" i="1">
                <a:solidFill>
                  <a:srgbClr val="000000"/>
                </a:solidFill>
                <a:latin typeface="Arial"/>
                <a:ea typeface="Arial"/>
                <a:cs typeface="Arial"/>
                <a:sym typeface="Arial"/>
              </a:rPr>
              <a:t> despite</a:t>
            </a:r>
            <a:r>
              <a:rPr lang="en" sz="1900">
                <a:solidFill>
                  <a:srgbClr val="000000"/>
                </a:solidFill>
                <a:latin typeface="Arial"/>
                <a:ea typeface="Arial"/>
                <a:cs typeface="Arial"/>
                <a:sym typeface="Arial"/>
              </a:rPr>
              <a:t>, that might mark a shift in or continuation of ideas.</a:t>
            </a:r>
            <a:endParaRPr sz="19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900">
                <a:solidFill>
                  <a:srgbClr val="000000"/>
                </a:solidFill>
                <a:latin typeface="Arial"/>
                <a:ea typeface="Arial"/>
                <a:cs typeface="Arial"/>
                <a:sym typeface="Arial"/>
              </a:rPr>
              <a:t>•If you try to approach the passages being</a:t>
            </a:r>
            <a:r>
              <a:rPr lang="en" sz="1900" b="1">
                <a:solidFill>
                  <a:srgbClr val="000000"/>
                </a:solidFill>
                <a:latin typeface="Arial"/>
                <a:ea typeface="Arial"/>
                <a:cs typeface="Arial"/>
                <a:sym typeface="Arial"/>
              </a:rPr>
              <a:t> really interested in, even fascinated by, the topic at hand, then you'll be able to speed up your reading and improve your retention.</a:t>
            </a:r>
            <a:endParaRPr sz="1900" b="1">
              <a:solidFill>
                <a:srgbClr val="000000"/>
              </a:solidFill>
              <a:latin typeface="Arial"/>
              <a:ea typeface="Arial"/>
              <a:cs typeface="Arial"/>
              <a:sym typeface="Arial"/>
            </a:endParaRPr>
          </a:p>
          <a:p>
            <a:pPr marL="0" lvl="0" indent="0" algn="l" rtl="0">
              <a:spcBef>
                <a:spcPts val="0"/>
              </a:spcBef>
              <a:spcAft>
                <a:spcPts val="1600"/>
              </a:spcAft>
              <a:buNone/>
            </a:pPr>
            <a:endParaRPr sz="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7"/>
          <p:cNvSpPr txBox="1">
            <a:spLocks noGrp="1"/>
          </p:cNvSpPr>
          <p:nvPr>
            <p:ph type="title"/>
          </p:nvPr>
        </p:nvSpPr>
        <p:spPr>
          <a:xfrm>
            <a:off x="1303800" y="598575"/>
            <a:ext cx="7030500" cy="627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 4</a:t>
            </a:r>
            <a:endParaRPr/>
          </a:p>
        </p:txBody>
      </p:sp>
      <p:sp>
        <p:nvSpPr>
          <p:cNvPr id="302" name="Google Shape;302;p17"/>
          <p:cNvSpPr txBox="1">
            <a:spLocks noGrp="1"/>
          </p:cNvSpPr>
          <p:nvPr>
            <p:ph type="body" idx="1"/>
          </p:nvPr>
        </p:nvSpPr>
        <p:spPr>
          <a:xfrm>
            <a:off x="1303800" y="1101175"/>
            <a:ext cx="7030500" cy="34305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r>
              <a:rPr lang="en" sz="2600">
                <a:solidFill>
                  <a:srgbClr val="000000"/>
                </a:solidFill>
                <a:latin typeface="Arial"/>
                <a:ea typeface="Arial"/>
                <a:cs typeface="Arial"/>
                <a:sym typeface="Arial"/>
              </a:rPr>
              <a:t>.</a:t>
            </a:r>
            <a:r>
              <a:rPr lang="en" sz="1500" b="1">
                <a:solidFill>
                  <a:srgbClr val="000000"/>
                </a:solidFill>
                <a:latin typeface="Arial"/>
                <a:ea typeface="Arial"/>
                <a:cs typeface="Arial"/>
                <a:sym typeface="Arial"/>
              </a:rPr>
              <a:t>Leave the questions you circled for the end.</a:t>
            </a:r>
            <a:r>
              <a:rPr lang="en" sz="1500">
                <a:solidFill>
                  <a:srgbClr val="000000"/>
                </a:solidFill>
                <a:latin typeface="Arial"/>
                <a:ea typeface="Arial"/>
                <a:cs typeface="Arial"/>
                <a:sym typeface="Arial"/>
              </a:rPr>
              <a:t> </a:t>
            </a:r>
            <a:endParaRPr sz="15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500">
                <a:solidFill>
                  <a:srgbClr val="000000"/>
                </a:solidFill>
                <a:latin typeface="Arial"/>
                <a:ea typeface="Arial"/>
                <a:cs typeface="Arial"/>
                <a:sym typeface="Arial"/>
              </a:rPr>
              <a:t>•</a:t>
            </a:r>
            <a:r>
              <a:rPr lang="en" sz="1500" b="1">
                <a:solidFill>
                  <a:srgbClr val="000000"/>
                </a:solidFill>
                <a:latin typeface="Arial"/>
                <a:ea typeface="Arial"/>
                <a:cs typeface="Arial"/>
                <a:sym typeface="Arial"/>
              </a:rPr>
              <a:t>Predict</a:t>
            </a:r>
            <a:r>
              <a:rPr lang="en" sz="1500">
                <a:solidFill>
                  <a:srgbClr val="000000"/>
                </a:solidFill>
                <a:latin typeface="Arial"/>
                <a:ea typeface="Arial"/>
                <a:cs typeface="Arial"/>
                <a:sym typeface="Arial"/>
              </a:rPr>
              <a:t> your own answer before actually looking at the answer choices. They are designed and worded so that they all sound plausible, so they could distract you from your original understanding of the question.</a:t>
            </a:r>
            <a:endParaRPr sz="15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500">
                <a:solidFill>
                  <a:srgbClr val="000000"/>
                </a:solidFill>
                <a:latin typeface="Arial"/>
                <a:ea typeface="Arial"/>
                <a:cs typeface="Arial"/>
                <a:sym typeface="Arial"/>
              </a:rPr>
              <a:t>•If your passage includes a </a:t>
            </a:r>
            <a:r>
              <a:rPr lang="en" sz="1500" b="1">
                <a:solidFill>
                  <a:srgbClr val="000000"/>
                </a:solidFill>
                <a:latin typeface="Arial"/>
                <a:ea typeface="Arial"/>
                <a:cs typeface="Arial"/>
                <a:sym typeface="Arial"/>
              </a:rPr>
              <a:t>chart or graph</a:t>
            </a:r>
            <a:r>
              <a:rPr lang="en" sz="1500">
                <a:solidFill>
                  <a:srgbClr val="000000"/>
                </a:solidFill>
                <a:latin typeface="Arial"/>
                <a:ea typeface="Arial"/>
                <a:cs typeface="Arial"/>
                <a:sym typeface="Arial"/>
              </a:rPr>
              <a:t>, then you'll have one or two data interpretation questions. You may be able to answer these even before skimming the passage</a:t>
            </a:r>
            <a:endParaRPr sz="15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500">
                <a:solidFill>
                  <a:srgbClr val="000000"/>
                </a:solidFill>
                <a:latin typeface="Arial"/>
                <a:ea typeface="Arial"/>
                <a:cs typeface="Arial"/>
                <a:sym typeface="Arial"/>
              </a:rPr>
              <a:t>•</a:t>
            </a:r>
            <a:r>
              <a:rPr lang="en" sz="1500" b="1">
                <a:solidFill>
                  <a:srgbClr val="000000"/>
                </a:solidFill>
                <a:latin typeface="Arial"/>
                <a:ea typeface="Arial"/>
                <a:cs typeface="Arial"/>
                <a:sym typeface="Arial"/>
              </a:rPr>
              <a:t>Answer the entire set of questions in your test booklet and then transfer all your answers to the bubble sheet in one chunk.</a:t>
            </a:r>
            <a:endParaRPr sz="1500" b="1">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1500">
                <a:solidFill>
                  <a:srgbClr val="000000"/>
                </a:solidFill>
                <a:latin typeface="Arial"/>
                <a:ea typeface="Arial"/>
                <a:cs typeface="Arial"/>
                <a:sym typeface="Arial"/>
              </a:rPr>
              <a:t>•The detail questions should go in chronological order with the passages. They're not all mixed up in random order, but rather</a:t>
            </a:r>
            <a:r>
              <a:rPr lang="en" sz="1500" b="1">
                <a:solidFill>
                  <a:srgbClr val="000000"/>
                </a:solidFill>
                <a:latin typeface="Arial"/>
                <a:ea typeface="Arial"/>
                <a:cs typeface="Arial"/>
                <a:sym typeface="Arial"/>
              </a:rPr>
              <a:t> coincide with the flow of the passage.</a:t>
            </a:r>
            <a:r>
              <a:rPr lang="en" sz="1500">
                <a:solidFill>
                  <a:srgbClr val="000000"/>
                </a:solidFill>
                <a:latin typeface="Arial"/>
                <a:ea typeface="Arial"/>
                <a:cs typeface="Arial"/>
                <a:sym typeface="Arial"/>
              </a:rPr>
              <a:t> </a:t>
            </a:r>
            <a:endParaRPr sz="1500">
              <a:solidFill>
                <a:srgbClr val="000000"/>
              </a:solidFill>
              <a:latin typeface="Arial"/>
              <a:ea typeface="Arial"/>
              <a:cs typeface="Arial"/>
              <a:sym typeface="Arial"/>
            </a:endParaRPr>
          </a:p>
          <a:p>
            <a:pPr marL="0" lvl="0" indent="0" algn="l" rtl="0">
              <a:spcBef>
                <a:spcPts val="0"/>
              </a:spcBef>
              <a:spcAft>
                <a:spcPts val="1600"/>
              </a:spcAft>
              <a:buNone/>
            </a:pPr>
            <a:endParaRPr sz="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18"/>
          <p:cNvSpPr txBox="1">
            <a:spLocks noGrp="1"/>
          </p:cNvSpPr>
          <p:nvPr>
            <p:ph type="title"/>
          </p:nvPr>
        </p:nvSpPr>
        <p:spPr>
          <a:xfrm>
            <a:off x="1303800" y="598575"/>
            <a:ext cx="7030500" cy="60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 5</a:t>
            </a:r>
            <a:endParaRPr/>
          </a:p>
        </p:txBody>
      </p:sp>
      <p:sp>
        <p:nvSpPr>
          <p:cNvPr id="308" name="Google Shape;308;p18"/>
          <p:cNvSpPr txBox="1">
            <a:spLocks noGrp="1"/>
          </p:cNvSpPr>
          <p:nvPr>
            <p:ph type="body" idx="1"/>
          </p:nvPr>
        </p:nvSpPr>
        <p:spPr>
          <a:xfrm>
            <a:off x="1303800" y="1338150"/>
            <a:ext cx="7030500" cy="3193500"/>
          </a:xfrm>
          <a:prstGeom prst="rect">
            <a:avLst/>
          </a:prstGeom>
        </p:spPr>
        <p:txBody>
          <a:bodyPr spcFirstLastPara="1" wrap="square" lIns="91425" tIns="91425" rIns="91425" bIns="91425" anchor="t" anchorCtr="0">
            <a:noAutofit/>
          </a:bodyPr>
          <a:lstStyle/>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•Once you've answered the other questions, </a:t>
            </a:r>
            <a:r>
              <a:rPr lang="en" sz="2300" b="1">
                <a:solidFill>
                  <a:srgbClr val="000000"/>
                </a:solidFill>
                <a:latin typeface="Arial"/>
                <a:ea typeface="Arial"/>
                <a:cs typeface="Arial"/>
                <a:sym typeface="Arial"/>
              </a:rPr>
              <a:t>go back to the general purpose questions you circled.</a:t>
            </a:r>
            <a:r>
              <a:rPr lang="en" sz="2300">
                <a:solidFill>
                  <a:srgbClr val="000000"/>
                </a:solidFill>
                <a:latin typeface="Arial"/>
                <a:ea typeface="Arial"/>
                <a:cs typeface="Arial"/>
                <a:sym typeface="Arial"/>
              </a:rPr>
              <a:t> </a:t>
            </a:r>
            <a:endParaRPr sz="2300">
              <a:solidFill>
                <a:srgbClr val="000000"/>
              </a:solidFill>
              <a:latin typeface="Arial"/>
              <a:ea typeface="Arial"/>
              <a:cs typeface="Arial"/>
              <a:sym typeface="Arial"/>
            </a:endParaRPr>
          </a:p>
          <a:p>
            <a:pPr marL="0" lvl="0" indent="0" algn="l" rtl="0">
              <a:lnSpc>
                <a:spcPct val="90000"/>
              </a:lnSpc>
              <a:spcBef>
                <a:spcPts val="1000"/>
              </a:spcBef>
              <a:spcAft>
                <a:spcPts val="0"/>
              </a:spcAft>
              <a:buNone/>
            </a:pPr>
            <a:r>
              <a:rPr lang="en" sz="2300">
                <a:solidFill>
                  <a:srgbClr val="000000"/>
                </a:solidFill>
                <a:latin typeface="Arial"/>
                <a:ea typeface="Arial"/>
                <a:cs typeface="Arial"/>
                <a:sym typeface="Arial"/>
              </a:rPr>
              <a:t>•Finally, </a:t>
            </a:r>
            <a:r>
              <a:rPr lang="en" sz="2300" b="1">
                <a:solidFill>
                  <a:srgbClr val="000000"/>
                </a:solidFill>
                <a:latin typeface="Arial"/>
                <a:ea typeface="Arial"/>
                <a:cs typeface="Arial"/>
                <a:sym typeface="Arial"/>
              </a:rPr>
              <a:t>carefully transfer your answers to the bubble sheet. </a:t>
            </a:r>
            <a:endParaRPr sz="2300" b="1">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340</Words>
  <Application>Microsoft Office PowerPoint</Application>
  <PresentationFormat>On-screen Show (16:9)</PresentationFormat>
  <Paragraphs>24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Maven Pro</vt:lpstr>
      <vt:lpstr>Arial</vt:lpstr>
      <vt:lpstr>Nunito</vt:lpstr>
      <vt:lpstr>Momentum</vt:lpstr>
      <vt:lpstr>Reading strategies</vt:lpstr>
      <vt:lpstr>Step 1</vt:lpstr>
      <vt:lpstr>Step 2</vt:lpstr>
      <vt:lpstr>Step 3</vt:lpstr>
      <vt:lpstr>Step 4</vt:lpstr>
      <vt:lpstr>Step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strategies</dc:title>
  <dc:creator>LENA</dc:creator>
  <cp:lastModifiedBy>LENA</cp:lastModifiedBy>
  <cp:revision>2</cp:revision>
  <dcterms:modified xsi:type="dcterms:W3CDTF">2020-06-09T15:47:54Z</dcterms:modified>
</cp:coreProperties>
</file>