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4" r:id="rId2"/>
  </p:sldMasterIdLst>
  <p:notesMasterIdLst>
    <p:notesMasterId r:id="rId15"/>
  </p:notesMasterIdLst>
  <p:sldIdLst>
    <p:sldId id="266" r:id="rId3"/>
    <p:sldId id="268" r:id="rId4"/>
    <p:sldId id="269" r:id="rId5"/>
    <p:sldId id="27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pos="506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B4EF"/>
    <a:srgbClr val="4F4C9E"/>
    <a:srgbClr val="411D74"/>
    <a:srgbClr val="187BC2"/>
    <a:srgbClr val="0E3F89"/>
    <a:srgbClr val="BE5B18"/>
    <a:srgbClr val="BF002F"/>
    <a:srgbClr val="000000"/>
    <a:srgbClr val="878586"/>
    <a:srgbClr val="DBD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660" autoAdjust="0"/>
  </p:normalViewPr>
  <p:slideViewPr>
    <p:cSldViewPr snapToGrid="0" showGuides="1">
      <p:cViewPr varScale="1">
        <p:scale>
          <a:sx n="72" d="100"/>
          <a:sy n="72" d="100"/>
        </p:scale>
        <p:origin x="498" y="72"/>
      </p:cViewPr>
      <p:guideLst>
        <p:guide orient="horz" pos="2205"/>
        <p:guide pos="2162"/>
        <p:guide pos="50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-56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42912-B768-442A-A804-059B7715571A}" type="doc">
      <dgm:prSet loTypeId="urn:diagrams.loki3.com/VaryingWidthList" loCatId="list" qsTypeId="urn:microsoft.com/office/officeart/2005/8/quickstyle/3d3" qsCatId="3D" csTypeId="urn:microsoft.com/office/officeart/2005/8/colors/accent1_2" csCatId="accent1" phldr="1"/>
      <dgm:spPr/>
    </dgm:pt>
    <dgm:pt modelId="{A89766D2-0DDB-4CC5-A621-1E419AE728FF}">
      <dgm:prSet phldrT="[Text]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Home-cooked food is the best food.</a:t>
          </a:r>
        </a:p>
      </dgm:t>
    </dgm:pt>
    <dgm:pt modelId="{92CFB1CF-AE50-48AB-ABA6-BFFE97E1ADB0}" type="parTrans" cxnId="{B51A25B5-F85D-4BB0-A86E-EF8A1DC217F2}">
      <dgm:prSet/>
      <dgm:spPr/>
      <dgm:t>
        <a:bodyPr/>
        <a:lstStyle/>
        <a:p>
          <a:endParaRPr lang="en-US"/>
        </a:p>
      </dgm:t>
    </dgm:pt>
    <dgm:pt modelId="{3CF07973-4EEB-4059-9D0E-CF2DF74103CD}" type="sibTrans" cxnId="{B51A25B5-F85D-4BB0-A86E-EF8A1DC217F2}">
      <dgm:prSet/>
      <dgm:spPr/>
      <dgm:t>
        <a:bodyPr/>
        <a:lstStyle/>
        <a:p>
          <a:endParaRPr lang="en-US"/>
        </a:p>
      </dgm:t>
    </dgm:pt>
    <dgm:pt modelId="{EBF06EC3-6EEC-485E-9312-282F2DD6446C}">
      <dgm:prSet phldrT="[Text]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Going new places is scary.</a:t>
          </a:r>
        </a:p>
      </dgm:t>
    </dgm:pt>
    <dgm:pt modelId="{E02F8DA4-5517-443E-943D-24F9FB8C8771}" type="parTrans" cxnId="{171D008E-7A73-4E0D-A74E-A4941E72BCC9}">
      <dgm:prSet/>
      <dgm:spPr/>
      <dgm:t>
        <a:bodyPr/>
        <a:lstStyle/>
        <a:p>
          <a:endParaRPr lang="en-US"/>
        </a:p>
      </dgm:t>
    </dgm:pt>
    <dgm:pt modelId="{34E070CA-D83D-47A5-AFF8-27C8573FCCFE}" type="sibTrans" cxnId="{171D008E-7A73-4E0D-A74E-A4941E72BCC9}">
      <dgm:prSet/>
      <dgm:spPr/>
      <dgm:t>
        <a:bodyPr/>
        <a:lstStyle/>
        <a:p>
          <a:endParaRPr lang="en-US"/>
        </a:p>
      </dgm:t>
    </dgm:pt>
    <dgm:pt modelId="{45B8A4C3-2C30-44BB-9260-CAFF2E5FE3EF}">
      <dgm:prSet phldrT="[Text]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Home is not just a place but also a time.</a:t>
          </a:r>
        </a:p>
      </dgm:t>
    </dgm:pt>
    <dgm:pt modelId="{30BD61C9-090F-48D8-8332-69B35264DB01}" type="parTrans" cxnId="{D9DD4B15-A7C9-44DA-BF90-4FCEC7FD2796}">
      <dgm:prSet/>
      <dgm:spPr/>
      <dgm:t>
        <a:bodyPr/>
        <a:lstStyle/>
        <a:p>
          <a:endParaRPr lang="en-US"/>
        </a:p>
      </dgm:t>
    </dgm:pt>
    <dgm:pt modelId="{50633F91-AD13-41D4-A7FB-D916BB35A0D2}" type="sibTrans" cxnId="{D9DD4B15-A7C9-44DA-BF90-4FCEC7FD2796}">
      <dgm:prSet/>
      <dgm:spPr/>
      <dgm:t>
        <a:bodyPr/>
        <a:lstStyle/>
        <a:p>
          <a:endParaRPr lang="en-US"/>
        </a:p>
      </dgm:t>
    </dgm:pt>
    <dgm:pt modelId="{17F82416-1BCB-44A1-B7D9-907CE636D31B}">
      <dgm:prSet phldrT="[Text]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Home is where the heart is.</a:t>
          </a:r>
        </a:p>
      </dgm:t>
    </dgm:pt>
    <dgm:pt modelId="{EB6C685C-34AA-472D-B4E5-BD43E3AF5EE8}" type="parTrans" cxnId="{BC792A7E-06BC-4A83-BCFD-981A428D01D8}">
      <dgm:prSet/>
      <dgm:spPr/>
      <dgm:t>
        <a:bodyPr/>
        <a:lstStyle/>
        <a:p>
          <a:endParaRPr lang="en-US"/>
        </a:p>
      </dgm:t>
    </dgm:pt>
    <dgm:pt modelId="{50BC59A5-D83D-4BAA-9A48-19281B0CD0C2}" type="sibTrans" cxnId="{BC792A7E-06BC-4A83-BCFD-981A428D01D8}">
      <dgm:prSet/>
      <dgm:spPr/>
      <dgm:t>
        <a:bodyPr/>
        <a:lstStyle/>
        <a:p>
          <a:endParaRPr lang="en-US"/>
        </a:p>
      </dgm:t>
    </dgm:pt>
    <dgm:pt modelId="{146C61ED-F591-4284-8D9E-E4501F349B5C}">
      <dgm:prSet phldrT="[Text]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Travel broadens the mind.</a:t>
          </a:r>
        </a:p>
      </dgm:t>
    </dgm:pt>
    <dgm:pt modelId="{F3AA34EE-7B65-4985-AAF3-D0D7DE6622F5}" type="parTrans" cxnId="{F0D0B5FA-F9E8-4E76-BF2D-50A9DB9202CB}">
      <dgm:prSet/>
      <dgm:spPr/>
      <dgm:t>
        <a:bodyPr/>
        <a:lstStyle/>
        <a:p>
          <a:endParaRPr lang="en-US"/>
        </a:p>
      </dgm:t>
    </dgm:pt>
    <dgm:pt modelId="{3B789610-6D84-4065-A95C-1FF244774DD5}" type="sibTrans" cxnId="{F0D0B5FA-F9E8-4E76-BF2D-50A9DB9202CB}">
      <dgm:prSet/>
      <dgm:spPr/>
      <dgm:t>
        <a:bodyPr/>
        <a:lstStyle/>
        <a:p>
          <a:endParaRPr lang="en-US"/>
        </a:p>
      </dgm:t>
    </dgm:pt>
    <dgm:pt modelId="{8972D50D-7C1E-4DFD-B4CC-2E093D69D270}" type="pres">
      <dgm:prSet presAssocID="{4B242912-B768-442A-A804-059B7715571A}" presName="Name0" presStyleCnt="0">
        <dgm:presLayoutVars>
          <dgm:resizeHandles/>
        </dgm:presLayoutVars>
      </dgm:prSet>
      <dgm:spPr/>
    </dgm:pt>
    <dgm:pt modelId="{577CCC7B-32CD-4E74-8AAD-5D4C53883655}" type="pres">
      <dgm:prSet presAssocID="{A89766D2-0DDB-4CC5-A621-1E419AE728FF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1E67D-D50D-4CCB-BCBB-A80233FA4611}" type="pres">
      <dgm:prSet presAssocID="{3CF07973-4EEB-4059-9D0E-CF2DF74103CD}" presName="space" presStyleCnt="0"/>
      <dgm:spPr/>
    </dgm:pt>
    <dgm:pt modelId="{4DB779DC-6BD3-4A6C-8CEA-EA3FA213CE18}" type="pres">
      <dgm:prSet presAssocID="{EBF06EC3-6EEC-485E-9312-282F2DD6446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2645D-A358-4340-90A2-1B3225056290}" type="pres">
      <dgm:prSet presAssocID="{34E070CA-D83D-47A5-AFF8-27C8573FCCFE}" presName="space" presStyleCnt="0"/>
      <dgm:spPr/>
    </dgm:pt>
    <dgm:pt modelId="{A97FF6AD-78C4-485A-8738-6F64AB5A17B0}" type="pres">
      <dgm:prSet presAssocID="{45B8A4C3-2C30-44BB-9260-CAFF2E5FE3E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92741-93D7-41D7-BE7D-0BC6E91D5129}" type="pres">
      <dgm:prSet presAssocID="{50633F91-AD13-41D4-A7FB-D916BB35A0D2}" presName="space" presStyleCnt="0"/>
      <dgm:spPr/>
    </dgm:pt>
    <dgm:pt modelId="{3E4867A6-81D1-46D8-8A69-8CBCD7C508B2}" type="pres">
      <dgm:prSet presAssocID="{17F82416-1BCB-44A1-B7D9-907CE636D31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E6A60-C064-4430-9029-C1FDEAFBA768}" type="pres">
      <dgm:prSet presAssocID="{50BC59A5-D83D-4BAA-9A48-19281B0CD0C2}" presName="space" presStyleCnt="0"/>
      <dgm:spPr/>
    </dgm:pt>
    <dgm:pt modelId="{D6817FAB-0E96-42EE-9A6D-24893CE87EF5}" type="pres">
      <dgm:prSet presAssocID="{146C61ED-F591-4284-8D9E-E4501F349B5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D0B5FA-F9E8-4E76-BF2D-50A9DB9202CB}" srcId="{4B242912-B768-442A-A804-059B7715571A}" destId="{146C61ED-F591-4284-8D9E-E4501F349B5C}" srcOrd="4" destOrd="0" parTransId="{F3AA34EE-7B65-4985-AAF3-D0D7DE6622F5}" sibTransId="{3B789610-6D84-4065-A95C-1FF244774DD5}"/>
    <dgm:cxn modelId="{D9DD4B15-A7C9-44DA-BF90-4FCEC7FD2796}" srcId="{4B242912-B768-442A-A804-059B7715571A}" destId="{45B8A4C3-2C30-44BB-9260-CAFF2E5FE3EF}" srcOrd="2" destOrd="0" parTransId="{30BD61C9-090F-48D8-8332-69B35264DB01}" sibTransId="{50633F91-AD13-41D4-A7FB-D916BB35A0D2}"/>
    <dgm:cxn modelId="{B51A25B5-F85D-4BB0-A86E-EF8A1DC217F2}" srcId="{4B242912-B768-442A-A804-059B7715571A}" destId="{A89766D2-0DDB-4CC5-A621-1E419AE728FF}" srcOrd="0" destOrd="0" parTransId="{92CFB1CF-AE50-48AB-ABA6-BFFE97E1ADB0}" sibTransId="{3CF07973-4EEB-4059-9D0E-CF2DF74103CD}"/>
    <dgm:cxn modelId="{A37FF6DF-639D-43BA-8414-ABF26D124BAF}" type="presOf" srcId="{146C61ED-F591-4284-8D9E-E4501F349B5C}" destId="{D6817FAB-0E96-42EE-9A6D-24893CE87EF5}" srcOrd="0" destOrd="0" presId="urn:diagrams.loki3.com/VaryingWidthList"/>
    <dgm:cxn modelId="{BC792A7E-06BC-4A83-BCFD-981A428D01D8}" srcId="{4B242912-B768-442A-A804-059B7715571A}" destId="{17F82416-1BCB-44A1-B7D9-907CE636D31B}" srcOrd="3" destOrd="0" parTransId="{EB6C685C-34AA-472D-B4E5-BD43E3AF5EE8}" sibTransId="{50BC59A5-D83D-4BAA-9A48-19281B0CD0C2}"/>
    <dgm:cxn modelId="{E9A83E07-4450-4E23-9C59-CE7CA3EB6497}" type="presOf" srcId="{EBF06EC3-6EEC-485E-9312-282F2DD6446C}" destId="{4DB779DC-6BD3-4A6C-8CEA-EA3FA213CE18}" srcOrd="0" destOrd="0" presId="urn:diagrams.loki3.com/VaryingWidthList"/>
    <dgm:cxn modelId="{641F7C89-4DF6-4236-9F09-FAA16D6EC7F8}" type="presOf" srcId="{4B242912-B768-442A-A804-059B7715571A}" destId="{8972D50D-7C1E-4DFD-B4CC-2E093D69D270}" srcOrd="0" destOrd="0" presId="urn:diagrams.loki3.com/VaryingWidthList"/>
    <dgm:cxn modelId="{171D008E-7A73-4E0D-A74E-A4941E72BCC9}" srcId="{4B242912-B768-442A-A804-059B7715571A}" destId="{EBF06EC3-6EEC-485E-9312-282F2DD6446C}" srcOrd="1" destOrd="0" parTransId="{E02F8DA4-5517-443E-943D-24F9FB8C8771}" sibTransId="{34E070CA-D83D-47A5-AFF8-27C8573FCCFE}"/>
    <dgm:cxn modelId="{96B2985C-69CE-4AD4-A7C1-89CD71633B86}" type="presOf" srcId="{45B8A4C3-2C30-44BB-9260-CAFF2E5FE3EF}" destId="{A97FF6AD-78C4-485A-8738-6F64AB5A17B0}" srcOrd="0" destOrd="0" presId="urn:diagrams.loki3.com/VaryingWidthList"/>
    <dgm:cxn modelId="{71E7FF87-4C29-445F-B2A3-D3E7B02B9F79}" type="presOf" srcId="{17F82416-1BCB-44A1-B7D9-907CE636D31B}" destId="{3E4867A6-81D1-46D8-8A69-8CBCD7C508B2}" srcOrd="0" destOrd="0" presId="urn:diagrams.loki3.com/VaryingWidthList"/>
    <dgm:cxn modelId="{8D80BA4E-7BD6-41CE-9955-C380258F50FC}" type="presOf" srcId="{A89766D2-0DDB-4CC5-A621-1E419AE728FF}" destId="{577CCC7B-32CD-4E74-8AAD-5D4C53883655}" srcOrd="0" destOrd="0" presId="urn:diagrams.loki3.com/VaryingWidthList"/>
    <dgm:cxn modelId="{F5528BB1-AD5F-4E5F-8D11-686F07CBE7E2}" type="presParOf" srcId="{8972D50D-7C1E-4DFD-B4CC-2E093D69D270}" destId="{577CCC7B-32CD-4E74-8AAD-5D4C53883655}" srcOrd="0" destOrd="0" presId="urn:diagrams.loki3.com/VaryingWidthList"/>
    <dgm:cxn modelId="{546C8D4A-4AAD-44CA-A59A-3DD5405F7521}" type="presParOf" srcId="{8972D50D-7C1E-4DFD-B4CC-2E093D69D270}" destId="{9801E67D-D50D-4CCB-BCBB-A80233FA4611}" srcOrd="1" destOrd="0" presId="urn:diagrams.loki3.com/VaryingWidthList"/>
    <dgm:cxn modelId="{ACD30E2B-3DDD-497F-A4B9-FA5C1945CC93}" type="presParOf" srcId="{8972D50D-7C1E-4DFD-B4CC-2E093D69D270}" destId="{4DB779DC-6BD3-4A6C-8CEA-EA3FA213CE18}" srcOrd="2" destOrd="0" presId="urn:diagrams.loki3.com/VaryingWidthList"/>
    <dgm:cxn modelId="{69DBE18B-8FC6-4FF6-849A-4D8219B5CEF4}" type="presParOf" srcId="{8972D50D-7C1E-4DFD-B4CC-2E093D69D270}" destId="{DB12645D-A358-4340-90A2-1B3225056290}" srcOrd="3" destOrd="0" presId="urn:diagrams.loki3.com/VaryingWidthList"/>
    <dgm:cxn modelId="{003C5C81-57D1-468B-9192-3C907ADA0C08}" type="presParOf" srcId="{8972D50D-7C1E-4DFD-B4CC-2E093D69D270}" destId="{A97FF6AD-78C4-485A-8738-6F64AB5A17B0}" srcOrd="4" destOrd="0" presId="urn:diagrams.loki3.com/VaryingWidthList"/>
    <dgm:cxn modelId="{70A758DA-7C44-47E1-9B71-0DC629F968CA}" type="presParOf" srcId="{8972D50D-7C1E-4DFD-B4CC-2E093D69D270}" destId="{14892741-93D7-41D7-BE7D-0BC6E91D5129}" srcOrd="5" destOrd="0" presId="urn:diagrams.loki3.com/VaryingWidthList"/>
    <dgm:cxn modelId="{D24DD79D-3EEA-445E-AAC3-35EC0634CBB8}" type="presParOf" srcId="{8972D50D-7C1E-4DFD-B4CC-2E093D69D270}" destId="{3E4867A6-81D1-46D8-8A69-8CBCD7C508B2}" srcOrd="6" destOrd="0" presId="urn:diagrams.loki3.com/VaryingWidthList"/>
    <dgm:cxn modelId="{08A7431E-184A-4396-98FE-043980F554A0}" type="presParOf" srcId="{8972D50D-7C1E-4DFD-B4CC-2E093D69D270}" destId="{60BE6A60-C064-4430-9029-C1FDEAFBA768}" srcOrd="7" destOrd="0" presId="urn:diagrams.loki3.com/VaryingWidthList"/>
    <dgm:cxn modelId="{B8023ED2-E3A9-4A9A-A9B9-5FE89F3D99E1}" type="presParOf" srcId="{8972D50D-7C1E-4DFD-B4CC-2E093D69D270}" destId="{D6817FAB-0E96-42EE-9A6D-24893CE87EF5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CCC7B-32CD-4E74-8AAD-5D4C53883655}">
      <dsp:nvSpPr>
        <dsp:cNvPr id="0" name=""/>
        <dsp:cNvSpPr/>
      </dsp:nvSpPr>
      <dsp:spPr>
        <a:xfrm>
          <a:off x="527941" y="1424"/>
          <a:ext cx="2295000" cy="622994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Home-cooked food is the best food.</a:t>
          </a:r>
        </a:p>
      </dsp:txBody>
      <dsp:txXfrm>
        <a:off x="527941" y="1424"/>
        <a:ext cx="2295000" cy="622994"/>
      </dsp:txXfrm>
    </dsp:sp>
    <dsp:sp modelId="{4DB779DC-6BD3-4A6C-8CEA-EA3FA213CE18}">
      <dsp:nvSpPr>
        <dsp:cNvPr id="0" name=""/>
        <dsp:cNvSpPr/>
      </dsp:nvSpPr>
      <dsp:spPr>
        <a:xfrm>
          <a:off x="797941" y="655568"/>
          <a:ext cx="1755000" cy="622994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Going new places is scary.</a:t>
          </a:r>
        </a:p>
      </dsp:txBody>
      <dsp:txXfrm>
        <a:off x="797941" y="655568"/>
        <a:ext cx="1755000" cy="622994"/>
      </dsp:txXfrm>
    </dsp:sp>
    <dsp:sp modelId="{A97FF6AD-78C4-485A-8738-6F64AB5A17B0}">
      <dsp:nvSpPr>
        <dsp:cNvPr id="0" name=""/>
        <dsp:cNvSpPr/>
      </dsp:nvSpPr>
      <dsp:spPr>
        <a:xfrm>
          <a:off x="415441" y="1309712"/>
          <a:ext cx="2520000" cy="622994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Home is not just a place but also a time.</a:t>
          </a:r>
        </a:p>
      </dsp:txBody>
      <dsp:txXfrm>
        <a:off x="415441" y="1309712"/>
        <a:ext cx="2520000" cy="622994"/>
      </dsp:txXfrm>
    </dsp:sp>
    <dsp:sp modelId="{3E4867A6-81D1-46D8-8A69-8CBCD7C508B2}">
      <dsp:nvSpPr>
        <dsp:cNvPr id="0" name=""/>
        <dsp:cNvSpPr/>
      </dsp:nvSpPr>
      <dsp:spPr>
        <a:xfrm>
          <a:off x="797941" y="1963856"/>
          <a:ext cx="1755000" cy="622994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Home is where the heart is.</a:t>
          </a:r>
        </a:p>
      </dsp:txBody>
      <dsp:txXfrm>
        <a:off x="797941" y="1963856"/>
        <a:ext cx="1755000" cy="622994"/>
      </dsp:txXfrm>
    </dsp:sp>
    <dsp:sp modelId="{D6817FAB-0E96-42EE-9A6D-24893CE87EF5}">
      <dsp:nvSpPr>
        <dsp:cNvPr id="0" name=""/>
        <dsp:cNvSpPr/>
      </dsp:nvSpPr>
      <dsp:spPr>
        <a:xfrm>
          <a:off x="730441" y="2618000"/>
          <a:ext cx="1890000" cy="622994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Travel broadens the mind.</a:t>
          </a:r>
        </a:p>
      </dsp:txBody>
      <dsp:txXfrm>
        <a:off x="730441" y="2618000"/>
        <a:ext cx="1890000" cy="622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38696-F364-4C6C-8EE3-863ABC2A712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658F5-8CEC-416B-8557-AEEDBE1E7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76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8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7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16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2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7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44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5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5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59696" y="3645198"/>
            <a:ext cx="6768752" cy="12239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en-US" sz="3600" b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Unit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95600" y="3645024"/>
            <a:ext cx="863550" cy="12239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 spc="-300"/>
            </a:lvl1pPr>
          </a:lstStyle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UN</a:t>
            </a:r>
            <a:endParaRPr lang="en-US" sz="3600" b="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796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9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1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16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8133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87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8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8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3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3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8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6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2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9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2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7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F0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" y="0"/>
            <a:ext cx="12192000" cy="142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5500" y="1124744"/>
            <a:ext cx="7988300" cy="20701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77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41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ebbielofaso/Desktop/AHW3e_PPT_4_Deb/Big%20Chevrons/Chvron_Big3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debbielofaso/Desktop/AHW3e_PPT_4_Deb/Headers/Logo%20HeaderTop/TopLogo4.pn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8.xml"/><Relationship Id="rId18" Type="http://schemas.openxmlformats.org/officeDocument/2006/relationships/slide" Target="slide4.xml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12" Type="http://schemas.openxmlformats.org/officeDocument/2006/relationships/slide" Target="slide11.xml"/><Relationship Id="rId17" Type="http://schemas.openxmlformats.org/officeDocument/2006/relationships/slide" Target="slide3.xml"/><Relationship Id="rId2" Type="http://schemas.openxmlformats.org/officeDocument/2006/relationships/notesSlide" Target="../notesSlides/notesSlide9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7.xml"/><Relationship Id="rId5" Type="http://schemas.openxmlformats.org/officeDocument/2006/relationships/image" Target="../media/image13.png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image" Target="../media/image12.emf"/><Relationship Id="rId9" Type="http://schemas.openxmlformats.org/officeDocument/2006/relationships/slide" Target="slide9.xml"/><Relationship Id="rId1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8.xml"/><Relationship Id="rId18" Type="http://schemas.openxmlformats.org/officeDocument/2006/relationships/slide" Target="slide4.xml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12" Type="http://schemas.openxmlformats.org/officeDocument/2006/relationships/slide" Target="slide11.xml"/><Relationship Id="rId17" Type="http://schemas.openxmlformats.org/officeDocument/2006/relationships/slide" Target="slide3.xml"/><Relationship Id="rId2" Type="http://schemas.openxmlformats.org/officeDocument/2006/relationships/notesSlide" Target="../notesSlides/notesSlide10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7.xml"/><Relationship Id="rId5" Type="http://schemas.openxmlformats.org/officeDocument/2006/relationships/image" Target="../media/image13.png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image" Target="../media/image12.emf"/><Relationship Id="rId9" Type="http://schemas.openxmlformats.org/officeDocument/2006/relationships/slide" Target="slide9.xml"/><Relationship Id="rId1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12.xml"/><Relationship Id="rId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image" Target="../media/image12.emf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Big%20Chevrons/Chvron_Big3.png" TargetMode="External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11" Type="http://schemas.openxmlformats.org/officeDocument/2006/relationships/diagramData" Target="../diagrams/data1.xml"/><Relationship Id="rId5" Type="http://schemas.openxmlformats.org/officeDocument/2006/relationships/slide" Target="slide3.xml"/><Relationship Id="rId15" Type="http://schemas.microsoft.com/office/2007/relationships/diagramDrawing" Target="../diagrams/drawing1.xml"/><Relationship Id="rId10" Type="http://schemas.openxmlformats.org/officeDocument/2006/relationships/image" Target="file://localhost/Users/debbielofaso/Desktop/AHW3e_PPT_4_Deb/Footers/Footer_L4.png" TargetMode="External"/><Relationship Id="rId4" Type="http://schemas.openxmlformats.org/officeDocument/2006/relationships/slide" Target="slide12.xml"/><Relationship Id="rId9" Type="http://schemas.openxmlformats.org/officeDocument/2006/relationships/image" Target="../media/image14.png"/><Relationship Id="rId14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7.xml"/><Relationship Id="rId18" Type="http://schemas.openxmlformats.org/officeDocument/2006/relationships/slide" Target="slide12.xml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9.xml"/><Relationship Id="rId5" Type="http://schemas.openxmlformats.org/officeDocument/2006/relationships/image" Target="../media/image13.png"/><Relationship Id="rId15" Type="http://schemas.openxmlformats.org/officeDocument/2006/relationships/slide" Target="slide6.xml"/><Relationship Id="rId10" Type="http://schemas.openxmlformats.org/officeDocument/2006/relationships/slide" Target="slide4.xml"/><Relationship Id="rId19" Type="http://schemas.openxmlformats.org/officeDocument/2006/relationships/slide" Target="slide2.xml"/><Relationship Id="rId4" Type="http://schemas.openxmlformats.org/officeDocument/2006/relationships/image" Target="../media/image12.emf"/><Relationship Id="rId9" Type="http://schemas.openxmlformats.org/officeDocument/2006/relationships/slide" Target="slide3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9.xml"/><Relationship Id="rId18" Type="http://schemas.openxmlformats.org/officeDocument/2006/relationships/slide" Target="slide8.xml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12" Type="http://schemas.openxmlformats.org/officeDocument/2006/relationships/slide" Target="slide4.xml"/><Relationship Id="rId17" Type="http://schemas.openxmlformats.org/officeDocument/2006/relationships/slide" Target="slide6.xml"/><Relationship Id="rId2" Type="http://schemas.openxmlformats.org/officeDocument/2006/relationships/notesSlide" Target="../notesSlides/notesSlide3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3.xml"/><Relationship Id="rId5" Type="http://schemas.openxmlformats.org/officeDocument/2006/relationships/image" Target="../media/image13.png"/><Relationship Id="rId15" Type="http://schemas.openxmlformats.org/officeDocument/2006/relationships/slide" Target="slide7.xml"/><Relationship Id="rId10" Type="http://schemas.openxmlformats.org/officeDocument/2006/relationships/slide" Target="slide2.xml"/><Relationship Id="rId19" Type="http://schemas.openxmlformats.org/officeDocument/2006/relationships/slide" Target="slide10.xml"/><Relationship Id="rId4" Type="http://schemas.openxmlformats.org/officeDocument/2006/relationships/image" Target="../media/image12.emf"/><Relationship Id="rId9" Type="http://schemas.openxmlformats.org/officeDocument/2006/relationships/slide" Target="slide12.xml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8.xml"/><Relationship Id="rId18" Type="http://schemas.openxmlformats.org/officeDocument/2006/relationships/slide" Target="slide4.xml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12" Type="http://schemas.openxmlformats.org/officeDocument/2006/relationships/slide" Target="slide11.xml"/><Relationship Id="rId17" Type="http://schemas.openxmlformats.org/officeDocument/2006/relationships/slide" Target="slide3.xml"/><Relationship Id="rId2" Type="http://schemas.openxmlformats.org/officeDocument/2006/relationships/notesSlide" Target="../notesSlides/notesSlide4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7.xml"/><Relationship Id="rId5" Type="http://schemas.openxmlformats.org/officeDocument/2006/relationships/image" Target="../media/image13.png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image" Target="../media/image12.emf"/><Relationship Id="rId9" Type="http://schemas.openxmlformats.org/officeDocument/2006/relationships/slide" Target="slide9.xml"/><Relationship Id="rId1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8.xml"/><Relationship Id="rId18" Type="http://schemas.openxmlformats.org/officeDocument/2006/relationships/slide" Target="slide4.xml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12" Type="http://schemas.openxmlformats.org/officeDocument/2006/relationships/slide" Target="slide11.xml"/><Relationship Id="rId17" Type="http://schemas.openxmlformats.org/officeDocument/2006/relationships/slide" Target="slide3.xml"/><Relationship Id="rId2" Type="http://schemas.openxmlformats.org/officeDocument/2006/relationships/notesSlide" Target="../notesSlides/notesSlide5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7.xml"/><Relationship Id="rId5" Type="http://schemas.openxmlformats.org/officeDocument/2006/relationships/image" Target="../media/image13.png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image" Target="../media/image12.emf"/><Relationship Id="rId9" Type="http://schemas.openxmlformats.org/officeDocument/2006/relationships/slide" Target="slide9.xml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8.xml"/><Relationship Id="rId18" Type="http://schemas.openxmlformats.org/officeDocument/2006/relationships/slide" Target="slide4.xml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12" Type="http://schemas.openxmlformats.org/officeDocument/2006/relationships/slide" Target="slide11.xml"/><Relationship Id="rId17" Type="http://schemas.openxmlformats.org/officeDocument/2006/relationships/slide" Target="slide3.xml"/><Relationship Id="rId2" Type="http://schemas.openxmlformats.org/officeDocument/2006/relationships/notesSlide" Target="../notesSlides/notesSlide6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7.xml"/><Relationship Id="rId5" Type="http://schemas.openxmlformats.org/officeDocument/2006/relationships/image" Target="../media/image13.png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image" Target="../media/image12.emf"/><Relationship Id="rId9" Type="http://schemas.openxmlformats.org/officeDocument/2006/relationships/slide" Target="slide9.xml"/><Relationship Id="rId1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8.xml"/><Relationship Id="rId18" Type="http://schemas.openxmlformats.org/officeDocument/2006/relationships/slide" Target="slide4.xml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12" Type="http://schemas.openxmlformats.org/officeDocument/2006/relationships/slide" Target="slide11.xml"/><Relationship Id="rId17" Type="http://schemas.openxmlformats.org/officeDocument/2006/relationships/slide" Target="slide3.xml"/><Relationship Id="rId2" Type="http://schemas.openxmlformats.org/officeDocument/2006/relationships/notesSlide" Target="../notesSlides/notesSlide7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7.xml"/><Relationship Id="rId5" Type="http://schemas.openxmlformats.org/officeDocument/2006/relationships/image" Target="../media/image13.png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image" Target="../media/image12.emf"/><Relationship Id="rId9" Type="http://schemas.openxmlformats.org/officeDocument/2006/relationships/slide" Target="slide9.xml"/><Relationship Id="rId1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8.xml"/><Relationship Id="rId18" Type="http://schemas.openxmlformats.org/officeDocument/2006/relationships/slide" Target="slide4.xml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12" Type="http://schemas.openxmlformats.org/officeDocument/2006/relationships/slide" Target="slide11.xml"/><Relationship Id="rId17" Type="http://schemas.openxmlformats.org/officeDocument/2006/relationships/slide" Target="slide3.xml"/><Relationship Id="rId2" Type="http://schemas.openxmlformats.org/officeDocument/2006/relationships/notesSlide" Target="../notesSlides/notesSlide8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7.xml"/><Relationship Id="rId5" Type="http://schemas.openxmlformats.org/officeDocument/2006/relationships/image" Target="../media/image13.png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image" Target="../media/image12.emf"/><Relationship Id="rId9" Type="http://schemas.openxmlformats.org/officeDocument/2006/relationships/slide" Target="slide9.xml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66" y="626534"/>
            <a:ext cx="4218294" cy="5458968"/>
          </a:xfrm>
          <a:prstGeom prst="rect">
            <a:avLst/>
          </a:prstGeom>
          <a:effectLst>
            <a:outerShdw blurRad="101600" dist="63500" algn="tl" rotWithShape="0">
              <a:srgbClr val="000000">
                <a:alpha val="1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07165" y="2261671"/>
            <a:ext cx="792088" cy="223138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 MT Std"/>
                <a:cs typeface="Arial MT Std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3536" y="3086045"/>
            <a:ext cx="7628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Arial Narrow"/>
                <a:cs typeface="Arial Narrow"/>
              </a:rPr>
              <a:t>Home and away!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4614334" y="4060216"/>
            <a:ext cx="7013376" cy="0"/>
          </a:xfrm>
          <a:prstGeom prst="line">
            <a:avLst/>
          </a:prstGeom>
          <a:ln w="114300" cmpd="sng">
            <a:gradFill flip="none" rotWithShape="1">
              <a:gsLst>
                <a:gs pos="0">
                  <a:srgbClr val="4F4C9E"/>
                </a:gs>
                <a:gs pos="100000">
                  <a:prstClr val="white"/>
                </a:gs>
              </a:gsLst>
              <a:lin ang="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866" y="6142567"/>
            <a:ext cx="1358900" cy="381000"/>
          </a:xfrm>
          <a:prstGeom prst="rect">
            <a:avLst/>
          </a:prstGeom>
        </p:spPr>
      </p:pic>
      <p:pic>
        <p:nvPicPr>
          <p:cNvPr id="43" name="TopLogo4.png" descr="/Users/debbielofaso/Desktop/AHW3e_PPT_4_Deb/Headers/Logo HeaderTop/TopLogo4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36550"/>
            <a:ext cx="371223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The tense system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4880" y="1748461"/>
            <a:ext cx="5480047" cy="304698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lnSpc>
                <a:spcPct val="20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John ate the ice cream.</a:t>
            </a:r>
          </a:p>
          <a:p>
            <a:pPr marL="193675">
              <a:lnSpc>
                <a:spcPct val="20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Picasso painted it.</a:t>
            </a:r>
          </a:p>
          <a:p>
            <a:pPr marL="193675">
              <a:lnSpc>
                <a:spcPct val="20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Lisa talked about it.</a:t>
            </a:r>
          </a:p>
          <a:p>
            <a:pPr marL="193675">
              <a:lnSpc>
                <a:spcPct val="20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Someone  stole my computer yesterday.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156" y="1175136"/>
            <a:ext cx="6951044" cy="4044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Put the active sentences into the </a:t>
            </a:r>
            <a:r>
              <a:rPr lang="en-US" sz="2000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passive</a:t>
            </a: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96950" y="2044521"/>
            <a:ext cx="478797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3675">
              <a:lnSpc>
                <a:spcPct val="20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ice cream was eaten by John.</a:t>
            </a:r>
          </a:p>
          <a:p>
            <a:pPr marL="193675">
              <a:lnSpc>
                <a:spcPct val="20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It was painted by Picasso.</a:t>
            </a:r>
          </a:p>
          <a:p>
            <a:pPr marL="193675">
              <a:lnSpc>
                <a:spcPct val="20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It was talked about by Lisa.</a:t>
            </a:r>
          </a:p>
          <a:p>
            <a:pPr marL="193675">
              <a:lnSpc>
                <a:spcPct val="20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My computer was stolen yesterday.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Simple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Continuous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Perfect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575482" y="2937063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Active and Passive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575482" y="3318063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Practice</a:t>
            </a:r>
            <a:endParaRPr lang="en-CA" sz="1400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>
            <a:hlinkClick r:id="rId9" action="ppaction://hlinksldjump"/>
          </p:cNvPr>
          <p:cNvSpPr/>
          <p:nvPr/>
        </p:nvSpPr>
        <p:spPr>
          <a:xfrm>
            <a:off x="988060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>
            <a:hlinkClick r:id="rId10" action="ppaction://hlinksldjump"/>
          </p:cNvPr>
          <p:cNvSpPr/>
          <p:nvPr/>
        </p:nvSpPr>
        <p:spPr>
          <a:xfrm>
            <a:off x="9791700" y="1689177"/>
            <a:ext cx="93345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>
            <a:hlinkClick r:id="rId11" action="ppaction://hlinksldjump"/>
          </p:cNvPr>
          <p:cNvSpPr/>
          <p:nvPr/>
        </p:nvSpPr>
        <p:spPr>
          <a:xfrm>
            <a:off x="9880600" y="2520188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ounded Rectangle 34"/>
          <p:cNvSpPr/>
          <p:nvPr/>
        </p:nvSpPr>
        <p:spPr>
          <a:xfrm>
            <a:off x="9570720" y="3747610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Informal Language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570720" y="4128610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ectangle 37">
            <a:hlinkClick r:id="rId12" action="ppaction://hlinksldjump"/>
          </p:cNvPr>
          <p:cNvSpPr/>
          <p:nvPr/>
        </p:nvSpPr>
        <p:spPr>
          <a:xfrm>
            <a:off x="10058400" y="4128610"/>
            <a:ext cx="115570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>
            <a:hlinkClick r:id="rId10" action="ppaction://hlinksldjump"/>
          </p:cNvPr>
          <p:cNvSpPr/>
          <p:nvPr/>
        </p:nvSpPr>
        <p:spPr>
          <a:xfrm>
            <a:off x="10725150" y="1726248"/>
            <a:ext cx="8270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>
            <a:hlinkClick r:id="rId13" action="ppaction://hlinksldjump"/>
          </p:cNvPr>
          <p:cNvSpPr/>
          <p:nvPr/>
        </p:nvSpPr>
        <p:spPr>
          <a:xfrm>
            <a:off x="10758488" y="2527631"/>
            <a:ext cx="79375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>
            <a:hlinkClick r:id="rId14" action="ppaction://hlinksldjump"/>
          </p:cNvPr>
          <p:cNvSpPr/>
          <p:nvPr/>
        </p:nvSpPr>
        <p:spPr>
          <a:xfrm>
            <a:off x="1072515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TextBox 41">
            <a:hlinkClick r:id="rId15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3" name="TextBox 42">
            <a:hlinkClick r:id="rId16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4" name="TextBox 43">
            <a:hlinkClick r:id="rId17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45" name="Rectangle 44">
            <a:hlinkClick r:id="rId17" action="ppaction://hlinksldjump"/>
          </p:cNvPr>
          <p:cNvSpPr/>
          <p:nvPr/>
        </p:nvSpPr>
        <p:spPr>
          <a:xfrm>
            <a:off x="9880600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>
            <a:hlinkClick r:id="rId18" action="ppaction://hlinksldjump"/>
          </p:cNvPr>
          <p:cNvSpPr/>
          <p:nvPr/>
        </p:nvSpPr>
        <p:spPr>
          <a:xfrm>
            <a:off x="10758488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22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Informal language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91680" y="1052736"/>
            <a:ext cx="6708576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Heard about the new kid?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Sleeping already? It’s only 8:00.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Eating again? Don’t you ever stop?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Sorry about that. Been waiting long?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Doing anything tonight?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Like the new shoes!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Want a Coke?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Seen any movies lately?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Simple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Continuous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Perfect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75482" y="2937063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Active and Passive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575482" y="3318063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988060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>
            <a:hlinkClick r:id="rId10" action="ppaction://hlinksldjump"/>
          </p:cNvPr>
          <p:cNvSpPr/>
          <p:nvPr/>
        </p:nvSpPr>
        <p:spPr>
          <a:xfrm>
            <a:off x="9791700" y="1689177"/>
            <a:ext cx="93345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>
            <a:hlinkClick r:id="rId11" action="ppaction://hlinksldjump"/>
          </p:cNvPr>
          <p:cNvSpPr/>
          <p:nvPr/>
        </p:nvSpPr>
        <p:spPr>
          <a:xfrm>
            <a:off x="9880600" y="2520188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ounded Rectangle 32"/>
          <p:cNvSpPr/>
          <p:nvPr/>
        </p:nvSpPr>
        <p:spPr>
          <a:xfrm>
            <a:off x="9570720" y="3747610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Informal Language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570720" y="4128610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Examples</a:t>
            </a:r>
            <a:endParaRPr lang="en-CA" sz="1400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Rectangle 34">
            <a:hlinkClick r:id="rId12" action="ppaction://hlinksldjump"/>
          </p:cNvPr>
          <p:cNvSpPr/>
          <p:nvPr/>
        </p:nvSpPr>
        <p:spPr>
          <a:xfrm>
            <a:off x="10058400" y="4128610"/>
            <a:ext cx="115570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>
            <a:hlinkClick r:id="rId10" action="ppaction://hlinksldjump"/>
          </p:cNvPr>
          <p:cNvSpPr/>
          <p:nvPr/>
        </p:nvSpPr>
        <p:spPr>
          <a:xfrm>
            <a:off x="10725150" y="1726248"/>
            <a:ext cx="8270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>
            <a:hlinkClick r:id="rId13" action="ppaction://hlinksldjump"/>
          </p:cNvPr>
          <p:cNvSpPr/>
          <p:nvPr/>
        </p:nvSpPr>
        <p:spPr>
          <a:xfrm>
            <a:off x="10758488" y="2527631"/>
            <a:ext cx="79375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>
            <a:hlinkClick r:id="rId14" action="ppaction://hlinksldjump"/>
          </p:cNvPr>
          <p:cNvSpPr/>
          <p:nvPr/>
        </p:nvSpPr>
        <p:spPr>
          <a:xfrm>
            <a:off x="1072515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TextBox 39">
            <a:hlinkClick r:id="rId15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1" name="TextBox 40">
            <a:hlinkClick r:id="rId16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2" name="TextBox 41">
            <a:hlinkClick r:id="rId17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43" name="Rectangle 42">
            <a:hlinkClick r:id="rId17" action="ppaction://hlinksldjump"/>
          </p:cNvPr>
          <p:cNvSpPr/>
          <p:nvPr/>
        </p:nvSpPr>
        <p:spPr>
          <a:xfrm>
            <a:off x="9880600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>
            <a:hlinkClick r:id="rId18" action="ppaction://hlinksldjump"/>
          </p:cNvPr>
          <p:cNvSpPr/>
          <p:nvPr/>
        </p:nvSpPr>
        <p:spPr>
          <a:xfrm>
            <a:off x="10758488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50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Conversation chain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73904" y="1057291"/>
            <a:ext cx="7962456" cy="200054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buClr>
                <a:srgbClr val="E03C02"/>
              </a:buClr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 conversation chain requires you to listen carefully.</a:t>
            </a:r>
          </a:p>
          <a:p>
            <a:pPr marL="536575" indent="-342900">
              <a:buClr>
                <a:srgbClr val="16B4E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Answer with a little information.</a:t>
            </a:r>
          </a:p>
          <a:p>
            <a:pPr marL="536575" indent="-342900">
              <a:buClr>
                <a:srgbClr val="16B4E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Ask questions based on what you hear the other person say.</a:t>
            </a:r>
          </a:p>
          <a:p>
            <a:pPr marL="536575" indent="-342900">
              <a:buClr>
                <a:srgbClr val="16B4E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Chain each conversation for two minutes. A timer will start when the question appears. </a:t>
            </a:r>
          </a:p>
          <a:p>
            <a:pPr marL="193675">
              <a:buClr>
                <a:srgbClr val="E03C02"/>
              </a:buClr>
            </a:pPr>
            <a:endParaRPr lang="en-US" sz="240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413136" y="3473458"/>
            <a:ext cx="3178904" cy="594864"/>
          </a:xfrm>
          <a:custGeom>
            <a:avLst/>
            <a:gdLst>
              <a:gd name="connsiteX0" fmla="*/ 0 w 2938638"/>
              <a:gd name="connsiteY0" fmla="*/ 0 h 594864"/>
              <a:gd name="connsiteX1" fmla="*/ 2938638 w 2938638"/>
              <a:gd name="connsiteY1" fmla="*/ 0 h 594864"/>
              <a:gd name="connsiteX2" fmla="*/ 2938638 w 2938638"/>
              <a:gd name="connsiteY2" fmla="*/ 594864 h 594864"/>
              <a:gd name="connsiteX3" fmla="*/ 0 w 2938638"/>
              <a:gd name="connsiteY3" fmla="*/ 594864 h 594864"/>
              <a:gd name="connsiteX4" fmla="*/ 0 w 2938638"/>
              <a:gd name="connsiteY4" fmla="*/ 0 h 59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638" h="594864">
                <a:moveTo>
                  <a:pt x="0" y="0"/>
                </a:moveTo>
                <a:lnTo>
                  <a:pt x="2938638" y="0"/>
                </a:lnTo>
                <a:lnTo>
                  <a:pt x="2938638" y="594864"/>
                </a:lnTo>
                <a:lnTo>
                  <a:pt x="0" y="594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0182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tx2">
                    <a:lumMod val="10000"/>
                  </a:schemeClr>
                </a:solidFill>
              </a:rPr>
              <a:t>Where have you traveled?</a:t>
            </a:r>
          </a:p>
        </p:txBody>
      </p:sp>
      <p:sp>
        <p:nvSpPr>
          <p:cNvPr id="17" name="Freeform 16"/>
          <p:cNvSpPr/>
          <p:nvPr/>
        </p:nvSpPr>
        <p:spPr>
          <a:xfrm>
            <a:off x="1413136" y="4601395"/>
            <a:ext cx="3178904" cy="594864"/>
          </a:xfrm>
          <a:custGeom>
            <a:avLst/>
            <a:gdLst>
              <a:gd name="connsiteX0" fmla="*/ 0 w 2938638"/>
              <a:gd name="connsiteY0" fmla="*/ 0 h 594864"/>
              <a:gd name="connsiteX1" fmla="*/ 2938638 w 2938638"/>
              <a:gd name="connsiteY1" fmla="*/ 0 h 594864"/>
              <a:gd name="connsiteX2" fmla="*/ 2938638 w 2938638"/>
              <a:gd name="connsiteY2" fmla="*/ 594864 h 594864"/>
              <a:gd name="connsiteX3" fmla="*/ 0 w 2938638"/>
              <a:gd name="connsiteY3" fmla="*/ 594864 h 594864"/>
              <a:gd name="connsiteX4" fmla="*/ 0 w 2938638"/>
              <a:gd name="connsiteY4" fmla="*/ 0 h 59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638" h="594864">
                <a:moveTo>
                  <a:pt x="0" y="0"/>
                </a:moveTo>
                <a:lnTo>
                  <a:pt x="2938638" y="0"/>
                </a:lnTo>
                <a:lnTo>
                  <a:pt x="2938638" y="594864"/>
                </a:lnTo>
                <a:lnTo>
                  <a:pt x="0" y="594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0182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tx2">
                    <a:lumMod val="10000"/>
                  </a:schemeClr>
                </a:solidFill>
              </a:rPr>
              <a:t>Why do you study English?</a:t>
            </a:r>
          </a:p>
        </p:txBody>
      </p:sp>
      <p:sp>
        <p:nvSpPr>
          <p:cNvPr id="18" name="Freeform 17"/>
          <p:cNvSpPr/>
          <p:nvPr/>
        </p:nvSpPr>
        <p:spPr>
          <a:xfrm>
            <a:off x="5437376" y="3473458"/>
            <a:ext cx="3178904" cy="594864"/>
          </a:xfrm>
          <a:custGeom>
            <a:avLst/>
            <a:gdLst>
              <a:gd name="connsiteX0" fmla="*/ 0 w 2938638"/>
              <a:gd name="connsiteY0" fmla="*/ 0 h 594864"/>
              <a:gd name="connsiteX1" fmla="*/ 2938638 w 2938638"/>
              <a:gd name="connsiteY1" fmla="*/ 0 h 594864"/>
              <a:gd name="connsiteX2" fmla="*/ 2938638 w 2938638"/>
              <a:gd name="connsiteY2" fmla="*/ 594864 h 594864"/>
              <a:gd name="connsiteX3" fmla="*/ 0 w 2938638"/>
              <a:gd name="connsiteY3" fmla="*/ 594864 h 594864"/>
              <a:gd name="connsiteX4" fmla="*/ 0 w 2938638"/>
              <a:gd name="connsiteY4" fmla="*/ 0 h 59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638" h="594864">
                <a:moveTo>
                  <a:pt x="0" y="0"/>
                </a:moveTo>
                <a:lnTo>
                  <a:pt x="2938638" y="0"/>
                </a:lnTo>
                <a:lnTo>
                  <a:pt x="2938638" y="594864"/>
                </a:lnTo>
                <a:lnTo>
                  <a:pt x="0" y="594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0182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tx2">
                    <a:lumMod val="10000"/>
                  </a:schemeClr>
                </a:solidFill>
              </a:rPr>
              <a:t>What is difficult about living away from home?</a:t>
            </a:r>
          </a:p>
        </p:txBody>
      </p:sp>
      <p:sp>
        <p:nvSpPr>
          <p:cNvPr id="20" name="Freeform 19"/>
          <p:cNvSpPr/>
          <p:nvPr/>
        </p:nvSpPr>
        <p:spPr>
          <a:xfrm>
            <a:off x="5437376" y="4562680"/>
            <a:ext cx="3178904" cy="594864"/>
          </a:xfrm>
          <a:custGeom>
            <a:avLst/>
            <a:gdLst>
              <a:gd name="connsiteX0" fmla="*/ 0 w 2938638"/>
              <a:gd name="connsiteY0" fmla="*/ 0 h 594864"/>
              <a:gd name="connsiteX1" fmla="*/ 2938638 w 2938638"/>
              <a:gd name="connsiteY1" fmla="*/ 0 h 594864"/>
              <a:gd name="connsiteX2" fmla="*/ 2938638 w 2938638"/>
              <a:gd name="connsiteY2" fmla="*/ 594864 h 594864"/>
              <a:gd name="connsiteX3" fmla="*/ 0 w 2938638"/>
              <a:gd name="connsiteY3" fmla="*/ 594864 h 594864"/>
              <a:gd name="connsiteX4" fmla="*/ 0 w 2938638"/>
              <a:gd name="connsiteY4" fmla="*/ 0 h 59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638" h="594864">
                <a:moveTo>
                  <a:pt x="0" y="0"/>
                </a:moveTo>
                <a:lnTo>
                  <a:pt x="2938638" y="0"/>
                </a:lnTo>
                <a:lnTo>
                  <a:pt x="2938638" y="594864"/>
                </a:lnTo>
                <a:lnTo>
                  <a:pt x="0" y="594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0183" tIns="0" rIns="-1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tx2">
                    <a:lumMod val="10000"/>
                  </a:schemeClr>
                </a:solidFill>
              </a:rPr>
              <a:t>Who is the most interesting person you’ve met?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1120412" y="4257238"/>
            <a:ext cx="688313" cy="688313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114360" y="3202103"/>
            <a:ext cx="688313" cy="688313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093218" y="4257238"/>
            <a:ext cx="688313" cy="688313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5093219" y="3129301"/>
            <a:ext cx="688313" cy="688313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26" name="TextBox 25">
            <a:hlinkClick r:id="rId11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106553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12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12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4" dur="12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12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Reminders of home and promises of things to come</a:t>
            </a:r>
            <a:endParaRPr lang="en-US" sz="3200" i="1" dirty="0"/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73905" y="1027137"/>
            <a:ext cx="954663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buClr>
                <a:srgbClr val="E03C02"/>
              </a:buClr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Read each statement with a partner. Explain why it’s true or false for you. </a:t>
            </a:r>
          </a:p>
          <a:p>
            <a:pPr marL="193675">
              <a:buClr>
                <a:srgbClr val="E03C02"/>
              </a:buClr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Ask your partner for examples and explanations.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53787418"/>
              </p:ext>
            </p:extLst>
          </p:nvPr>
        </p:nvGraphicFramePr>
        <p:xfrm>
          <a:off x="2644475" y="1993816"/>
          <a:ext cx="3350883" cy="324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35852" y="2869747"/>
            <a:ext cx="1512168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Example</a:t>
            </a:r>
            <a:r>
              <a:rPr lang="en-US" sz="20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6528798" y="2861985"/>
            <a:ext cx="3095594" cy="1089818"/>
          </a:xfrm>
          <a:prstGeom prst="wedgeEllipseCallout">
            <a:avLst>
              <a:gd name="adj1" fmla="val -50774"/>
              <a:gd name="adj2" fmla="val 57125"/>
            </a:avLst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Home-cooked food is the best.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8656617" y="3674153"/>
            <a:ext cx="3154383" cy="1089818"/>
          </a:xfrm>
          <a:prstGeom prst="wedgeEllipseCallout">
            <a:avLst>
              <a:gd name="adj1" fmla="val 38215"/>
              <a:gd name="adj2" fmla="val 104139"/>
            </a:avLst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Not for me. I like restaurant food.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76419" y="2237277"/>
            <a:ext cx="2056235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Your turn</a:t>
            </a:r>
            <a:endParaRPr lang="en-US" sz="3200" dirty="0">
              <a:solidFill>
                <a:srgbClr val="16B4E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>
            <a:hlinkClick r:id="rId16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18968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7CCC7B-32CD-4E74-8AAD-5D4C53883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577CCC7B-32CD-4E74-8AAD-5D4C53883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779DC-6BD3-4A6C-8CEA-EA3FA213C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4DB779DC-6BD3-4A6C-8CEA-EA3FA213C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7FF6AD-78C4-485A-8738-6F64AB5A1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A97FF6AD-78C4-485A-8738-6F64AB5A1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4867A6-81D1-46D8-8A69-8CBCD7C50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E4867A6-81D1-46D8-8A69-8CBCD7C50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817FAB-0E96-42EE-9A6D-24893CE87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6817FAB-0E96-42EE-9A6D-24893CE87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The tense system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5440" y="973417"/>
            <a:ext cx="7272808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collects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shells.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always</a:t>
            </a:r>
            <a:endParaRPr lang="en-US" sz="2400" dirty="0">
              <a:solidFill>
                <a:srgbClr val="16B4E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’s talked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about it.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completed</a:t>
            </a:r>
            <a:endParaRPr lang="en-US" sz="2400" dirty="0">
              <a:solidFill>
                <a:srgbClr val="16B4E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You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are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tall.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permanent</a:t>
            </a:r>
            <a:endParaRPr lang="en-US" sz="2400" dirty="0">
              <a:solidFill>
                <a:srgbClr val="16B4E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 always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watched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TV.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habit</a:t>
            </a:r>
            <a:endParaRPr lang="en-US" sz="2400" dirty="0">
              <a:solidFill>
                <a:srgbClr val="16B4E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weather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was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perfect that week.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every day</a:t>
            </a:r>
            <a:endParaRPr lang="en-US" sz="2400" dirty="0">
              <a:solidFill>
                <a:srgbClr val="16B4E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Class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starts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at 9:00.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a fact</a:t>
            </a:r>
            <a:endParaRPr lang="en-US" sz="2400" dirty="0">
              <a:solidFill>
                <a:srgbClr val="16B4E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6240390" y="1275916"/>
            <a:ext cx="2976385" cy="1512168"/>
          </a:xfrm>
          <a:prstGeom prst="flowChartTerminator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used to describe actions that are complete and won’t change.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Simple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Examples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Continuous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Perfect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575482" y="2937063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Active and Passive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575482" y="3318063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>
            <a:hlinkClick r:id="rId9" action="ppaction://hlinksldjump"/>
          </p:cNvPr>
          <p:cNvSpPr/>
          <p:nvPr/>
        </p:nvSpPr>
        <p:spPr>
          <a:xfrm>
            <a:off x="9880600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>
            <a:hlinkClick r:id="rId10" action="ppaction://hlinksldjump"/>
          </p:cNvPr>
          <p:cNvSpPr/>
          <p:nvPr/>
        </p:nvSpPr>
        <p:spPr>
          <a:xfrm>
            <a:off x="10758488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>
            <a:hlinkClick r:id="rId11" action="ppaction://hlinksldjump"/>
          </p:cNvPr>
          <p:cNvSpPr/>
          <p:nvPr/>
        </p:nvSpPr>
        <p:spPr>
          <a:xfrm>
            <a:off x="988060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>
            <a:hlinkClick r:id="rId12" action="ppaction://hlinksldjump"/>
          </p:cNvPr>
          <p:cNvSpPr/>
          <p:nvPr/>
        </p:nvSpPr>
        <p:spPr>
          <a:xfrm>
            <a:off x="9791700" y="1689177"/>
            <a:ext cx="9667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>
            <a:hlinkClick r:id="rId13" action="ppaction://hlinksldjump"/>
          </p:cNvPr>
          <p:cNvSpPr/>
          <p:nvPr/>
        </p:nvSpPr>
        <p:spPr>
          <a:xfrm>
            <a:off x="9880600" y="2520188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ounded Rectangle 37"/>
          <p:cNvSpPr/>
          <p:nvPr/>
        </p:nvSpPr>
        <p:spPr>
          <a:xfrm>
            <a:off x="9570720" y="3747610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Informal Language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570720" y="4128610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hlinkClick r:id="rId14" action="ppaction://hlinksldjump"/>
          </p:cNvPr>
          <p:cNvSpPr/>
          <p:nvPr/>
        </p:nvSpPr>
        <p:spPr>
          <a:xfrm>
            <a:off x="10058400" y="4128610"/>
            <a:ext cx="114300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>
            <a:hlinkClick r:id="rId15" action="ppaction://hlinksldjump"/>
          </p:cNvPr>
          <p:cNvSpPr/>
          <p:nvPr/>
        </p:nvSpPr>
        <p:spPr>
          <a:xfrm>
            <a:off x="10758488" y="1714500"/>
            <a:ext cx="8112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>
            <a:hlinkClick r:id="rId16" action="ppaction://hlinksldjump"/>
          </p:cNvPr>
          <p:cNvSpPr/>
          <p:nvPr/>
        </p:nvSpPr>
        <p:spPr>
          <a:xfrm>
            <a:off x="10758488" y="2480946"/>
            <a:ext cx="8112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>
            <a:hlinkClick r:id="rId17" action="ppaction://hlinksldjump"/>
          </p:cNvPr>
          <p:cNvSpPr/>
          <p:nvPr/>
        </p:nvSpPr>
        <p:spPr>
          <a:xfrm>
            <a:off x="1072515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TextBox 43">
            <a:hlinkClick r:id="rId18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6" name="TextBox 45">
            <a:hlinkClick r:id="rId19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5" name="TextBox 44">
            <a:hlinkClick r:id="rId9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3203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The tense system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66909" y="2046757"/>
            <a:ext cx="3967682" cy="23083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sun / set / west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after / eat / call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 / have / blue eyes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library / open / 9:00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3275" y="1080637"/>
            <a:ext cx="7025846" cy="4044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Make sentences using the </a:t>
            </a:r>
            <a:r>
              <a:rPr lang="en-US" sz="2000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simple</a:t>
            </a: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Possible</a:t>
            </a:r>
            <a:r>
              <a:rPr lang="en-US" sz="2000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answers are given.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9811" y="2046757"/>
            <a:ext cx="4768206" cy="23083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32594" y="2034260"/>
            <a:ext cx="375904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sun sets in the west.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After I’ve eaten I’ll call you.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 has blue eyes.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library opens at 9:00.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Simple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Continuous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Examples   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Perfect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575482" y="2937063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Active and Passive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575482" y="3318063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ounded Rectangle 39"/>
          <p:cNvSpPr/>
          <p:nvPr/>
        </p:nvSpPr>
        <p:spPr>
          <a:xfrm>
            <a:off x="9570720" y="3747610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Informal Language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570720" y="4128610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hlinkClick r:id="rId9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7" name="TextBox 46">
            <a:hlinkClick r:id="rId10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8" name="TextBox 47">
            <a:hlinkClick r:id="rId11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49" name="Rectangle 48">
            <a:hlinkClick r:id="rId11" action="ppaction://hlinksldjump"/>
          </p:cNvPr>
          <p:cNvSpPr/>
          <p:nvPr/>
        </p:nvSpPr>
        <p:spPr>
          <a:xfrm>
            <a:off x="9880600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>
            <a:hlinkClick r:id="rId12" action="ppaction://hlinksldjump"/>
          </p:cNvPr>
          <p:cNvSpPr/>
          <p:nvPr/>
        </p:nvSpPr>
        <p:spPr>
          <a:xfrm>
            <a:off x="10758488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>
            <a:hlinkClick r:id="rId13" action="ppaction://hlinksldjump"/>
          </p:cNvPr>
          <p:cNvSpPr/>
          <p:nvPr/>
        </p:nvSpPr>
        <p:spPr>
          <a:xfrm>
            <a:off x="988060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 51">
            <a:hlinkClick r:id="rId14" action="ppaction://hlinksldjump"/>
          </p:cNvPr>
          <p:cNvSpPr/>
          <p:nvPr/>
        </p:nvSpPr>
        <p:spPr>
          <a:xfrm>
            <a:off x="9791700" y="1689177"/>
            <a:ext cx="9667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 52">
            <a:hlinkClick r:id="rId15" action="ppaction://hlinksldjump"/>
          </p:cNvPr>
          <p:cNvSpPr/>
          <p:nvPr/>
        </p:nvSpPr>
        <p:spPr>
          <a:xfrm>
            <a:off x="9880600" y="2520188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>
            <a:hlinkClick r:id="rId16" action="ppaction://hlinksldjump"/>
          </p:cNvPr>
          <p:cNvSpPr/>
          <p:nvPr/>
        </p:nvSpPr>
        <p:spPr>
          <a:xfrm>
            <a:off x="10058400" y="4128610"/>
            <a:ext cx="114300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>
            <a:hlinkClick r:id="rId17" action="ppaction://hlinksldjump"/>
          </p:cNvPr>
          <p:cNvSpPr/>
          <p:nvPr/>
        </p:nvSpPr>
        <p:spPr>
          <a:xfrm>
            <a:off x="10758488" y="1714500"/>
            <a:ext cx="8112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>
            <a:hlinkClick r:id="rId18" action="ppaction://hlinksldjump"/>
          </p:cNvPr>
          <p:cNvSpPr/>
          <p:nvPr/>
        </p:nvSpPr>
        <p:spPr>
          <a:xfrm>
            <a:off x="10758488" y="2480946"/>
            <a:ext cx="8112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>
            <a:hlinkClick r:id="rId19" action="ppaction://hlinksldjump"/>
          </p:cNvPr>
          <p:cNvSpPr/>
          <p:nvPr/>
        </p:nvSpPr>
        <p:spPr>
          <a:xfrm>
            <a:off x="1072515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720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The tense system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3275" y="1115568"/>
            <a:ext cx="792088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’s eating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at the cafeteria these days.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temporary</a:t>
            </a:r>
            <a:endParaRPr lang="en-US" sz="2400" dirty="0">
              <a:solidFill>
                <a:srgbClr val="16B4E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’re talking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on the phone.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in progress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He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’s been working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in Chile for years.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and still is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I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was cooking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when the fire started.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interrupted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 I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’m studying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hard to get my degree.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limited duration</a:t>
            </a:r>
            <a:endParaRPr lang="en-US" sz="2400" dirty="0">
              <a:solidFill>
                <a:srgbClr val="16B4E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6280450" y="4180510"/>
            <a:ext cx="2976385" cy="1512168"/>
          </a:xfrm>
          <a:prstGeom prst="flowChartTerminator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used to describe the duration of the action.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Simple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Continuous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Practice</a:t>
            </a:r>
            <a:endParaRPr lang="en-CA" sz="1400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Perfect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575482" y="2937063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Active and Passive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575482" y="3318063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>
            <a:hlinkClick r:id="rId9" action="ppaction://hlinksldjump"/>
          </p:cNvPr>
          <p:cNvSpPr/>
          <p:nvPr/>
        </p:nvSpPr>
        <p:spPr>
          <a:xfrm>
            <a:off x="988060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>
            <a:hlinkClick r:id="rId10" action="ppaction://hlinksldjump"/>
          </p:cNvPr>
          <p:cNvSpPr/>
          <p:nvPr/>
        </p:nvSpPr>
        <p:spPr>
          <a:xfrm>
            <a:off x="9791700" y="1689177"/>
            <a:ext cx="93345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>
            <a:hlinkClick r:id="rId11" action="ppaction://hlinksldjump"/>
          </p:cNvPr>
          <p:cNvSpPr/>
          <p:nvPr/>
        </p:nvSpPr>
        <p:spPr>
          <a:xfrm>
            <a:off x="9880600" y="2520188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ounded Rectangle 38"/>
          <p:cNvSpPr/>
          <p:nvPr/>
        </p:nvSpPr>
        <p:spPr>
          <a:xfrm>
            <a:off x="9570720" y="3747610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Informal Language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570720" y="4128610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hlinkClick r:id="rId12" action="ppaction://hlinksldjump"/>
          </p:cNvPr>
          <p:cNvSpPr/>
          <p:nvPr/>
        </p:nvSpPr>
        <p:spPr>
          <a:xfrm>
            <a:off x="10058400" y="4128610"/>
            <a:ext cx="114300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>
            <a:hlinkClick r:id="rId10" action="ppaction://hlinksldjump"/>
          </p:cNvPr>
          <p:cNvSpPr/>
          <p:nvPr/>
        </p:nvSpPr>
        <p:spPr>
          <a:xfrm>
            <a:off x="10725150" y="1726248"/>
            <a:ext cx="8270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>
            <a:hlinkClick r:id="rId13" action="ppaction://hlinksldjump"/>
          </p:cNvPr>
          <p:cNvSpPr/>
          <p:nvPr/>
        </p:nvSpPr>
        <p:spPr>
          <a:xfrm>
            <a:off x="10758488" y="2491610"/>
            <a:ext cx="79375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>
            <a:hlinkClick r:id="rId14" action="ppaction://hlinksldjump"/>
          </p:cNvPr>
          <p:cNvSpPr/>
          <p:nvPr/>
        </p:nvSpPr>
        <p:spPr>
          <a:xfrm>
            <a:off x="1072515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TextBox 44">
            <a:hlinkClick r:id="rId15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6" name="TextBox 45">
            <a:hlinkClick r:id="rId16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7" name="TextBox 46">
            <a:hlinkClick r:id="rId17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48" name="Rectangle 47">
            <a:hlinkClick r:id="rId17" action="ppaction://hlinksldjump"/>
          </p:cNvPr>
          <p:cNvSpPr/>
          <p:nvPr/>
        </p:nvSpPr>
        <p:spPr>
          <a:xfrm>
            <a:off x="9880600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>
            <a:hlinkClick r:id="rId18" action="ppaction://hlinksldjump"/>
          </p:cNvPr>
          <p:cNvSpPr/>
          <p:nvPr/>
        </p:nvSpPr>
        <p:spPr>
          <a:xfrm>
            <a:off x="10758488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2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The tense system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1835" y="2032000"/>
            <a:ext cx="3967682" cy="23083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 / watch / TV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 / work / coffee shop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 / study / degree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They / cut / grass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3275" y="1192452"/>
            <a:ext cx="7275637" cy="4044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Make sentences using the </a:t>
            </a:r>
            <a:r>
              <a:rPr lang="en-US" sz="2000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continuous</a:t>
            </a: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Possible</a:t>
            </a:r>
            <a:r>
              <a:rPr lang="en-US" sz="2000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answers are given.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6035" y="2044497"/>
            <a:ext cx="4768206" cy="23083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78818" y="2032000"/>
            <a:ext cx="421525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I’m watching TV.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She’s working at a coffee shop.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He’s studying for his degree.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They’re cutting the grass.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Simple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Continuous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Perfect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Examples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575482" y="2937063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Active and Passive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575482" y="3318063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>
            <a:hlinkClick r:id="rId9" action="ppaction://hlinksldjump"/>
          </p:cNvPr>
          <p:cNvSpPr/>
          <p:nvPr/>
        </p:nvSpPr>
        <p:spPr>
          <a:xfrm>
            <a:off x="988060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>
            <a:hlinkClick r:id="rId10" action="ppaction://hlinksldjump"/>
          </p:cNvPr>
          <p:cNvSpPr/>
          <p:nvPr/>
        </p:nvSpPr>
        <p:spPr>
          <a:xfrm>
            <a:off x="9791700" y="1689177"/>
            <a:ext cx="93345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>
            <a:hlinkClick r:id="rId11" action="ppaction://hlinksldjump"/>
          </p:cNvPr>
          <p:cNvSpPr/>
          <p:nvPr/>
        </p:nvSpPr>
        <p:spPr>
          <a:xfrm>
            <a:off x="9880600" y="2520188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ounded Rectangle 36"/>
          <p:cNvSpPr/>
          <p:nvPr/>
        </p:nvSpPr>
        <p:spPr>
          <a:xfrm>
            <a:off x="9570720" y="3747610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Informal Language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570720" y="4128610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hlinkClick r:id="rId12" action="ppaction://hlinksldjump"/>
          </p:cNvPr>
          <p:cNvSpPr/>
          <p:nvPr/>
        </p:nvSpPr>
        <p:spPr>
          <a:xfrm>
            <a:off x="10058400" y="4128610"/>
            <a:ext cx="114300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>
            <a:hlinkClick r:id="rId10" action="ppaction://hlinksldjump"/>
          </p:cNvPr>
          <p:cNvSpPr/>
          <p:nvPr/>
        </p:nvSpPr>
        <p:spPr>
          <a:xfrm>
            <a:off x="10725150" y="1726248"/>
            <a:ext cx="8270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>
            <a:hlinkClick r:id="rId13" action="ppaction://hlinksldjump"/>
          </p:cNvPr>
          <p:cNvSpPr/>
          <p:nvPr/>
        </p:nvSpPr>
        <p:spPr>
          <a:xfrm>
            <a:off x="10758488" y="2491610"/>
            <a:ext cx="79375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>
            <a:hlinkClick r:id="rId14" action="ppaction://hlinksldjump"/>
          </p:cNvPr>
          <p:cNvSpPr/>
          <p:nvPr/>
        </p:nvSpPr>
        <p:spPr>
          <a:xfrm>
            <a:off x="1072515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TextBox 42">
            <a:hlinkClick r:id="rId15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4" name="TextBox 43">
            <a:hlinkClick r:id="rId16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5" name="TextBox 44">
            <a:hlinkClick r:id="rId17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46" name="Rectangle 45">
            <a:hlinkClick r:id="rId17" action="ppaction://hlinksldjump"/>
          </p:cNvPr>
          <p:cNvSpPr/>
          <p:nvPr/>
        </p:nvSpPr>
        <p:spPr>
          <a:xfrm>
            <a:off x="9880600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>
            <a:hlinkClick r:id="rId18" action="ppaction://hlinksldjump"/>
          </p:cNvPr>
          <p:cNvSpPr/>
          <p:nvPr/>
        </p:nvSpPr>
        <p:spPr>
          <a:xfrm>
            <a:off x="10758488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48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4019" y="3129992"/>
            <a:ext cx="9991725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’s been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to England.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some time before now</a:t>
            </a:r>
            <a:endParaRPr lang="en-US" sz="2400" dirty="0">
              <a:solidFill>
                <a:srgbClr val="16B4E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It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’ll be eaten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by tomorrow morning.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some time before then</a:t>
            </a:r>
            <a:endParaRPr lang="en-US" sz="2400" dirty="0">
              <a:solidFill>
                <a:srgbClr val="16B4E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Cara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was gone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by the time her dad arrived.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some time before he arrived</a:t>
            </a:r>
            <a:endParaRPr lang="en-US" sz="2400" dirty="0">
              <a:solidFill>
                <a:srgbClr val="16B4E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It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’ll get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here by 5:00.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some time before then</a:t>
            </a:r>
            <a:endParaRPr lang="en-US" sz="2400" dirty="0">
              <a:solidFill>
                <a:srgbClr val="16B4E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The tense system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16" name="Flowchart: Terminator 15"/>
          <p:cNvSpPr/>
          <p:nvPr/>
        </p:nvSpPr>
        <p:spPr>
          <a:xfrm>
            <a:off x="3626321" y="1366391"/>
            <a:ext cx="3955750" cy="1512168"/>
          </a:xfrm>
          <a:prstGeom prst="flowChartTerminator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shows that something was completed before another time. When it was completed is unimportant.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Simple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Continuous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Perfect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Examples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575482" y="2937063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Active and Passive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575482" y="3318063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988060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9791700" y="1689177"/>
            <a:ext cx="93345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>
            <a:hlinkClick r:id="rId11" action="ppaction://hlinksldjump"/>
          </p:cNvPr>
          <p:cNvSpPr/>
          <p:nvPr/>
        </p:nvSpPr>
        <p:spPr>
          <a:xfrm>
            <a:off x="9880600" y="2520188"/>
            <a:ext cx="84455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ounded Rectangle 33"/>
          <p:cNvSpPr/>
          <p:nvPr/>
        </p:nvSpPr>
        <p:spPr>
          <a:xfrm>
            <a:off x="9570720" y="3747610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Informal Language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570720" y="4128610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hlinkClick r:id="rId12" action="ppaction://hlinksldjump"/>
          </p:cNvPr>
          <p:cNvSpPr/>
          <p:nvPr/>
        </p:nvSpPr>
        <p:spPr>
          <a:xfrm>
            <a:off x="10058400" y="4128610"/>
            <a:ext cx="114300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>
            <a:hlinkClick r:id="rId10" action="ppaction://hlinksldjump"/>
          </p:cNvPr>
          <p:cNvSpPr/>
          <p:nvPr/>
        </p:nvSpPr>
        <p:spPr>
          <a:xfrm>
            <a:off x="10725150" y="1726248"/>
            <a:ext cx="8270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>
            <a:hlinkClick r:id="rId13" action="ppaction://hlinksldjump"/>
          </p:cNvPr>
          <p:cNvSpPr/>
          <p:nvPr/>
        </p:nvSpPr>
        <p:spPr>
          <a:xfrm>
            <a:off x="10758488" y="2527631"/>
            <a:ext cx="79375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>
            <a:hlinkClick r:id="rId14" action="ppaction://hlinksldjump"/>
          </p:cNvPr>
          <p:cNvSpPr/>
          <p:nvPr/>
        </p:nvSpPr>
        <p:spPr>
          <a:xfrm>
            <a:off x="1072515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TextBox 40">
            <a:hlinkClick r:id="rId15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2" name="TextBox 41">
            <a:hlinkClick r:id="rId16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3" name="TextBox 42">
            <a:hlinkClick r:id="rId17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44" name="Rectangle 43">
            <a:hlinkClick r:id="rId17" action="ppaction://hlinksldjump"/>
          </p:cNvPr>
          <p:cNvSpPr/>
          <p:nvPr/>
        </p:nvSpPr>
        <p:spPr>
          <a:xfrm>
            <a:off x="9880600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>
            <a:hlinkClick r:id="rId18" action="ppaction://hlinksldjump"/>
          </p:cNvPr>
          <p:cNvSpPr/>
          <p:nvPr/>
        </p:nvSpPr>
        <p:spPr>
          <a:xfrm>
            <a:off x="10758488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62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The tense system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66909" y="2046757"/>
            <a:ext cx="3967682" cy="23083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You / go / Sweden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 / finish / by tomorrow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 / lose / keys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 / find / purse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4881" y="1018995"/>
            <a:ext cx="8174019" cy="4044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Make sentences using the </a:t>
            </a:r>
            <a:r>
              <a:rPr lang="en-US" sz="2000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perfect</a:t>
            </a: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Possible</a:t>
            </a:r>
            <a:r>
              <a:rPr lang="en-US" sz="2000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answers are given.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1514" y="2046757"/>
            <a:ext cx="4768206" cy="23083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34297" y="2034260"/>
            <a:ext cx="415690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Have you gone to Sweden?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I’ll have finished by tomorrow.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He’s lost his keys.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She’s found her purse.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Simple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Continuous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Perfect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</a:t>
            </a:r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Practice</a:t>
            </a:r>
            <a:endParaRPr lang="en-CA" sz="1400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575482" y="2937063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Active and Passive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575482" y="3318063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>
            <a:hlinkClick r:id="rId9" action="ppaction://hlinksldjump"/>
          </p:cNvPr>
          <p:cNvSpPr/>
          <p:nvPr/>
        </p:nvSpPr>
        <p:spPr>
          <a:xfrm>
            <a:off x="988060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>
            <a:hlinkClick r:id="rId10" action="ppaction://hlinksldjump"/>
          </p:cNvPr>
          <p:cNvSpPr/>
          <p:nvPr/>
        </p:nvSpPr>
        <p:spPr>
          <a:xfrm>
            <a:off x="9791700" y="1689177"/>
            <a:ext cx="93345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>
            <a:hlinkClick r:id="rId11" action="ppaction://hlinksldjump"/>
          </p:cNvPr>
          <p:cNvSpPr/>
          <p:nvPr/>
        </p:nvSpPr>
        <p:spPr>
          <a:xfrm>
            <a:off x="9880600" y="2520188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ounded Rectangle 36"/>
          <p:cNvSpPr/>
          <p:nvPr/>
        </p:nvSpPr>
        <p:spPr>
          <a:xfrm>
            <a:off x="9570720" y="3747610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Informal Language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570720" y="4128610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hlinkClick r:id="rId12" action="ppaction://hlinksldjump"/>
          </p:cNvPr>
          <p:cNvSpPr/>
          <p:nvPr/>
        </p:nvSpPr>
        <p:spPr>
          <a:xfrm>
            <a:off x="10058400" y="4128610"/>
            <a:ext cx="114300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>
            <a:hlinkClick r:id="rId10" action="ppaction://hlinksldjump"/>
          </p:cNvPr>
          <p:cNvSpPr/>
          <p:nvPr/>
        </p:nvSpPr>
        <p:spPr>
          <a:xfrm>
            <a:off x="10725150" y="1726248"/>
            <a:ext cx="8270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>
            <a:hlinkClick r:id="rId13" action="ppaction://hlinksldjump"/>
          </p:cNvPr>
          <p:cNvSpPr/>
          <p:nvPr/>
        </p:nvSpPr>
        <p:spPr>
          <a:xfrm>
            <a:off x="10758488" y="2527631"/>
            <a:ext cx="79375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>
            <a:hlinkClick r:id="rId14" action="ppaction://hlinksldjump"/>
          </p:cNvPr>
          <p:cNvSpPr/>
          <p:nvPr/>
        </p:nvSpPr>
        <p:spPr>
          <a:xfrm>
            <a:off x="1072515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TextBox 42">
            <a:hlinkClick r:id="rId15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4" name="TextBox 43">
            <a:hlinkClick r:id="rId16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5" name="TextBox 44">
            <a:hlinkClick r:id="rId17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46" name="Rectangle 45">
            <a:hlinkClick r:id="rId17" action="ppaction://hlinksldjump"/>
          </p:cNvPr>
          <p:cNvSpPr/>
          <p:nvPr/>
        </p:nvSpPr>
        <p:spPr>
          <a:xfrm>
            <a:off x="9880600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>
            <a:hlinkClick r:id="rId18" action="ppaction://hlinksldjump"/>
          </p:cNvPr>
          <p:cNvSpPr/>
          <p:nvPr/>
        </p:nvSpPr>
        <p:spPr>
          <a:xfrm>
            <a:off x="10758488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30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The tense system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5451" y="1726211"/>
            <a:ext cx="7732165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Workers in Peru make these.	</a:t>
            </a:r>
          </a:p>
          <a:p>
            <a:pPr marL="914400" lvl="1" indent="-457200">
              <a:buClr>
                <a:srgbClr val="16B4EF"/>
              </a:buClr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They are made in Peru.</a:t>
            </a:r>
          </a:p>
          <a:p>
            <a:pPr marL="457200" indent="-457200"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 told her not to do that.</a:t>
            </a:r>
          </a:p>
          <a:p>
            <a:pPr marL="914400" lvl="1" indent="-457200">
              <a:buClr>
                <a:srgbClr val="16B4EF"/>
              </a:buClr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 was told not to do that.</a:t>
            </a:r>
          </a:p>
          <a:p>
            <a:pPr marL="457200" indent="-457200"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Johan and Marta were arrested.</a:t>
            </a:r>
          </a:p>
          <a:p>
            <a:pPr marL="914400" lvl="1" indent="-457200">
              <a:buClr>
                <a:srgbClr val="16B4EF"/>
              </a:buClr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They were arrested by a French policeman.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5103212" y="1541664"/>
            <a:ext cx="3955750" cy="1338709"/>
          </a:xfrm>
          <a:prstGeom prst="flowChartTerminator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puts the focus on the object rather than the subject of the sentence.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Simple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Continuous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Perfect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575482" y="2937063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Active and Passive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575482" y="3318063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Examples   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9880600" y="3318063"/>
            <a:ext cx="84455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9791700" y="1689177"/>
            <a:ext cx="93345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>
            <a:hlinkClick r:id="rId11" action="ppaction://hlinksldjump"/>
          </p:cNvPr>
          <p:cNvSpPr/>
          <p:nvPr/>
        </p:nvSpPr>
        <p:spPr>
          <a:xfrm>
            <a:off x="9880600" y="2520188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ounded Rectangle 33"/>
          <p:cNvSpPr/>
          <p:nvPr/>
        </p:nvSpPr>
        <p:spPr>
          <a:xfrm>
            <a:off x="9570720" y="3747610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Informal Language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570720" y="4128610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ectangle 36">
            <a:hlinkClick r:id="rId12" action="ppaction://hlinksldjump"/>
          </p:cNvPr>
          <p:cNvSpPr/>
          <p:nvPr/>
        </p:nvSpPr>
        <p:spPr>
          <a:xfrm>
            <a:off x="10058400" y="4128610"/>
            <a:ext cx="121920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>
            <a:hlinkClick r:id="rId10" action="ppaction://hlinksldjump"/>
          </p:cNvPr>
          <p:cNvSpPr/>
          <p:nvPr/>
        </p:nvSpPr>
        <p:spPr>
          <a:xfrm>
            <a:off x="10725150" y="1726248"/>
            <a:ext cx="8270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>
            <a:hlinkClick r:id="rId13" action="ppaction://hlinksldjump"/>
          </p:cNvPr>
          <p:cNvSpPr/>
          <p:nvPr/>
        </p:nvSpPr>
        <p:spPr>
          <a:xfrm>
            <a:off x="10758488" y="2527631"/>
            <a:ext cx="793750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>
            <a:hlinkClick r:id="rId14" action="ppaction://hlinksldjump"/>
          </p:cNvPr>
          <p:cNvSpPr/>
          <p:nvPr/>
        </p:nvSpPr>
        <p:spPr>
          <a:xfrm>
            <a:off x="10725150" y="3318063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TextBox 40">
            <a:hlinkClick r:id="rId15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2" name="TextBox 41">
            <a:hlinkClick r:id="rId16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3" name="TextBox 42">
            <a:hlinkClick r:id="rId17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44" name="Rectangle 43">
            <a:hlinkClick r:id="rId17" action="ppaction://hlinksldjump"/>
          </p:cNvPr>
          <p:cNvSpPr/>
          <p:nvPr/>
        </p:nvSpPr>
        <p:spPr>
          <a:xfrm>
            <a:off x="9880600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>
            <a:hlinkClick r:id="rId18" action="ppaction://hlinksldjump"/>
          </p:cNvPr>
          <p:cNvSpPr/>
          <p:nvPr/>
        </p:nvSpPr>
        <p:spPr>
          <a:xfrm>
            <a:off x="10758488" y="923324"/>
            <a:ext cx="8778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2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Unit Ope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7065</TotalTime>
  <Words>941</Words>
  <Application>Microsoft Office PowerPoint</Application>
  <PresentationFormat>Widescreen</PresentationFormat>
  <Paragraphs>303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MT Std</vt:lpstr>
      <vt:lpstr>Arial Narrow</vt:lpstr>
      <vt:lpstr>Calibri</vt:lpstr>
      <vt:lpstr>Century Gothic</vt:lpstr>
      <vt:lpstr>Helvetica</vt:lpstr>
      <vt:lpstr>Wingdings</vt:lpstr>
      <vt:lpstr>Wingdings 3</vt:lpstr>
      <vt:lpstr>Unit Opener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Duane Henning</dc:creator>
  <cp:lastModifiedBy>Asus</cp:lastModifiedBy>
  <cp:revision>419</cp:revision>
  <dcterms:created xsi:type="dcterms:W3CDTF">2013-01-09T12:51:58Z</dcterms:created>
  <dcterms:modified xsi:type="dcterms:W3CDTF">2021-06-22T20:19:39Z</dcterms:modified>
</cp:coreProperties>
</file>