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</p:embeddedFont>
    <p:embeddedFont>
      <p:font typeface="Quicksand" panose="020B0604020202020204" charset="0"/>
      <p:regular r:id="rId21"/>
    </p:embeddedFont>
    <p:embeddedFont>
      <p:font typeface="Quicksan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9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26874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846149"/>
            <a:ext cx="16230600" cy="5610860"/>
            <a:chOff x="0" y="0"/>
            <a:chExt cx="21640800" cy="7481147"/>
          </a:xfrm>
        </p:grpSpPr>
        <p:sp>
          <p:nvSpPr>
            <p:cNvPr id="5" name="TextBox 5"/>
            <p:cNvSpPr txBox="1"/>
            <p:nvPr/>
          </p:nvSpPr>
          <p:spPr>
            <a:xfrm>
              <a:off x="0" y="142875"/>
              <a:ext cx="21640800" cy="5465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40"/>
                </a:lnSpc>
              </a:pPr>
              <a:r>
                <a:rPr lang="en-US" sz="14400">
                  <a:solidFill>
                    <a:srgbClr val="000000"/>
                  </a:solidFill>
                  <a:latin typeface="Quicksand Bold"/>
                </a:rPr>
                <a:t>Second Conditional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00395"/>
              <a:ext cx="21640800" cy="1780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spc="160">
                  <a:solidFill>
                    <a:srgbClr val="000000"/>
                  </a:solidFill>
                  <a:latin typeface="Quicksand"/>
                </a:rPr>
                <a:t>Sentences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2715979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"/>
              </a:rPr>
              <a:t>Your Turn!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308366">
            <a:off x="-604814" y="-97792"/>
            <a:ext cx="3267029" cy="309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172708">
            <a:off x="16006786" y="5718038"/>
            <a:ext cx="3267029" cy="30947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40750" y="4464281"/>
            <a:ext cx="13406501" cy="180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What would you do in the following situations?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838957"/>
            <a:ext cx="14542523" cy="484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000000"/>
                </a:solidFill>
                <a:latin typeface="Quicksand"/>
              </a:rPr>
              <a:t>What would you do if you had a million dollars?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5234" y="7443662"/>
            <a:ext cx="16270230" cy="84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4"/>
              </a:lnSpc>
            </a:pPr>
            <a:r>
              <a:rPr lang="en-US" sz="6003">
                <a:solidFill>
                  <a:srgbClr val="F5F5F5"/>
                </a:solidFill>
                <a:latin typeface="Quicksand"/>
              </a:rPr>
              <a:t>If I had a million dollars, I would....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838957"/>
            <a:ext cx="14542523" cy="484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000000"/>
                </a:solidFill>
                <a:latin typeface="Quicksand"/>
              </a:rPr>
              <a:t>Where would you go if you could go anywhere?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5234" y="7443662"/>
            <a:ext cx="16270230" cy="84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4"/>
              </a:lnSpc>
            </a:pPr>
            <a:r>
              <a:rPr lang="en-US" sz="6003">
                <a:solidFill>
                  <a:srgbClr val="F5F5F5"/>
                </a:solidFill>
                <a:latin typeface="Quicksand"/>
              </a:rPr>
              <a:t>If I could go anywhere, I would go to ....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838957"/>
            <a:ext cx="14542523" cy="484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000000"/>
                </a:solidFill>
                <a:latin typeface="Quicksand"/>
              </a:rPr>
              <a:t>What would you do if you found a talking dog?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5234" y="7443662"/>
            <a:ext cx="16270230" cy="84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4"/>
              </a:lnSpc>
            </a:pPr>
            <a:r>
              <a:rPr lang="en-US" sz="6003">
                <a:solidFill>
                  <a:srgbClr val="F5F5F5"/>
                </a:solidFill>
                <a:latin typeface="Quicksand"/>
              </a:rPr>
              <a:t>If I found a talking dog, I would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72739" y="1444115"/>
            <a:ext cx="14542523" cy="1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31"/>
              </a:lnSpc>
            </a:pPr>
            <a:r>
              <a:rPr lang="en-US" sz="11483">
                <a:solidFill>
                  <a:srgbClr val="FFFFFF"/>
                </a:solidFill>
                <a:latin typeface="Quicksand"/>
              </a:rPr>
              <a:t>GOOD JOB!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377680"/>
            <a:ext cx="18288000" cy="909320"/>
            <a:chOff x="0" y="0"/>
            <a:chExt cx="6555032" cy="32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25931"/>
            </a:xfrm>
            <a:custGeom>
              <a:avLst/>
              <a:gdLst/>
              <a:ahLst/>
              <a:cxnLst/>
              <a:rect l="l" t="t" r="r" b="b"/>
              <a:pathLst>
                <a:path w="6555032" h="325931">
                  <a:moveTo>
                    <a:pt x="0" y="0"/>
                  </a:moveTo>
                  <a:lnTo>
                    <a:pt x="6555032" y="0"/>
                  </a:lnTo>
                  <a:lnTo>
                    <a:pt x="6555032" y="325931"/>
                  </a:lnTo>
                  <a:lnTo>
                    <a:pt x="0" y="325931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308366">
            <a:off x="-604814" y="-97792"/>
            <a:ext cx="3267029" cy="309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172708">
            <a:off x="16006786" y="5718038"/>
            <a:ext cx="3267029" cy="30947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1222" y="3484584"/>
            <a:ext cx="3396053" cy="522469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4901" y="1438263"/>
            <a:ext cx="5833788" cy="40942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621070" y="852562"/>
            <a:ext cx="9638230" cy="116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1"/>
              </a:lnSpc>
            </a:pPr>
            <a:r>
              <a:rPr lang="en-US" sz="7601">
                <a:solidFill>
                  <a:srgbClr val="000000"/>
                </a:solidFill>
                <a:latin typeface="Quicksand Bold"/>
              </a:rPr>
              <a:t>In This Lesson: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621070" y="2635144"/>
            <a:ext cx="9966222" cy="5425913"/>
            <a:chOff x="0" y="0"/>
            <a:chExt cx="4514881" cy="24580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14881" cy="2458038"/>
            </a:xfrm>
            <a:custGeom>
              <a:avLst/>
              <a:gdLst/>
              <a:ahLst/>
              <a:cxnLst/>
              <a:rect l="l" t="t" r="r" b="b"/>
              <a:pathLst>
                <a:path w="4514881" h="2458038">
                  <a:moveTo>
                    <a:pt x="4390421" y="2458038"/>
                  </a:moveTo>
                  <a:lnTo>
                    <a:pt x="124460" y="2458038"/>
                  </a:lnTo>
                  <a:cubicBezTo>
                    <a:pt x="55880" y="2458038"/>
                    <a:pt x="0" y="2402158"/>
                    <a:pt x="0" y="23335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90421" y="0"/>
                  </a:lnTo>
                  <a:cubicBezTo>
                    <a:pt x="4459001" y="0"/>
                    <a:pt x="4514881" y="55880"/>
                    <a:pt x="4514881" y="124460"/>
                  </a:cubicBezTo>
                  <a:lnTo>
                    <a:pt x="4514881" y="2333578"/>
                  </a:lnTo>
                  <a:cubicBezTo>
                    <a:pt x="4514881" y="2402158"/>
                    <a:pt x="4459001" y="2458038"/>
                    <a:pt x="4390421" y="24580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621070" y="3109966"/>
            <a:ext cx="9966222" cy="4313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74750" lvl="1" indent="-742950">
              <a:lnSpc>
                <a:spcPts val="688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Quicksand Bold"/>
              </a:rPr>
              <a:t>What is the second conditional?</a:t>
            </a:r>
          </a:p>
          <a:p>
            <a:pPr marL="1174750" lvl="1" indent="-742950">
              <a:lnSpc>
                <a:spcPts val="688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Quicksand Bold"/>
              </a:rPr>
              <a:t>How to form second conditional sentences.</a:t>
            </a:r>
          </a:p>
          <a:p>
            <a:pPr marL="1174750" lvl="1" indent="-742950">
              <a:lnSpc>
                <a:spcPts val="688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Quicksand Bold"/>
              </a:rPr>
              <a:t>Second conditional example sentences</a:t>
            </a:r>
          </a:p>
          <a:p>
            <a:pPr marL="1174750" lvl="1" indent="-742950">
              <a:lnSpc>
                <a:spcPts val="688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Quicksand Bold"/>
              </a:rPr>
              <a:t>Answer The Questions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1691" y="2335385"/>
            <a:ext cx="4874636" cy="75722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2980705"/>
            <a:ext cx="16230600" cy="5334602"/>
            <a:chOff x="0" y="0"/>
            <a:chExt cx="8732589" cy="287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53248" y="3298501"/>
            <a:ext cx="15674692" cy="150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068">
                <a:solidFill>
                  <a:srgbClr val="000000"/>
                </a:solidFill>
                <a:latin typeface="Quicksand"/>
              </a:rPr>
              <a:t>Second conditional sentences are used to talk about </a:t>
            </a:r>
            <a:r>
              <a:rPr lang="en-US" sz="4068">
                <a:solidFill>
                  <a:srgbClr val="FF1616"/>
                </a:solidFill>
                <a:latin typeface="Quicksand"/>
              </a:rPr>
              <a:t>future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 things which are </a:t>
            </a:r>
            <a:r>
              <a:rPr lang="en-US" sz="4068">
                <a:solidFill>
                  <a:srgbClr val="FF1616"/>
                </a:solidFill>
                <a:latin typeface="Quicksand"/>
              </a:rPr>
              <a:t>unlikely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 or </a:t>
            </a:r>
            <a:r>
              <a:rPr lang="en-US" sz="4068">
                <a:solidFill>
                  <a:srgbClr val="FF1616"/>
                </a:solidFill>
                <a:latin typeface="Quicksand"/>
              </a:rPr>
              <a:t>impossible.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99233" y="1275186"/>
            <a:ext cx="1423555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81760" lvl="1" indent="-690880" algn="ctr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What Is The Second Conditional?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9842" y="6917960"/>
            <a:ext cx="15628098" cy="94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r>
              <a:rPr lang="en-US" sz="5314">
                <a:solidFill>
                  <a:srgbClr val="000000"/>
                </a:solidFill>
                <a:latin typeface="Quicksand Bold"/>
              </a:rPr>
              <a:t>"If I won the lottery, I would buy a big house."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48171" y="5982692"/>
            <a:ext cx="6337673" cy="50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2830">
                <a:solidFill>
                  <a:srgbClr val="000000"/>
                </a:solidFill>
                <a:latin typeface="Quicksand"/>
              </a:rPr>
              <a:t>Example: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1708" y="790345"/>
            <a:ext cx="16230600" cy="195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2. How To Form Second Conditional Sentences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2980705"/>
            <a:ext cx="16230600" cy="5334602"/>
            <a:chOff x="0" y="0"/>
            <a:chExt cx="8732589" cy="28701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53248" y="3298501"/>
            <a:ext cx="15674692" cy="227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4068">
                <a:solidFill>
                  <a:srgbClr val="000000"/>
                </a:solidFill>
                <a:latin typeface="Quicksand"/>
              </a:rPr>
              <a:t>Second conditional sentences are made up of an '</a:t>
            </a:r>
            <a:r>
              <a:rPr lang="en-US" sz="4068">
                <a:solidFill>
                  <a:srgbClr val="000000"/>
                </a:solidFill>
                <a:latin typeface="Quicksand Bold"/>
              </a:rPr>
              <a:t>if clause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' and a '</a:t>
            </a:r>
            <a:r>
              <a:rPr lang="en-US" sz="4068">
                <a:solidFill>
                  <a:srgbClr val="000000"/>
                </a:solidFill>
                <a:latin typeface="Quicksand Bold"/>
              </a:rPr>
              <a:t>main clause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'. The 'if clause' has a verb in the </a:t>
            </a:r>
            <a:r>
              <a:rPr lang="en-US" sz="4068">
                <a:solidFill>
                  <a:srgbClr val="FF1616"/>
                </a:solidFill>
                <a:latin typeface="Quicksand Bold"/>
              </a:rPr>
              <a:t>past simple</a:t>
            </a:r>
            <a:r>
              <a:rPr lang="en-US" sz="4068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tense. The 'main clause' has '</a:t>
            </a:r>
            <a:r>
              <a:rPr lang="en-US" sz="4068">
                <a:solidFill>
                  <a:srgbClr val="5E17EB"/>
                </a:solidFill>
                <a:latin typeface="Quicksand"/>
              </a:rPr>
              <a:t>would' + an infinitive verb</a:t>
            </a:r>
            <a:r>
              <a:rPr lang="en-US" sz="4068">
                <a:solidFill>
                  <a:srgbClr val="000000"/>
                </a:solidFill>
                <a:latin typeface="Quicksan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48171" y="5982692"/>
            <a:ext cx="6337673" cy="50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5"/>
              </a:lnSpc>
            </a:pPr>
            <a:r>
              <a:rPr lang="en-US" sz="2830">
                <a:solidFill>
                  <a:srgbClr val="000000"/>
                </a:solidFill>
                <a:latin typeface="Quicksand"/>
              </a:rPr>
              <a:t>Example: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9842" y="6917960"/>
            <a:ext cx="15628098" cy="94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r>
              <a:rPr lang="en-US" sz="5314">
                <a:solidFill>
                  <a:srgbClr val="000000"/>
                </a:solidFill>
                <a:latin typeface="Quicksand Bold"/>
              </a:rPr>
              <a:t>"If I </a:t>
            </a:r>
            <a:r>
              <a:rPr lang="en-US" sz="5314">
                <a:solidFill>
                  <a:srgbClr val="FF1616"/>
                </a:solidFill>
                <a:latin typeface="Quicksand Bold"/>
              </a:rPr>
              <a:t>won </a:t>
            </a:r>
            <a:r>
              <a:rPr lang="en-US" sz="5314">
                <a:solidFill>
                  <a:srgbClr val="000000"/>
                </a:solidFill>
                <a:latin typeface="Quicksand Bold"/>
              </a:rPr>
              <a:t>the lottery, I </a:t>
            </a:r>
            <a:r>
              <a:rPr lang="en-US" sz="5314">
                <a:solidFill>
                  <a:srgbClr val="5E17EB"/>
                </a:solidFill>
                <a:latin typeface="Quicksand Bold"/>
              </a:rPr>
              <a:t>would buy</a:t>
            </a:r>
            <a:r>
              <a:rPr lang="en-US" sz="5314">
                <a:solidFill>
                  <a:srgbClr val="000000"/>
                </a:solidFill>
                <a:latin typeface="Quicksand Bold"/>
              </a:rPr>
              <a:t> a big house."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8434" y="1682795"/>
            <a:ext cx="6073506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9689" y="7689201"/>
            <a:ext cx="16449611" cy="9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en-US" sz="5057">
                <a:solidFill>
                  <a:srgbClr val="FFFFFF"/>
                </a:solidFill>
                <a:latin typeface="Quicksand Bold"/>
              </a:rPr>
              <a:t>If I had a million dollars, I would buy a sports car.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65763" y="5356910"/>
            <a:ext cx="5724280" cy="167435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299136">
            <a:off x="6553877" y="2635471"/>
            <a:ext cx="1626735" cy="48199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38068" y="1823879"/>
            <a:ext cx="2433586" cy="234522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66184" y="7781284"/>
            <a:ext cx="17155632" cy="89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5060">
                <a:solidFill>
                  <a:srgbClr val="FFFFFF"/>
                </a:solidFill>
                <a:latin typeface="Quicksand Bold"/>
              </a:rPr>
              <a:t>If I had a rocket, I would fly to the moon.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98587" y="1980704"/>
            <a:ext cx="5490826" cy="49074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12092" y="7752312"/>
            <a:ext cx="16663816" cy="9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en-US" sz="5057">
                <a:solidFill>
                  <a:srgbClr val="FFFFFF"/>
                </a:solidFill>
                <a:latin typeface="Quicksand Bold"/>
              </a:rPr>
              <a:t>If the weather wasn't so bad, I would go to the park.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54993" y="2418164"/>
            <a:ext cx="7315200" cy="403250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706661"/>
            <a:ext cx="16649854" cy="84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1"/>
              </a:lnSpc>
            </a:pPr>
            <a:r>
              <a:rPr lang="en-US" sz="4707">
                <a:solidFill>
                  <a:srgbClr val="FFFFFF"/>
                </a:solidFill>
                <a:latin typeface="Quicksand Bold"/>
              </a:rPr>
              <a:t>If I could travel back in time, I would have a pet dinosaur.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555032" cy="368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368720"/>
            </a:xfrm>
            <a:custGeom>
              <a:avLst/>
              <a:gdLst/>
              <a:ahLst/>
              <a:cxnLst/>
              <a:rect l="l" t="t" r="r" b="b"/>
              <a:pathLst>
                <a:path w="6555032" h="368720">
                  <a:moveTo>
                    <a:pt x="0" y="0"/>
                  </a:moveTo>
                  <a:lnTo>
                    <a:pt x="6555032" y="0"/>
                  </a:lnTo>
                  <a:lnTo>
                    <a:pt x="6555032" y="368720"/>
                  </a:lnTo>
                  <a:lnTo>
                    <a:pt x="0" y="36872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69528" y="1513835"/>
            <a:ext cx="10948943" cy="5841163"/>
            <a:chOff x="0" y="0"/>
            <a:chExt cx="12288376" cy="655573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143596" cy="6410958"/>
            </a:xfrm>
            <a:custGeom>
              <a:avLst/>
              <a:gdLst/>
              <a:ahLst/>
              <a:cxnLst/>
              <a:rect l="l" t="t" r="r" b="b"/>
              <a:pathLst>
                <a:path w="12143596" h="6410958">
                  <a:moveTo>
                    <a:pt x="0" y="0"/>
                  </a:moveTo>
                  <a:lnTo>
                    <a:pt x="12143596" y="0"/>
                  </a:lnTo>
                  <a:lnTo>
                    <a:pt x="12143596" y="6410958"/>
                  </a:lnTo>
                  <a:lnTo>
                    <a:pt x="0" y="64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288376" cy="6555738"/>
            </a:xfrm>
            <a:custGeom>
              <a:avLst/>
              <a:gdLst/>
              <a:ahLst/>
              <a:cxnLst/>
              <a:rect l="l" t="t" r="r" b="b"/>
              <a:pathLst>
                <a:path w="12288376" h="6555738">
                  <a:moveTo>
                    <a:pt x="12143597" y="6410958"/>
                  </a:moveTo>
                  <a:lnTo>
                    <a:pt x="12288376" y="6410958"/>
                  </a:lnTo>
                  <a:lnTo>
                    <a:pt x="12288376" y="6555738"/>
                  </a:lnTo>
                  <a:lnTo>
                    <a:pt x="12143597" y="6555738"/>
                  </a:lnTo>
                  <a:lnTo>
                    <a:pt x="12143597" y="64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410958"/>
                  </a:lnTo>
                  <a:lnTo>
                    <a:pt x="0" y="6410958"/>
                  </a:lnTo>
                  <a:lnTo>
                    <a:pt x="0" y="144780"/>
                  </a:lnTo>
                  <a:close/>
                  <a:moveTo>
                    <a:pt x="0" y="6410958"/>
                  </a:moveTo>
                  <a:lnTo>
                    <a:pt x="144780" y="6410958"/>
                  </a:lnTo>
                  <a:lnTo>
                    <a:pt x="144780" y="6555738"/>
                  </a:lnTo>
                  <a:lnTo>
                    <a:pt x="0" y="6555738"/>
                  </a:lnTo>
                  <a:lnTo>
                    <a:pt x="0" y="6410958"/>
                  </a:lnTo>
                  <a:close/>
                  <a:moveTo>
                    <a:pt x="12143597" y="144780"/>
                  </a:moveTo>
                  <a:lnTo>
                    <a:pt x="12288376" y="144780"/>
                  </a:lnTo>
                  <a:lnTo>
                    <a:pt x="12288376" y="6410958"/>
                  </a:lnTo>
                  <a:lnTo>
                    <a:pt x="12143597" y="6410958"/>
                  </a:lnTo>
                  <a:lnTo>
                    <a:pt x="12143597" y="144780"/>
                  </a:lnTo>
                  <a:close/>
                  <a:moveTo>
                    <a:pt x="144780" y="6410958"/>
                  </a:moveTo>
                  <a:lnTo>
                    <a:pt x="12143597" y="6410958"/>
                  </a:lnTo>
                  <a:lnTo>
                    <a:pt x="12143597" y="6555738"/>
                  </a:lnTo>
                  <a:lnTo>
                    <a:pt x="144780" y="6555738"/>
                  </a:lnTo>
                  <a:lnTo>
                    <a:pt x="144780" y="6410958"/>
                  </a:lnTo>
                  <a:close/>
                  <a:moveTo>
                    <a:pt x="12143597" y="0"/>
                  </a:moveTo>
                  <a:lnTo>
                    <a:pt x="12288376" y="0"/>
                  </a:lnTo>
                  <a:lnTo>
                    <a:pt x="12288376" y="144780"/>
                  </a:lnTo>
                  <a:lnTo>
                    <a:pt x="12143597" y="144780"/>
                  </a:lnTo>
                  <a:lnTo>
                    <a:pt x="1214359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3597" y="0"/>
                  </a:lnTo>
                  <a:lnTo>
                    <a:pt x="1214359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477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04990" y="1929064"/>
            <a:ext cx="2206276" cy="15030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6400" y="3196206"/>
            <a:ext cx="7315200" cy="328269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44319"/>
            <a:ext cx="16230600" cy="97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000000"/>
                </a:solidFill>
                <a:latin typeface="Quicksand Bold"/>
              </a:rPr>
              <a:t>3. Example Sentences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7689" y="7781284"/>
            <a:ext cx="15700919" cy="90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6"/>
              </a:lnSpc>
            </a:pPr>
            <a:r>
              <a:rPr lang="en-US" sz="5057">
                <a:solidFill>
                  <a:srgbClr val="FFFFFF"/>
                </a:solidFill>
                <a:latin typeface="Quicksand Bold"/>
              </a:rPr>
              <a:t>If I could travel anywhere, I would go to Korea.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48171" y="9291955"/>
            <a:ext cx="6591658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Quicksand"/>
              </a:rPr>
              <a:t>www.Games4esl.com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Custom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Quicksand Bold</vt:lpstr>
      <vt:lpstr>Quicksand</vt:lpstr>
      <vt:lpstr>Open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2020-07-19T08:17:43Z</dcterms:created>
  <dcterms:modified xsi:type="dcterms:W3CDTF">2020-07-19T08:17:50Z</dcterms:modified>
  <dc:identifier/>
</cp:coreProperties>
</file>