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29E907B-28DA-4BDC-8298-E99B5E98C708}">
  <a:tblStyle styleId="{329E907B-28DA-4BDC-8298-E99B5E98C70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ec7bdf8de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ec7bdf8de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6ec7bdf8de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6ec7bdf8de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ec7bdf8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ec7bdf8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ec7bdf8d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ec7bdf8d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6ec7bdf8d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6ec7bdf8d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ec7bdf8de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ec7bdf8d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6ec7bdf8de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6ec7bdf8de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6ec7bdf8d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6ec7bdf8d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ec7bdf8de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6ec7bdf8de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ec7bdf8de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ec7bdf8de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Adjectives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63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2B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ages 16-17; 152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 13,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Singular and Plural Nouns</a:t>
            </a:r>
            <a:endParaRPr b="1"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7535" y="1473922"/>
            <a:ext cx="6868937" cy="297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Pronunciation of final -s/-es</a:t>
            </a:r>
            <a:endParaRPr b="1"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595275"/>
            <a:ext cx="4224375" cy="285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41550" y="1825925"/>
            <a:ext cx="4904300" cy="207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820"/>
              <a:t>Adjectives</a:t>
            </a:r>
            <a:endParaRPr b="1" sz="382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450" y="1152475"/>
            <a:ext cx="7551126" cy="146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438" y="2871025"/>
            <a:ext cx="7551126" cy="146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575" y="152400"/>
            <a:ext cx="8739924" cy="487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390625" cy="487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/>
              <a:t>Position of Adjectives</a:t>
            </a:r>
            <a:endParaRPr b="1" sz="2820"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81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adjective comes </a:t>
            </a:r>
            <a:r>
              <a:rPr lang="en" u="sng"/>
              <a:t>before</a:t>
            </a:r>
            <a:r>
              <a:rPr lang="en"/>
              <a:t> the noun.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776125"/>
            <a:ext cx="8331799" cy="10545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/>
        </p:nvSpPr>
        <p:spPr>
          <a:xfrm>
            <a:off x="466125" y="3021800"/>
            <a:ext cx="7434000" cy="4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An adjective can come after the verb “be.”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3589053"/>
            <a:ext cx="8331800" cy="91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Modifiers really/very</a:t>
            </a:r>
            <a:endParaRPr b="1"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434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67550"/>
            <a:ext cx="4520700" cy="163825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4832400" y="1152475"/>
            <a:ext cx="4311600" cy="355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9159" lvl="0" marL="457200" rtl="0" algn="l">
              <a:spcBef>
                <a:spcPts val="0"/>
              </a:spcBef>
              <a:spcAft>
                <a:spcPts val="0"/>
              </a:spcAft>
              <a:buSzPts val="2529"/>
              <a:buChar char="●"/>
            </a:pPr>
            <a:r>
              <a:rPr lang="en" sz="2528"/>
              <a:t>She looked </a:t>
            </a:r>
            <a:r>
              <a:rPr i="1" lang="en" sz="2528"/>
              <a:t>really</a:t>
            </a:r>
            <a:r>
              <a:rPr lang="en" sz="2528"/>
              <a:t> </a:t>
            </a:r>
            <a:r>
              <a:rPr lang="en" sz="2528" u="sng"/>
              <a:t>beautiful</a:t>
            </a:r>
            <a:r>
              <a:rPr lang="en" sz="2528"/>
              <a:t> in her dress. </a:t>
            </a:r>
            <a:endParaRPr sz="2528"/>
          </a:p>
          <a:p>
            <a:pPr indent="-389159" lvl="0" marL="457200" rtl="0" algn="l">
              <a:spcBef>
                <a:spcPts val="0"/>
              </a:spcBef>
              <a:spcAft>
                <a:spcPts val="0"/>
              </a:spcAft>
              <a:buSzPts val="2529"/>
              <a:buChar char="●"/>
            </a:pPr>
            <a:r>
              <a:rPr lang="en" sz="2528"/>
              <a:t>The coffee is </a:t>
            </a:r>
            <a:r>
              <a:rPr i="1" lang="en" sz="2528"/>
              <a:t>really</a:t>
            </a:r>
            <a:r>
              <a:rPr lang="en" sz="2528"/>
              <a:t> </a:t>
            </a:r>
            <a:r>
              <a:rPr lang="en" sz="2528" u="sng"/>
              <a:t>hot</a:t>
            </a:r>
            <a:r>
              <a:rPr lang="en" sz="2528"/>
              <a:t>!</a:t>
            </a:r>
            <a:endParaRPr sz="2528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28"/>
          </a:p>
          <a:p>
            <a:pPr indent="-389159" lvl="0" marL="457200" rtl="0" algn="l">
              <a:spcBef>
                <a:spcPts val="1200"/>
              </a:spcBef>
              <a:spcAft>
                <a:spcPts val="0"/>
              </a:spcAft>
              <a:buSzPts val="2529"/>
              <a:buChar char="●"/>
            </a:pPr>
            <a:r>
              <a:rPr lang="en" sz="2528"/>
              <a:t>It’s </a:t>
            </a:r>
            <a:r>
              <a:rPr i="1" lang="en" sz="2528"/>
              <a:t>very</a:t>
            </a:r>
            <a:r>
              <a:rPr lang="en" sz="2528"/>
              <a:t> </a:t>
            </a:r>
            <a:r>
              <a:rPr lang="en" sz="2528" u="sng"/>
              <a:t>cold</a:t>
            </a:r>
            <a:r>
              <a:rPr lang="en" sz="2528"/>
              <a:t> outside. </a:t>
            </a:r>
            <a:endParaRPr sz="2528"/>
          </a:p>
          <a:p>
            <a:pPr indent="-389159" lvl="0" marL="457200" rtl="0" algn="l">
              <a:spcBef>
                <a:spcPts val="0"/>
              </a:spcBef>
              <a:spcAft>
                <a:spcPts val="0"/>
              </a:spcAft>
              <a:buSzPts val="2529"/>
              <a:buChar char="●"/>
            </a:pPr>
            <a:r>
              <a:rPr lang="en" sz="2528"/>
              <a:t>The music is </a:t>
            </a:r>
            <a:r>
              <a:rPr i="1" lang="en" sz="2528"/>
              <a:t>very</a:t>
            </a:r>
            <a:r>
              <a:rPr lang="en" sz="2528"/>
              <a:t> </a:t>
            </a:r>
            <a:r>
              <a:rPr lang="en" sz="2528" u="sng"/>
              <a:t>loud</a:t>
            </a:r>
            <a:r>
              <a:rPr lang="en" sz="2528"/>
              <a:t>.</a:t>
            </a:r>
            <a:endParaRPr sz="2528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175" y="1709800"/>
            <a:ext cx="4495800" cy="221932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9"/>
          <p:cNvSpPr txBox="1"/>
          <p:nvPr>
            <p:ph idx="4294967295" type="title"/>
          </p:nvPr>
        </p:nvSpPr>
        <p:spPr>
          <a:xfrm>
            <a:off x="311700" y="445025"/>
            <a:ext cx="8520600" cy="64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420"/>
              <a:t>Prepositions</a:t>
            </a:r>
            <a:endParaRPr b="1" sz="3420"/>
          </a:p>
        </p:txBody>
      </p:sp>
      <p:sp>
        <p:nvSpPr>
          <p:cNvPr id="97" name="Google Shape;97;p19"/>
          <p:cNvSpPr txBox="1"/>
          <p:nvPr/>
        </p:nvSpPr>
        <p:spPr>
          <a:xfrm>
            <a:off x="772175" y="1125550"/>
            <a:ext cx="2918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The green ball is…</a:t>
            </a:r>
            <a:endParaRPr b="1" sz="2000">
              <a:solidFill>
                <a:schemeClr val="dk2"/>
              </a:solidFill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1060125" y="4253525"/>
            <a:ext cx="1675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2"/>
                </a:solidFill>
              </a:rPr>
              <a:t>the box.</a:t>
            </a:r>
            <a:endParaRPr b="1" sz="2000">
              <a:solidFill>
                <a:schemeClr val="dk2"/>
              </a:solidFill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6164325" y="1439650"/>
            <a:ext cx="2733300" cy="31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in= something is inside a closed or mostly-closed space.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on=something on the surface of something else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20"/>
          <p:cNvGraphicFramePr/>
          <p:nvPr/>
        </p:nvGraphicFramePr>
        <p:xfrm>
          <a:off x="2850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{329E907B-28DA-4BDC-8298-E99B5E98C708}</a:tableStyleId>
              </a:tblPr>
              <a:tblGrid>
                <a:gridCol w="2856775"/>
                <a:gridCol w="2856775"/>
                <a:gridCol w="2856775"/>
              </a:tblGrid>
              <a:tr h="1096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100"/>
                        <a:t>Preposition</a:t>
                      </a:r>
                      <a:endParaRPr b="1" sz="2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100"/>
                        <a:t>Used for Place</a:t>
                      </a:r>
                      <a:endParaRPr b="1" sz="2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100"/>
                        <a:t>Example</a:t>
                      </a:r>
                      <a:endParaRPr b="1" sz="2100"/>
                    </a:p>
                  </a:txBody>
                  <a:tcPr marT="91425" marB="91425" marR="91425" marL="91425"/>
                </a:tc>
              </a:tr>
              <a:tr h="50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IN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inside something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 live </a:t>
                      </a:r>
                      <a:r>
                        <a:rPr b="1" lang="en" sz="1800"/>
                        <a:t>in</a:t>
                      </a:r>
                      <a:r>
                        <a:rPr lang="en" sz="1800"/>
                        <a:t> Amman./She was </a:t>
                      </a:r>
                      <a:r>
                        <a:rPr b="1" lang="en" sz="1800"/>
                        <a:t>in</a:t>
                      </a:r>
                      <a:r>
                        <a:rPr lang="en" sz="1800"/>
                        <a:t> bed.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50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ON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On a surface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They were </a:t>
                      </a:r>
                      <a:r>
                        <a:rPr b="1" lang="en" sz="1800"/>
                        <a:t>on</a:t>
                      </a:r>
                      <a:r>
                        <a:rPr lang="en" sz="1800"/>
                        <a:t> a boat./We were </a:t>
                      </a:r>
                      <a:r>
                        <a:rPr b="1" lang="en" sz="1800"/>
                        <a:t>on</a:t>
                      </a:r>
                      <a:r>
                        <a:rPr lang="en" sz="1800"/>
                        <a:t> a train.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50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AT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Specific places or points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I was </a:t>
                      </a:r>
                      <a:r>
                        <a:rPr b="1" lang="en" sz="1800"/>
                        <a:t>at</a:t>
                      </a:r>
                      <a:r>
                        <a:rPr lang="en" sz="1800"/>
                        <a:t> home./ The flight was </a:t>
                      </a:r>
                      <a:r>
                        <a:rPr b="1" lang="en" sz="1800"/>
                        <a:t>at </a:t>
                      </a:r>
                      <a:r>
                        <a:rPr lang="en" sz="1800"/>
                        <a:t>6PM.</a:t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5" name="Google Shape;105;p20"/>
          <p:cNvSpPr txBox="1"/>
          <p:nvPr/>
        </p:nvSpPr>
        <p:spPr>
          <a:xfrm>
            <a:off x="497350" y="471175"/>
            <a:ext cx="77610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solidFill>
                  <a:schemeClr val="dk1"/>
                </a:solidFill>
              </a:rPr>
              <a:t>Prepositions: in, on, at</a:t>
            </a:r>
            <a:endParaRPr b="1" sz="3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Singular and Plural Nouns</a:t>
            </a:r>
            <a:endParaRPr b="1"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85100"/>
            <a:ext cx="8520600" cy="355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