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77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660066"/>
    <a:srgbClr val="CC3300"/>
    <a:srgbClr val="990033"/>
    <a:srgbClr val="33CC33"/>
    <a:srgbClr val="FF7C8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86420" autoAdjust="0"/>
  </p:normalViewPr>
  <p:slideViewPr>
    <p:cSldViewPr>
      <p:cViewPr>
        <p:scale>
          <a:sx n="77" d="100"/>
          <a:sy n="77" d="100"/>
        </p:scale>
        <p:origin x="-172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49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93E64C-DD3B-BA63-8447-FA59A8F198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85D88-F15A-6B69-5639-96821F31D0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0FF3033E-D91C-43E4-9D5C-D0A21A0F790A}" type="datetimeFigureOut">
              <a:rPr lang="ar-SA"/>
              <a:pPr>
                <a:defRPr/>
              </a:pPr>
              <a:t>08/01/1445</a:t>
            </a:fld>
            <a:endParaRPr lang="ar-S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76DD7E-2B70-8DE7-9425-08888283B9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3EDDCD-0FAF-9306-254E-03D0AC48A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CACB0-6A2B-A40D-DBD9-7D1FB1C25A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E2344-9B40-480B-5106-E62FD59B32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8E48F80-7F90-484C-B109-A4D1948E8A10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4412FB7E-8203-1880-7399-2C7B8B9A0F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725C2BFD-1182-434A-9BF7-E5CEC61939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0C29525-2E6C-F1E4-2020-9F6C862FE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8D2486-662E-4937-BF7C-46007AEEF719}" type="slidenum">
              <a:rPr lang="ar-SA" altLang="en-US" sz="1200"/>
              <a:pPr eaLnBrk="1" hangingPunct="1"/>
              <a:t>1</a:t>
            </a:fld>
            <a:endParaRPr lang="ar-SA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10897EA-F413-DF59-4AF8-6AEBAEA4497A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644C1371-E84E-FBA4-D26E-9A41118CE6E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1562"/>
              <a:ext cx="5773" cy="644"/>
              <a:chOff x="-13" y="1562"/>
              <a:chExt cx="5773" cy="644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A02C9241-42F7-C2D0-FE2A-6219EDFB5B3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4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27525E9C-6EF5-176E-DA08-06844D7069C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1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8B9042FF-C467-36CA-4804-0C3BF80CFA7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314F26EB-D8CA-C8B1-BE38-E2A4E27EE90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68" y="1761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408547BD-33D9-5D93-AEC6-D4FE1AA1740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D9E66486-1599-86B7-1061-6558E67765B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0C916239-1660-C4BB-E05C-FC5B78B5B77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44" y="1735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2456F416-E149-C0A4-CAAF-2BC67002D1C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196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FDE0FFBC-C510-6739-DC78-52C1543C027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2E7C9306-7ACD-624D-77BA-F65200586EE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18" y="1756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60245F59-2188-DF40-9706-7103C7EAEDD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698E96C5-1C0C-48B1-92F4-657DB7EC140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1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6AFA461A-EDA6-CE5D-7260-703D4D0AFBB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F84E7D9E-5019-F0A3-0B1A-92FE60E47D6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6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C46B3369-48A1-B276-2E40-F6D287FF9AD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65E52510-45E1-0572-358D-75C7FB75833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69" y="1755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088BA234-189D-7E13-7976-2B6FCDEABBC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6C3D38A1-7ED9-0DF1-18E2-A7340A5047E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69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1D477441-BC57-182C-7D97-C015263CBE3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" name="Freeform 23">
              <a:extLst>
                <a:ext uri="{FF2B5EF4-FFF2-40B4-BE49-F238E27FC236}">
                  <a16:creationId xmlns:a16="http://schemas.microsoft.com/office/drawing/2014/main" id="{CF8AC6BE-0B06-A6DC-1C22-23250082271C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4">
              <a:extLst>
                <a:ext uri="{FF2B5EF4-FFF2-40B4-BE49-F238E27FC236}">
                  <a16:creationId xmlns:a16="http://schemas.microsoft.com/office/drawing/2014/main" id="{8F0789BD-D3F4-2BFD-0240-180ACBADB134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09ADE81-1E5C-0526-73D2-DAA5A54129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119A2C6D-92E7-F57E-FECE-A961F7A57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1CE211F4-0BCA-A8F2-4803-1AB8CDEAF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CB38B58-AE46-441D-B518-88F2310F0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01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B571B3BF-2C60-EBD5-52B6-450B9147C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194EB6B1-2E23-D39B-2910-6A8F598436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FE7074D5-E865-9664-B1BC-4502527FE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1301A-4B4F-4BA6-8EFC-9E42B56A9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25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A0C236EA-84A6-F796-6953-BB024B0BF6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13EFA66E-D8F0-38B9-E41B-B8BB58B54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320F2AC8-B60A-C5B8-D5EE-0B1CEA904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A0303-D64F-43AA-80BC-359979288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300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D43CB663-0FD2-BE83-CC6E-67317823C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94DACF2F-FBCB-79BE-AB93-069CFA282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30A4677B-3EA3-D03E-D069-649E55F47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29678-4922-4A52-B544-289CE663C3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45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3BD673BB-15FE-AD6B-2521-72B5A6DE3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04DC5653-F00C-7C21-8440-4D40704CA9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91303AA-7939-2C2B-63C5-08C59658B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F1C59-4F44-460E-BC06-992235176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7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3EE8E1A3-EB21-5EA8-A375-F7A85A3C0E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B7A4C948-D83F-6CB7-00F5-400D4E7F6D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B69E4C3-D63F-0F92-528E-91A014C635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B0785-0722-4432-AF4A-98EC3FDF8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6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69FC65C-303C-40FD-CF9E-73245D165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AC70C2A0-12A5-9E27-899D-F444A5E8E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FCD8DDAF-ACD0-BDBD-699A-7AC3F1964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1B6D1-A6C0-4D5A-9A5C-71AA33706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3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3883AD73-877B-DF61-96A3-6B147F2444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85C15CB0-5245-C9F0-3645-A87D833F2A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739E3CE5-E8EA-56B0-C227-E4F3577C15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09AF1-A1FB-4C0A-A973-94B8521A8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19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0CD13B42-C352-0450-830D-04F5D747D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F1C084E-65FB-0315-6675-D7B644D3F0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FA4702F6-CD80-B9B9-961D-B4C20B844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8F3D3-CBAD-4EB0-B622-B8EF6C42D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65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>
            <a:extLst>
              <a:ext uri="{FF2B5EF4-FFF2-40B4-BE49-F238E27FC236}">
                <a16:creationId xmlns:a16="http://schemas.microsoft.com/office/drawing/2014/main" id="{EF324469-840D-9984-30BB-562474435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668DAB1F-0F6B-F73C-8640-B825A400F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8FC0F946-1F89-A612-D946-529DBD0408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C6334-909F-4567-9517-BA87E4270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41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A7E62BD8-4798-39C3-24A5-D29399285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94DCBD5C-BC20-F910-753C-CAAAD1F933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250704A7-AED1-3AE6-A6B0-2E707ABE87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2B147-881A-46DD-8E71-F3ACD0C19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62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4B9DE0AD-884C-4C57-8137-818FBC317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1851474E-B1CB-B6D4-6882-B05B0941B0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E4A83496-0C2A-965F-529E-293916FB7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E5B77-92E8-4B96-9B90-F0FD88E33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47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1CC27E3-8FA1-6E8B-B955-4A681ED546BD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F681E594-3116-BFDB-6694-74C921768A8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>
                <a:extLst>
                  <a:ext uri="{FF2B5EF4-FFF2-40B4-BE49-F238E27FC236}">
                    <a16:creationId xmlns:a16="http://schemas.microsoft.com/office/drawing/2014/main" id="{0C6BAAEF-EFD6-E756-D56D-60E9629A95A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5">
                <a:extLst>
                  <a:ext uri="{FF2B5EF4-FFF2-40B4-BE49-F238E27FC236}">
                    <a16:creationId xmlns:a16="http://schemas.microsoft.com/office/drawing/2014/main" id="{35C4C187-440C-9D47-32A9-5F5EDFFA438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6">
                <a:extLst>
                  <a:ext uri="{FF2B5EF4-FFF2-40B4-BE49-F238E27FC236}">
                    <a16:creationId xmlns:a16="http://schemas.microsoft.com/office/drawing/2014/main" id="{2705D846-3F28-23BE-D0E3-FC02605E474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52" y="1683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D417A224-0124-CAFE-7522-485D98E1F59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87" y="176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8">
                <a:extLst>
                  <a:ext uri="{FF2B5EF4-FFF2-40B4-BE49-F238E27FC236}">
                    <a16:creationId xmlns:a16="http://schemas.microsoft.com/office/drawing/2014/main" id="{F79A9E4C-1AE0-2936-5780-875743D4FE6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9">
                <a:extLst>
                  <a:ext uri="{FF2B5EF4-FFF2-40B4-BE49-F238E27FC236}">
                    <a16:creationId xmlns:a16="http://schemas.microsoft.com/office/drawing/2014/main" id="{D3B7458D-52A1-4623-FD42-7E8B885BA00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23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0">
                <a:extLst>
                  <a:ext uri="{FF2B5EF4-FFF2-40B4-BE49-F238E27FC236}">
                    <a16:creationId xmlns:a16="http://schemas.microsoft.com/office/drawing/2014/main" id="{13954506-69BF-3998-C6B2-D81E169A833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6" y="1728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1">
                <a:extLst>
                  <a:ext uri="{FF2B5EF4-FFF2-40B4-BE49-F238E27FC236}">
                    <a16:creationId xmlns:a16="http://schemas.microsoft.com/office/drawing/2014/main" id="{711B2C36-DB56-58C8-8B1F-CD1DAC12E5C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171" y="165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2">
                <a:extLst>
                  <a:ext uri="{FF2B5EF4-FFF2-40B4-BE49-F238E27FC236}">
                    <a16:creationId xmlns:a16="http://schemas.microsoft.com/office/drawing/2014/main" id="{59EC3AA0-A290-1AC5-035B-5C04F3E1132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3">
                <a:extLst>
                  <a:ext uri="{FF2B5EF4-FFF2-40B4-BE49-F238E27FC236}">
                    <a16:creationId xmlns:a16="http://schemas.microsoft.com/office/drawing/2014/main" id="{E7EE93CE-CFB8-6198-5D05-F0491E5850A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4">
                <a:extLst>
                  <a:ext uri="{FF2B5EF4-FFF2-40B4-BE49-F238E27FC236}">
                    <a16:creationId xmlns:a16="http://schemas.microsoft.com/office/drawing/2014/main" id="{E86989B7-C8F7-7AD6-78C2-BF1AE8600E4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32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5">
                <a:extLst>
                  <a:ext uri="{FF2B5EF4-FFF2-40B4-BE49-F238E27FC236}">
                    <a16:creationId xmlns:a16="http://schemas.microsoft.com/office/drawing/2014/main" id="{09C244C7-349D-0DE0-289D-A9F67CF3C29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6">
                <a:extLst>
                  <a:ext uri="{FF2B5EF4-FFF2-40B4-BE49-F238E27FC236}">
                    <a16:creationId xmlns:a16="http://schemas.microsoft.com/office/drawing/2014/main" id="{133B47D2-1EAF-138A-8F64-1835BCBB231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2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7">
                <a:extLst>
                  <a:ext uri="{FF2B5EF4-FFF2-40B4-BE49-F238E27FC236}">
                    <a16:creationId xmlns:a16="http://schemas.microsoft.com/office/drawing/2014/main" id="{FEF4CC1A-EA18-7824-7814-35F352295F1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39" y="164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8">
                <a:extLst>
                  <a:ext uri="{FF2B5EF4-FFF2-40B4-BE49-F238E27FC236}">
                    <a16:creationId xmlns:a16="http://schemas.microsoft.com/office/drawing/2014/main" id="{843C0FBC-7D44-0987-AEE5-C93B8018982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677" y="1653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9">
                <a:extLst>
                  <a:ext uri="{FF2B5EF4-FFF2-40B4-BE49-F238E27FC236}">
                    <a16:creationId xmlns:a16="http://schemas.microsoft.com/office/drawing/2014/main" id="{30C92F41-24D6-7231-E313-0C36FB267E9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24" y="173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0">
                <a:extLst>
                  <a:ext uri="{FF2B5EF4-FFF2-40B4-BE49-F238E27FC236}">
                    <a16:creationId xmlns:a16="http://schemas.microsoft.com/office/drawing/2014/main" id="{6901F00D-05EA-9898-12A5-9C91221DCB9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47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1">
                <a:extLst>
                  <a:ext uri="{FF2B5EF4-FFF2-40B4-BE49-F238E27FC236}">
                    <a16:creationId xmlns:a16="http://schemas.microsoft.com/office/drawing/2014/main" id="{606F010E-627C-D287-9A79-3B6CBF6D4FE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59" y="166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2">
                <a:extLst>
                  <a:ext uri="{FF2B5EF4-FFF2-40B4-BE49-F238E27FC236}">
                    <a16:creationId xmlns:a16="http://schemas.microsoft.com/office/drawing/2014/main" id="{41A6571E-5E9A-59F0-9E2A-037B6687EA8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56" y="169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" name="Freeform 23">
              <a:extLst>
                <a:ext uri="{FF2B5EF4-FFF2-40B4-BE49-F238E27FC236}">
                  <a16:creationId xmlns:a16="http://schemas.microsoft.com/office/drawing/2014/main" id="{D74F8EF8-6C0A-C9A4-4E4E-ADF5F95B7C12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4">
              <a:extLst>
                <a:ext uri="{FF2B5EF4-FFF2-40B4-BE49-F238E27FC236}">
                  <a16:creationId xmlns:a16="http://schemas.microsoft.com/office/drawing/2014/main" id="{81BCA2B0-E147-0630-5C8D-01145AC2B831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25">
            <a:extLst>
              <a:ext uri="{FF2B5EF4-FFF2-40B4-BE49-F238E27FC236}">
                <a16:creationId xmlns:a16="http://schemas.microsoft.com/office/drawing/2014/main" id="{4AF46192-6D8C-1C08-3026-4184228EE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6">
            <a:extLst>
              <a:ext uri="{FF2B5EF4-FFF2-40B4-BE49-F238E27FC236}">
                <a16:creationId xmlns:a16="http://schemas.microsoft.com/office/drawing/2014/main" id="{89DD8221-DC8C-2EE5-FBF8-0DB799E3A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58B40DFB-AE2B-6006-99B1-77ABDEEAFF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EB0CC003-58AD-039D-B26D-78670D2636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C0C94878-CF45-3546-E10A-26FC3BDE5D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panose="020B0604020202020204" pitchFamily="34" charset="0"/>
              </a:defRPr>
            </a:lvl1pPr>
          </a:lstStyle>
          <a:p>
            <a:fld id="{1A11BF54-4360-450C-B990-FDE1AB2CE3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gif" /><Relationship Id="rId4" Type="http://schemas.openxmlformats.org/officeDocument/2006/relationships/image" Target="../media/image7.wmf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a.com/quiz/664418.html" TargetMode="External" /><Relationship Id="rId2" Type="http://schemas.openxmlformats.org/officeDocument/2006/relationships/audio" Target="../media/audio7.wav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horstream.com/Presentation/bbogage-11679-simple-past-tense-education-ppt-powerpoint/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.wmf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12.xml" /><Relationship Id="rId5" Type="http://schemas.openxmlformats.org/officeDocument/2006/relationships/image" Target="../media/image3.gif" /><Relationship Id="rId4" Type="http://schemas.openxmlformats.org/officeDocument/2006/relationships/image" Target="../media/image2.gif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wmf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 /><Relationship Id="rId2" Type="http://schemas.openxmlformats.org/officeDocument/2006/relationships/audio" Target="../media/audio6.wav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1230495-1B9D-2C32-1DDD-89DF290BD1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213"/>
            <a:ext cx="8259763" cy="23082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Goudy Stout" pitchFamily="18" charset="0"/>
              </a:rPr>
              <a:t>Unit: 8</a:t>
            </a:r>
            <a:br>
              <a:rPr lang="en-US" sz="4800" dirty="0">
                <a:latin typeface="Goudy Stout" pitchFamily="18" charset="0"/>
              </a:rPr>
            </a:br>
            <a:r>
              <a:rPr lang="en-US" sz="4800" dirty="0">
                <a:latin typeface="Goudy Stout" pitchFamily="18" charset="0"/>
              </a:rPr>
              <a:t>The simple past tense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C012754-5ED5-CB1D-B90B-3B27FBA5B1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</a:pPr>
            <a:r>
              <a:rPr lang="en-US" altLang="en-US" b="1">
                <a:latin typeface="Maiandra GD" panose="020E0502030308020204" pitchFamily="34" charset="0"/>
              </a:rPr>
              <a:t> Meaning &amp; Use</a:t>
            </a:r>
          </a:p>
          <a:p>
            <a:pPr eaLnBrk="1" hangingPunct="1">
              <a:buFont typeface="Wingdings" pitchFamily="2" charset="2"/>
              <a:buChar char="n"/>
            </a:pPr>
            <a:r>
              <a:rPr lang="en-US" altLang="en-US" b="1">
                <a:latin typeface="Maiandra GD" panose="020E0502030308020204" pitchFamily="34" charset="0"/>
              </a:rPr>
              <a:t>Form (structure)</a:t>
            </a:r>
          </a:p>
          <a:p>
            <a:pPr eaLnBrk="1" hangingPunct="1">
              <a:buFont typeface="Wingdings" pitchFamily="2" charset="2"/>
              <a:buChar char="n"/>
            </a:pPr>
            <a:r>
              <a:rPr lang="en-US" altLang="en-US" b="1">
                <a:latin typeface="Maiandra GD" panose="020E0502030308020204" pitchFamily="34" charset="0"/>
              </a:rPr>
              <a:t>Exercise</a:t>
            </a:r>
          </a:p>
          <a:p>
            <a:pPr eaLnBrk="1" hangingPunct="1"/>
            <a:endParaRPr lang="en-US" altLang="en-US" b="1"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BD11552-A283-96CA-C227-F293C3C42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285038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latin typeface="Maiandra GD" pitchFamily="34" charset="0"/>
              </a:rPr>
              <a:t>For </a:t>
            </a:r>
            <a:r>
              <a:rPr lang="en-US" sz="2800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irregular</a:t>
            </a:r>
            <a:r>
              <a:rPr lang="en-US" sz="2800" b="1" dirty="0">
                <a:latin typeface="Maiandra GD" pitchFamily="34" charset="0"/>
              </a:rPr>
              <a:t> verbs, use the correct past tense form in positive sentences. </a:t>
            </a:r>
            <a:r>
              <a:rPr lang="en-US" sz="1400" b="1" dirty="0">
                <a:solidFill>
                  <a:srgbClr val="C00000"/>
                </a:solidFill>
                <a:latin typeface="Maiandra GD" pitchFamily="34" charset="0"/>
              </a:rPr>
              <a:t>(</a:t>
            </a:r>
            <a:r>
              <a:rPr lang="en-GB" sz="1400" b="1" i="1" dirty="0">
                <a:solidFill>
                  <a:srgbClr val="C00000"/>
                </a:solidFill>
                <a:latin typeface="Maiandra GD" pitchFamily="34" charset="0"/>
              </a:rPr>
              <a:t>We use the same form with different subjects .)</a:t>
            </a:r>
            <a:br>
              <a:rPr lang="en-GB" sz="2800" b="1" dirty="0"/>
            </a:br>
            <a:endParaRPr lang="en-US" sz="2800" b="1" dirty="0">
              <a:latin typeface="Maiandra GD" pitchFamily="34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3660C27-B437-773C-B847-069449997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80010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800" b="1">
              <a:latin typeface="Maiandra GD" panose="020E0502030308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latin typeface="Maiandra GD" panose="020E0502030308020204" pitchFamily="34" charset="0"/>
              </a:rPr>
              <a:t>Last week, I ___________  you a letter. </a:t>
            </a:r>
            <a:r>
              <a:rPr lang="en-US" altLang="en-US" sz="2800" b="1">
                <a:solidFill>
                  <a:srgbClr val="FF0000"/>
                </a:solidFill>
                <a:latin typeface="Maiandra GD" panose="020E0502030308020204" pitchFamily="34" charset="0"/>
              </a:rPr>
              <a:t>(send)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800" b="1">
              <a:latin typeface="Maiandra GD" panose="020E0502030308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800" b="1">
              <a:latin typeface="Maiandra GD" panose="020E0502030308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800" b="1">
              <a:latin typeface="Maiandra GD" panose="020E0502030308020204" pitchFamily="34" charset="0"/>
            </a:endParaRPr>
          </a:p>
          <a:p>
            <a:pPr marL="0" indent="0" eaLnBrk="1" hangingPunct="1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latin typeface="Maiandra GD" panose="020E0502030308020204" pitchFamily="34" charset="0"/>
              </a:rPr>
              <a:t>The students __________an English exam. </a:t>
            </a:r>
            <a:r>
              <a:rPr lang="en-US" altLang="en-US" sz="2800" b="1">
                <a:solidFill>
                  <a:srgbClr val="FF0000"/>
                </a:solidFill>
                <a:latin typeface="Maiandra GD" panose="020E0502030308020204" pitchFamily="34" charset="0"/>
              </a:rPr>
              <a:t>(have)  </a:t>
            </a:r>
            <a:r>
              <a:rPr lang="en-US" altLang="en-US" sz="2800" b="1">
                <a:latin typeface="Maiandra GD" panose="020E0502030308020204" pitchFamily="34" charset="0"/>
              </a:rPr>
              <a:t>They _______  a great job!  </a:t>
            </a:r>
            <a:r>
              <a:rPr lang="en-US" altLang="en-US" sz="2800" b="1">
                <a:solidFill>
                  <a:srgbClr val="FF0000"/>
                </a:solidFill>
                <a:latin typeface="Maiandra GD" panose="020E0502030308020204" pitchFamily="34" charset="0"/>
              </a:rPr>
              <a:t>(do)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33796" name="WordArt 4">
            <a:extLst>
              <a:ext uri="{FF2B5EF4-FFF2-40B4-BE49-F238E27FC236}">
                <a16:creationId xmlns:a16="http://schemas.microsoft.com/office/drawing/2014/main" id="{C1887F5C-1FA2-7BD9-0F78-4DFED22703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1447800"/>
            <a:ext cx="7848600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18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Arial" panose="020B0604020202020204" pitchFamily="34" charset="0"/>
                <a:cs typeface="Arial" panose="020B0604020202020204" pitchFamily="34" charset="0"/>
              </a:rPr>
              <a:t>Unfortunately, these forms must be memorized!</a:t>
            </a:r>
          </a:p>
        </p:txBody>
      </p:sp>
      <p:sp>
        <p:nvSpPr>
          <p:cNvPr id="33797" name="WordArt 5">
            <a:extLst>
              <a:ext uri="{FF2B5EF4-FFF2-40B4-BE49-F238E27FC236}">
                <a16:creationId xmlns:a16="http://schemas.microsoft.com/office/drawing/2014/main" id="{6893EED6-D1FA-4551-8E65-3F0D0F772A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81400" y="2438400"/>
            <a:ext cx="11811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Goudy Stout" panose="0202090407030B020401" pitchFamily="18" charset="0"/>
              </a:rPr>
              <a:t>sent</a:t>
            </a:r>
          </a:p>
        </p:txBody>
      </p:sp>
      <p:sp>
        <p:nvSpPr>
          <p:cNvPr id="33798" name="WordArt 6">
            <a:extLst>
              <a:ext uri="{FF2B5EF4-FFF2-40B4-BE49-F238E27FC236}">
                <a16:creationId xmlns:a16="http://schemas.microsoft.com/office/drawing/2014/main" id="{49DD9004-E8BF-D770-1F72-E02DF2591A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4648200"/>
            <a:ext cx="12573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Goudy Stout" panose="0202090407030B020401" pitchFamily="18" charset="0"/>
              </a:rPr>
              <a:t>had</a:t>
            </a:r>
          </a:p>
        </p:txBody>
      </p:sp>
      <p:sp>
        <p:nvSpPr>
          <p:cNvPr id="33799" name="WordArt 7">
            <a:extLst>
              <a:ext uri="{FF2B5EF4-FFF2-40B4-BE49-F238E27FC236}">
                <a16:creationId xmlns:a16="http://schemas.microsoft.com/office/drawing/2014/main" id="{1C54EC89-421A-FAD3-6018-0DBFA04287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5257800"/>
            <a:ext cx="847725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Goudy Stout" panose="0202090407030B020401" pitchFamily="18" charset="0"/>
              </a:rPr>
              <a:t>did</a:t>
            </a:r>
          </a:p>
        </p:txBody>
      </p:sp>
      <p:pic>
        <p:nvPicPr>
          <p:cNvPr id="33800" name="Picture 8" descr="j0384388">
            <a:extLst>
              <a:ext uri="{FF2B5EF4-FFF2-40B4-BE49-F238E27FC236}">
                <a16:creationId xmlns:a16="http://schemas.microsoft.com/office/drawing/2014/main" id="{2229B288-6316-44CF-5E30-87F83D887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1595438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 descr="j0284016">
            <a:extLst>
              <a:ext uri="{FF2B5EF4-FFF2-40B4-BE49-F238E27FC236}">
                <a16:creationId xmlns:a16="http://schemas.microsoft.com/office/drawing/2014/main" id="{53AC46C1-09C4-6C89-F104-768FC0BF5F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10636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4CEC272-A2B9-B6ED-A12E-E1382128D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For negative sentences, USE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A5F848E-23CB-498C-A05E-432F7E8A9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2895600"/>
            <a:ext cx="6142037" cy="3200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700" b="1" dirty="0"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dirty="0">
                <a:latin typeface="Maiandra GD" pitchFamily="34" charset="0"/>
              </a:rPr>
              <a:t>I went to work yesterday.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dirty="0">
                <a:latin typeface="Maiandra GD" pitchFamily="34" charset="0"/>
              </a:rPr>
              <a:t>I </a:t>
            </a:r>
            <a:r>
              <a:rPr lang="en-US" sz="36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didn’t go</a:t>
            </a:r>
            <a:r>
              <a:rPr lang="en-US" sz="3600" b="1" dirty="0">
                <a:latin typeface="Maiandra GD" pitchFamily="34" charset="0"/>
              </a:rPr>
              <a:t> to work yesterday.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b="1" dirty="0">
              <a:solidFill>
                <a:schemeClr val="accent2"/>
              </a:solidFill>
              <a:latin typeface="Maiandra GD" pitchFamily="34" charset="0"/>
            </a:endParaRPr>
          </a:p>
        </p:txBody>
      </p:sp>
      <p:sp>
        <p:nvSpPr>
          <p:cNvPr id="34820" name="WordArt 4">
            <a:extLst>
              <a:ext uri="{FF2B5EF4-FFF2-40B4-BE49-F238E27FC236}">
                <a16:creationId xmlns:a16="http://schemas.microsoft.com/office/drawing/2014/main" id="{C0F64EB3-D9F5-C62B-A29A-7647A9C589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73163" y="1752600"/>
            <a:ext cx="29718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DiD Not</a:t>
            </a:r>
          </a:p>
        </p:txBody>
      </p:sp>
      <p:sp>
        <p:nvSpPr>
          <p:cNvPr id="34821" name="WordArt 5">
            <a:extLst>
              <a:ext uri="{FF2B5EF4-FFF2-40B4-BE49-F238E27FC236}">
                <a16:creationId xmlns:a16="http://schemas.microsoft.com/office/drawing/2014/main" id="{EB934449-0D8A-B6D5-3405-713310C525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2667000"/>
            <a:ext cx="1309688" cy="547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Goudy Stout" panose="0202090407030B020401" pitchFamily="18" charset="0"/>
              </a:rPr>
              <a:t>or</a:t>
            </a:r>
          </a:p>
        </p:txBody>
      </p:sp>
      <p:sp>
        <p:nvSpPr>
          <p:cNvPr id="34822" name="WordArt 6">
            <a:extLst>
              <a:ext uri="{FF2B5EF4-FFF2-40B4-BE49-F238E27FC236}">
                <a16:creationId xmlns:a16="http://schemas.microsoft.com/office/drawing/2014/main" id="{8EAA8FD7-451F-7122-65F8-8362F15B75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3352800"/>
            <a:ext cx="2971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didn't</a:t>
            </a:r>
          </a:p>
        </p:txBody>
      </p:sp>
      <p:sp>
        <p:nvSpPr>
          <p:cNvPr id="34823" name="WordArt 7">
            <a:extLst>
              <a:ext uri="{FF2B5EF4-FFF2-40B4-BE49-F238E27FC236}">
                <a16:creationId xmlns:a16="http://schemas.microsoft.com/office/drawing/2014/main" id="{6FC43ACF-59F4-811D-3D4A-4A3522E1A4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2514600"/>
            <a:ext cx="10763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n-cs"/>
                <a:ea typeface="+mn-cs"/>
              </a:rPr>
              <a:t>+</a:t>
            </a:r>
          </a:p>
        </p:txBody>
      </p:sp>
      <p:sp>
        <p:nvSpPr>
          <p:cNvPr id="34824" name="WordArt 8">
            <a:extLst>
              <a:ext uri="{FF2B5EF4-FFF2-40B4-BE49-F238E27FC236}">
                <a16:creationId xmlns:a16="http://schemas.microsoft.com/office/drawing/2014/main" id="{BA31CF93-2F37-67DD-7EC0-B779B145A3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0" y="1981200"/>
            <a:ext cx="3276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verb,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base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Form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(Infinitive)</a:t>
            </a:r>
          </a:p>
        </p:txBody>
      </p:sp>
      <p:pic>
        <p:nvPicPr>
          <p:cNvPr id="34825" name="Picture 9" descr="pe02928_">
            <a:extLst>
              <a:ext uri="{FF2B5EF4-FFF2-40B4-BE49-F238E27FC236}">
                <a16:creationId xmlns:a16="http://schemas.microsoft.com/office/drawing/2014/main" id="{6B40CE9D-C1B7-5C06-37A1-D7118F6A2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0"/>
            <a:ext cx="19812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44179B0-5D54-06A1-F9B9-B4A32356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>
                <a:solidFill>
                  <a:schemeClr val="tx1"/>
                </a:solidFill>
                <a:latin typeface="Goudy Stout" panose="0202090407030B020401" pitchFamily="18" charset="0"/>
              </a:rPr>
              <a:t>Exception = </a:t>
            </a:r>
            <a:br>
              <a:rPr lang="en-US" altLang="en-US" sz="3200">
                <a:solidFill>
                  <a:schemeClr val="tx1"/>
                </a:solidFill>
                <a:latin typeface="Goudy Stout" panose="0202090407030B020401" pitchFamily="18" charset="0"/>
              </a:rPr>
            </a:br>
            <a:r>
              <a:rPr lang="en-US" altLang="en-US" sz="4800">
                <a:solidFill>
                  <a:schemeClr val="tx1"/>
                </a:solidFill>
                <a:latin typeface="Goudy Stout" panose="0202090407030B020401" pitchFamily="18" charset="0"/>
              </a:rPr>
              <a:t>VERB </a:t>
            </a:r>
            <a:r>
              <a:rPr lang="en-US" altLang="en-US" sz="4800">
                <a:solidFill>
                  <a:srgbClr val="FF7C80"/>
                </a:solidFill>
                <a:latin typeface="Goudy Stout" panose="0202090407030B020401" pitchFamily="18" charset="0"/>
              </a:rPr>
              <a:t>BE</a:t>
            </a:r>
            <a:r>
              <a:rPr lang="en-US" altLang="en-US" sz="4800">
                <a:solidFill>
                  <a:schemeClr val="tx1"/>
                </a:solidFill>
                <a:latin typeface="Goudy Stout" panose="0202090407030B020401" pitchFamily="18" charset="0"/>
              </a:rPr>
              <a:t>!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08227C4-2C21-EB32-9491-C3875B7D4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latin typeface="Maiandra GD" panose="020E0502030308020204" pitchFamily="34" charset="0"/>
              </a:rPr>
              <a:t>The verb be is special.</a:t>
            </a:r>
            <a:r>
              <a:rPr lang="en-US" altLang="en-US" b="1">
                <a:latin typeface="Maiandra GD" panose="020E0502030308020204" pitchFamily="34" charset="0"/>
              </a:rPr>
              <a:t>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Maiandra GD" panose="020E0502030308020204" pitchFamily="34" charset="0"/>
              </a:rPr>
              <a:t>Never use DID NOT or DIDN’T with the verb BE.  Instead, just use: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>
              <a:latin typeface="Maiandra GD" panose="020E0502030308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35844" name="WordArt 4">
            <a:extLst>
              <a:ext uri="{FF2B5EF4-FFF2-40B4-BE49-F238E27FC236}">
                <a16:creationId xmlns:a16="http://schemas.microsoft.com/office/drawing/2014/main" id="{A3E2AABD-9400-4943-448C-BFED7FE9FF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73163" y="3886200"/>
            <a:ext cx="29718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Was</a:t>
            </a:r>
          </a:p>
        </p:txBody>
      </p:sp>
      <p:sp>
        <p:nvSpPr>
          <p:cNvPr id="35845" name="WordArt 5">
            <a:extLst>
              <a:ext uri="{FF2B5EF4-FFF2-40B4-BE49-F238E27FC236}">
                <a16:creationId xmlns:a16="http://schemas.microsoft.com/office/drawing/2014/main" id="{1FC4312F-969A-6F60-4925-0C2394105E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52625" y="4691063"/>
            <a:ext cx="14478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7C80"/>
                </a:solidFill>
                <a:latin typeface="Goudy Stout" panose="0202090407030B020401" pitchFamily="18" charset="0"/>
              </a:rPr>
              <a:t>or</a:t>
            </a:r>
          </a:p>
        </p:txBody>
      </p:sp>
      <p:sp>
        <p:nvSpPr>
          <p:cNvPr id="35846" name="WordArt 6">
            <a:extLst>
              <a:ext uri="{FF2B5EF4-FFF2-40B4-BE49-F238E27FC236}">
                <a16:creationId xmlns:a16="http://schemas.microsoft.com/office/drawing/2014/main" id="{FD9441A7-90E4-DEE6-20FB-2C01D6FDE7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5419725"/>
            <a:ext cx="29718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were</a:t>
            </a:r>
          </a:p>
        </p:txBody>
      </p:sp>
      <p:sp>
        <p:nvSpPr>
          <p:cNvPr id="35847" name="WordArt 7">
            <a:extLst>
              <a:ext uri="{FF2B5EF4-FFF2-40B4-BE49-F238E27FC236}">
                <a16:creationId xmlns:a16="http://schemas.microsoft.com/office/drawing/2014/main" id="{DCC7AD9F-BDF9-0416-85C2-85F111905E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19600" y="4495800"/>
            <a:ext cx="10763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n-cs"/>
                <a:ea typeface="+mn-cs"/>
              </a:rPr>
              <a:t>+</a:t>
            </a:r>
          </a:p>
        </p:txBody>
      </p:sp>
      <p:sp>
        <p:nvSpPr>
          <p:cNvPr id="35848" name="WordArt 8">
            <a:extLst>
              <a:ext uri="{FF2B5EF4-FFF2-40B4-BE49-F238E27FC236}">
                <a16:creationId xmlns:a16="http://schemas.microsoft.com/office/drawing/2014/main" id="{6493F32A-1FD1-3897-1F55-8389D4CB93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0" y="4495800"/>
            <a:ext cx="29718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Goudy Stout" panose="0202090407030B020401" pitchFamily="18" charset="0"/>
              </a:rPr>
              <a:t>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D7E6721-DD7F-F75B-1C67-C5E07DC2F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For Yes/No questions, USE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40B71E7-6D54-630B-8D31-B25F7A3F8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2895600"/>
            <a:ext cx="6142037" cy="3200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700" b="1" dirty="0"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  <a:latin typeface="Maiandra GD" pitchFamily="34" charset="0"/>
              </a:rPr>
              <a:t>Did you go</a:t>
            </a:r>
            <a:r>
              <a:rPr lang="en-US" sz="3600" b="1" u="sng" dirty="0">
                <a:latin typeface="Maiandra GD" pitchFamily="34" charset="0"/>
              </a:rPr>
              <a:t> </a:t>
            </a:r>
            <a:r>
              <a:rPr lang="en-US" sz="3600" b="1" dirty="0">
                <a:latin typeface="Maiandra GD" pitchFamily="34" charset="0"/>
              </a:rPr>
              <a:t>to work yesterday</a:t>
            </a:r>
            <a:r>
              <a:rPr lang="en-US" sz="3600" b="1" dirty="0">
                <a:solidFill>
                  <a:srgbClr val="990033"/>
                </a:solidFill>
                <a:latin typeface="Maiandra GD" pitchFamily="34" charset="0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  <a:latin typeface="Maiandra GD" pitchFamily="34" charset="0"/>
              </a:rPr>
              <a:t>Did you come </a:t>
            </a:r>
            <a:r>
              <a:rPr lang="en-US" sz="3600" b="1" dirty="0">
                <a:latin typeface="Maiandra GD" pitchFamily="34" charset="0"/>
              </a:rPr>
              <a:t>yesterday</a:t>
            </a:r>
            <a:r>
              <a:rPr lang="en-US" sz="3600" b="1" dirty="0">
                <a:solidFill>
                  <a:srgbClr val="990033"/>
                </a:solidFill>
                <a:latin typeface="Maiandra GD" pitchFamily="34" charset="0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b="1" dirty="0">
              <a:solidFill>
                <a:schemeClr val="accent2"/>
              </a:solidFill>
              <a:latin typeface="Maiandra GD" pitchFamily="34" charset="0"/>
            </a:endParaRPr>
          </a:p>
        </p:txBody>
      </p:sp>
      <p:sp>
        <p:nvSpPr>
          <p:cNvPr id="34820" name="WordArt 4">
            <a:extLst>
              <a:ext uri="{FF2B5EF4-FFF2-40B4-BE49-F238E27FC236}">
                <a16:creationId xmlns:a16="http://schemas.microsoft.com/office/drawing/2014/main" id="{45516A70-3C3C-3D4B-0F8B-975AD889F3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2438400"/>
            <a:ext cx="19050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DiD</a:t>
            </a:r>
          </a:p>
        </p:txBody>
      </p:sp>
      <p:sp>
        <p:nvSpPr>
          <p:cNvPr id="34823" name="WordArt 7">
            <a:extLst>
              <a:ext uri="{FF2B5EF4-FFF2-40B4-BE49-F238E27FC236}">
                <a16:creationId xmlns:a16="http://schemas.microsoft.com/office/drawing/2014/main" id="{971495F4-3A48-370D-B332-034FFD1526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2667000"/>
            <a:ext cx="609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n-cs"/>
                <a:ea typeface="+mn-cs"/>
              </a:rPr>
              <a:t>+</a:t>
            </a:r>
          </a:p>
        </p:txBody>
      </p:sp>
      <p:sp>
        <p:nvSpPr>
          <p:cNvPr id="34824" name="WordArt 8">
            <a:extLst>
              <a:ext uri="{FF2B5EF4-FFF2-40B4-BE49-F238E27FC236}">
                <a16:creationId xmlns:a16="http://schemas.microsoft.com/office/drawing/2014/main" id="{E2555C7D-E50E-10D0-0243-C81501E8A9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0" y="1981200"/>
            <a:ext cx="3276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verb,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base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Form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(Infinitive)</a:t>
            </a:r>
          </a:p>
        </p:txBody>
      </p:sp>
      <p:sp>
        <p:nvSpPr>
          <p:cNvPr id="10" name="WordArt 4">
            <a:extLst>
              <a:ext uri="{FF2B5EF4-FFF2-40B4-BE49-F238E27FC236}">
                <a16:creationId xmlns:a16="http://schemas.microsoft.com/office/drawing/2014/main" id="{8DD8219D-AA08-FFC9-3DC0-A3913C7D1B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0" y="2514600"/>
            <a:ext cx="19050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oudy Stout" panose="0202090407030B020401" pitchFamily="18" charset="0"/>
              </a:rPr>
              <a:t>subject</a:t>
            </a:r>
          </a:p>
        </p:txBody>
      </p:sp>
      <p:sp>
        <p:nvSpPr>
          <p:cNvPr id="11" name="WordArt 7">
            <a:extLst>
              <a:ext uri="{FF2B5EF4-FFF2-40B4-BE49-F238E27FC236}">
                <a16:creationId xmlns:a16="http://schemas.microsoft.com/office/drawing/2014/main" id="{020C91AC-67CB-8AD9-5996-EF5B26E8D7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943600" y="2514600"/>
            <a:ext cx="609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n-cs"/>
                <a:ea typeface="+mn-cs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D481595-9704-28BC-621D-BF0AE108F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</a:rPr>
              <a:t>Put the verbs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(between brackets) </a:t>
            </a:r>
            <a:r>
              <a:rPr lang="en-US" sz="2400" b="1" dirty="0">
                <a:latin typeface="Arial" charset="0"/>
              </a:rPr>
              <a:t>into the correct form 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(simple past).</a:t>
            </a:r>
          </a:p>
        </p:txBody>
      </p:sp>
      <p:sp>
        <p:nvSpPr>
          <p:cNvPr id="7" name="Marcador de Posição de Conteúdo 2">
            <a:extLst>
              <a:ext uri="{FF2B5EF4-FFF2-40B4-BE49-F238E27FC236}">
                <a16:creationId xmlns:a16="http://schemas.microsoft.com/office/drawing/2014/main" id="{EE34A991-49AC-1D34-B901-F7CE5F7FB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050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latin typeface="Maiandra GD" panose="020E0502030308020204" pitchFamily="34" charset="0"/>
              </a:rPr>
              <a:t>		Last year, I </a:t>
            </a:r>
            <a:r>
              <a:rPr lang="en-US" altLang="en-US" sz="2800" b="1" i="1">
                <a:latin typeface="Maiandra GD" panose="020E0502030308020204" pitchFamily="34" charset="0"/>
              </a:rPr>
              <a:t>(spend) </a:t>
            </a:r>
            <a:r>
              <a:rPr lang="en-US" altLang="en-US" sz="2800" b="1">
                <a:latin typeface="Maiandra GD" panose="020E0502030308020204" pitchFamily="34" charset="0"/>
              </a:rPr>
              <a:t>________my holiday in Ireland. It </a:t>
            </a:r>
            <a:r>
              <a:rPr lang="en-US" altLang="en-US" sz="2800" b="1" i="1">
                <a:latin typeface="Maiandra GD" panose="020E0502030308020204" pitchFamily="34" charset="0"/>
              </a:rPr>
              <a:t>(be) </a:t>
            </a:r>
            <a:r>
              <a:rPr lang="en-US" altLang="en-US" sz="2800" b="1">
                <a:latin typeface="Maiandra GD" panose="020E0502030308020204" pitchFamily="34" charset="0"/>
              </a:rPr>
              <a:t>________great. I </a:t>
            </a:r>
            <a:r>
              <a:rPr lang="en-US" altLang="en-US" sz="2800" b="1" i="1">
                <a:latin typeface="Maiandra GD" panose="020E0502030308020204" pitchFamily="34" charset="0"/>
              </a:rPr>
              <a:t>(travel)</a:t>
            </a:r>
            <a:r>
              <a:rPr lang="en-US" altLang="en-US" sz="2800" b="1">
                <a:latin typeface="Maiandra GD" panose="020E0502030308020204" pitchFamily="34" charset="0"/>
              </a:rPr>
              <a:t>___________ around the city by car with two friends and we </a:t>
            </a:r>
            <a:r>
              <a:rPr lang="en-US" altLang="en-US" sz="2800" b="1" i="1">
                <a:latin typeface="Maiandra GD" panose="020E0502030308020204" pitchFamily="34" charset="0"/>
              </a:rPr>
              <a:t>(visit) </a:t>
            </a:r>
            <a:r>
              <a:rPr lang="en-US" altLang="en-US" sz="2800" b="1">
                <a:latin typeface="Maiandra GD" panose="020E0502030308020204" pitchFamily="34" charset="0"/>
              </a:rPr>
              <a:t>________lots of interesting places. In the evenings, we usually </a:t>
            </a:r>
            <a:r>
              <a:rPr lang="en-US" altLang="en-US" sz="2800" b="1" i="1">
                <a:latin typeface="Maiandra GD" panose="020E0502030308020204" pitchFamily="34" charset="0"/>
              </a:rPr>
              <a:t>(go)</a:t>
            </a:r>
            <a:r>
              <a:rPr lang="en-US" altLang="en-US" sz="2800" b="1">
                <a:latin typeface="Maiandra GD" panose="020E0502030308020204" pitchFamily="34" charset="0"/>
              </a:rPr>
              <a:t>_______ to a café.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latin typeface="Maiandra GD" panose="020E0502030308020204" pitchFamily="34" charset="0"/>
              </a:rPr>
              <a:t>		We </a:t>
            </a:r>
            <a:r>
              <a:rPr lang="en-US" altLang="en-US" sz="2800" b="1" i="1">
                <a:latin typeface="Maiandra GD" panose="020E0502030308020204" pitchFamily="34" charset="0"/>
              </a:rPr>
              <a:t>(be) </a:t>
            </a:r>
            <a:r>
              <a:rPr lang="en-US" altLang="en-US" sz="2800" b="1">
                <a:latin typeface="Maiandra GD" panose="020E0502030308020204" pitchFamily="34" charset="0"/>
              </a:rPr>
              <a:t>________very lucky with the weather. It </a:t>
            </a:r>
            <a:r>
              <a:rPr lang="en-US" altLang="en-US" sz="2800" b="1" i="1">
                <a:latin typeface="Maiandra GD" panose="020E0502030308020204" pitchFamily="34" charset="0"/>
              </a:rPr>
              <a:t>(not / rain</a:t>
            </a:r>
            <a:r>
              <a:rPr lang="en-US" altLang="en-US" sz="2800" b="1">
                <a:latin typeface="Maiandra GD" panose="020E0502030308020204" pitchFamily="34" charset="0"/>
              </a:rPr>
              <a:t>)___________ a lot. We</a:t>
            </a:r>
            <a:r>
              <a:rPr lang="en-US" altLang="en-US" sz="2800" b="1" i="1">
                <a:latin typeface="Maiandra GD" panose="020E0502030308020204" pitchFamily="34" charset="0"/>
              </a:rPr>
              <a:t>(see) </a:t>
            </a:r>
            <a:r>
              <a:rPr lang="en-US" altLang="en-US" sz="2800" b="1">
                <a:latin typeface="Maiandra GD" panose="020E0502030308020204" pitchFamily="34" charset="0"/>
              </a:rPr>
              <a:t>________some beautiful rainbows.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>
                <a:latin typeface="Maiandra GD" panose="020E0502030308020204" pitchFamily="34" charset="0"/>
              </a:rPr>
              <a:t>		I (have) ______ an amazing holiday!</a:t>
            </a:r>
          </a:p>
          <a:p>
            <a:pPr eaLnBrk="1" hangingPunct="1"/>
            <a:endParaRPr lang="en-US" altLang="en-US" sz="2800" b="1">
              <a:latin typeface="Maiandra GD" panose="020E0502030308020204" pitchFamily="34" charset="0"/>
            </a:endParaRPr>
          </a:p>
          <a:p>
            <a:pPr eaLnBrk="1" hangingPunct="1"/>
            <a:endParaRPr lang="pt-PT" altLang="en-US"/>
          </a:p>
        </p:txBody>
      </p:sp>
      <p:sp>
        <p:nvSpPr>
          <p:cNvPr id="8" name="WordArt 5">
            <a:extLst>
              <a:ext uri="{FF2B5EF4-FFF2-40B4-BE49-F238E27FC236}">
                <a16:creationId xmlns:a16="http://schemas.microsoft.com/office/drawing/2014/main" id="{1246D565-D000-0B46-017B-DAF81ABD11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57800" y="2057400"/>
            <a:ext cx="11811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spent</a:t>
            </a:r>
          </a:p>
        </p:txBody>
      </p:sp>
      <p:sp>
        <p:nvSpPr>
          <p:cNvPr id="10" name="WordArt 5">
            <a:extLst>
              <a:ext uri="{FF2B5EF4-FFF2-40B4-BE49-F238E27FC236}">
                <a16:creationId xmlns:a16="http://schemas.microsoft.com/office/drawing/2014/main" id="{64721BF2-3E2F-32BF-0419-24B3FEB10B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0400" y="2819400"/>
            <a:ext cx="11811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travelled</a:t>
            </a:r>
          </a:p>
        </p:txBody>
      </p:sp>
      <p:sp>
        <p:nvSpPr>
          <p:cNvPr id="11" name="WordArt 5">
            <a:extLst>
              <a:ext uri="{FF2B5EF4-FFF2-40B4-BE49-F238E27FC236}">
                <a16:creationId xmlns:a16="http://schemas.microsoft.com/office/drawing/2014/main" id="{D8518416-B0EC-522C-C639-3555BF31A3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2590800"/>
            <a:ext cx="838200" cy="20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was</a:t>
            </a:r>
          </a:p>
        </p:txBody>
      </p:sp>
      <p:sp>
        <p:nvSpPr>
          <p:cNvPr id="12" name="WordArt 5">
            <a:extLst>
              <a:ext uri="{FF2B5EF4-FFF2-40B4-BE49-F238E27FC236}">
                <a16:creationId xmlns:a16="http://schemas.microsoft.com/office/drawing/2014/main" id="{2F22A9CC-1916-37EA-6ADB-57FA89E14A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53200" y="3276600"/>
            <a:ext cx="11811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visited</a:t>
            </a:r>
          </a:p>
        </p:txBody>
      </p:sp>
      <p:sp>
        <p:nvSpPr>
          <p:cNvPr id="13" name="WordArt 5">
            <a:extLst>
              <a:ext uri="{FF2B5EF4-FFF2-40B4-BE49-F238E27FC236}">
                <a16:creationId xmlns:a16="http://schemas.microsoft.com/office/drawing/2014/main" id="{31D7ABE9-ED1F-4DE8-939E-E94F6F46D3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4191000"/>
            <a:ext cx="11811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went</a:t>
            </a:r>
          </a:p>
        </p:txBody>
      </p:sp>
      <p:sp>
        <p:nvSpPr>
          <p:cNvPr id="9" name="WordArt 5">
            <a:extLst>
              <a:ext uri="{FF2B5EF4-FFF2-40B4-BE49-F238E27FC236}">
                <a16:creationId xmlns:a16="http://schemas.microsoft.com/office/drawing/2014/main" id="{DA913CF3-0608-5219-B682-D3FF97C0E1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6096000"/>
            <a:ext cx="1066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had</a:t>
            </a:r>
          </a:p>
        </p:txBody>
      </p:sp>
      <p:sp>
        <p:nvSpPr>
          <p:cNvPr id="14" name="WordArt 5">
            <a:extLst>
              <a:ext uri="{FF2B5EF4-FFF2-40B4-BE49-F238E27FC236}">
                <a16:creationId xmlns:a16="http://schemas.microsoft.com/office/drawing/2014/main" id="{7F8A864F-A01C-1AE0-B64A-45A3321368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81400" y="4724400"/>
            <a:ext cx="1143000" cy="20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were</a:t>
            </a:r>
          </a:p>
        </p:txBody>
      </p:sp>
      <p:sp>
        <p:nvSpPr>
          <p:cNvPr id="15" name="WordArt 5">
            <a:extLst>
              <a:ext uri="{FF2B5EF4-FFF2-40B4-BE49-F238E27FC236}">
                <a16:creationId xmlns:a16="http://schemas.microsoft.com/office/drawing/2014/main" id="{B1278E18-CCA7-1B91-EBCD-06A9DCB882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10200" y="5029200"/>
            <a:ext cx="13716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didn’t  rain</a:t>
            </a:r>
          </a:p>
        </p:txBody>
      </p:sp>
      <p:sp>
        <p:nvSpPr>
          <p:cNvPr id="16" name="WordArt 5">
            <a:extLst>
              <a:ext uri="{FF2B5EF4-FFF2-40B4-BE49-F238E27FC236}">
                <a16:creationId xmlns:a16="http://schemas.microsoft.com/office/drawing/2014/main" id="{17F6A807-1980-FFC5-EB9E-EE0E4898ACF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5562600"/>
            <a:ext cx="9144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003382"/>
                  </a:solidFill>
                  <a:round/>
                  <a:headEnd/>
                  <a:tailEnd/>
                </a:ln>
                <a:solidFill>
                  <a:srgbClr val="74AC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Maiandra GD" panose="020E0502030308020204" pitchFamily="34" charset="0"/>
              </a:rPr>
              <a:t>saw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1C51B83-D7A3-D8E4-74B7-4BD4B9B3E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solidFill>
                  <a:schemeClr val="accent2"/>
                </a:solidFill>
                <a:latin typeface="Goudy Stout" panose="0202090407030B020401" pitchFamily="18" charset="0"/>
              </a:rPr>
              <a:t>Student Practice: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756109B-CC52-142B-924B-B34F1BFCD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Maiandra GD" panose="020E0502030308020204" pitchFamily="34" charset="0"/>
              </a:rPr>
              <a:t>Go to this website with a classmate to practice what you have learned or reviewed today: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800" b="1">
              <a:latin typeface="Maiandra GD" panose="020E0502030308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Verdana" panose="020B0604030504040204" pitchFamily="34" charset="0"/>
                <a:hlinkClick r:id="rId3"/>
              </a:rPr>
              <a:t>http://www.quia.com/quiz/664418.html</a:t>
            </a:r>
            <a:endParaRPr lang="en-US" altLang="en-US" b="1">
              <a:latin typeface="Verdan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>
              <a:latin typeface="Verdana" panose="020B0604030504040204" pitchFamily="34" charset="0"/>
            </a:endParaRPr>
          </a:p>
        </p:txBody>
      </p:sp>
      <p:sp>
        <p:nvSpPr>
          <p:cNvPr id="44036" name="WordArt 4">
            <a:extLst>
              <a:ext uri="{FF2B5EF4-FFF2-40B4-BE49-F238E27FC236}">
                <a16:creationId xmlns:a16="http://schemas.microsoft.com/office/drawing/2014/main" id="{AB5EB42C-B227-E8E7-E475-865BB61C4A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5181600"/>
            <a:ext cx="5414963" cy="13112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 panose="020E0502030308020204" pitchFamily="34" charset="0"/>
              </a:rPr>
              <a:t>Good Luck!!!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76777D1-7E9A-3FCC-3FBC-F04A0C6A4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Sources: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7CB3EE2-D092-72B4-4FFB-0886AEF96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http://www.authorstream.com/Presentation/bbogage-11679-simple-past-tense-education-ppt-powerpoint/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http://www.slideshare.net/LALA28/the-past-simple-ppt-presentation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AE96F2A-447F-5752-5134-4AA7B329A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42237" cy="762000"/>
          </a:xfrm>
        </p:spPr>
        <p:txBody>
          <a:bodyPr/>
          <a:lstStyle/>
          <a:p>
            <a:pPr algn="r" eaLnBrk="1" hangingPunct="1"/>
            <a:r>
              <a:rPr lang="en-US" altLang="en-US" b="1" u="sng">
                <a:latin typeface="Arial" panose="020B0604020202020204" pitchFamily="34" charset="0"/>
              </a:rPr>
              <a:t>Meaning &amp; Use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217F3DC-2C50-4A65-AFF6-27509F12E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772400" cy="2743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/>
              <a:t>When do we use the </a:t>
            </a:r>
            <a:r>
              <a:rPr lang="en-US" sz="2800" b="1" dirty="0">
                <a:solidFill>
                  <a:srgbClr val="FF0000"/>
                </a:solidFill>
              </a:rPr>
              <a:t>Simple Past </a:t>
            </a:r>
            <a:r>
              <a:rPr lang="en-US" sz="2800" b="1" dirty="0"/>
              <a:t>tense?</a:t>
            </a:r>
          </a:p>
          <a:p>
            <a:pPr marL="0" indent="0" eaLnBrk="1" hangingPunct="1">
              <a:defRPr/>
            </a:pPr>
            <a:r>
              <a:rPr lang="en-US" sz="2800" b="1" dirty="0"/>
              <a:t>  We use the </a:t>
            </a:r>
            <a:r>
              <a:rPr lang="en-US" sz="2800" b="1" dirty="0">
                <a:solidFill>
                  <a:srgbClr val="FF0000"/>
                </a:solidFill>
              </a:rPr>
              <a:t>Simple Past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express the idea that an action started and finished at a specific time in the past.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 eaLnBrk="1" hangingPunct="1">
              <a:defRPr/>
            </a:pPr>
            <a:r>
              <a:rPr lang="en-US" sz="2800" b="1" dirty="0"/>
              <a:t>What are some common time expressions used with the past tense?</a:t>
            </a:r>
          </a:p>
        </p:txBody>
      </p:sp>
      <p:sp>
        <p:nvSpPr>
          <p:cNvPr id="36868" name="WordArt 4">
            <a:extLst>
              <a:ext uri="{FF2B5EF4-FFF2-40B4-BE49-F238E27FC236}">
                <a16:creationId xmlns:a16="http://schemas.microsoft.com/office/drawing/2014/main" id="{9EDF968B-DC4D-4DD7-6AF3-0F5D55B59B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5181600"/>
            <a:ext cx="3581400" cy="6858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b="1" kern="10" spc="-18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7C80"/>
                </a:solidFill>
                <a:cs typeface="Times New Roman" panose="02020603050405020304" pitchFamily="18" charset="0"/>
              </a:rPr>
              <a:t>yesterday</a:t>
            </a:r>
          </a:p>
        </p:txBody>
      </p:sp>
      <p:sp>
        <p:nvSpPr>
          <p:cNvPr id="36869" name="WordArt 5">
            <a:extLst>
              <a:ext uri="{FF2B5EF4-FFF2-40B4-BE49-F238E27FC236}">
                <a16:creationId xmlns:a16="http://schemas.microsoft.com/office/drawing/2014/main" id="{1B4CCE6B-B245-5D96-024C-F4AD26E3C8D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57800" y="4343400"/>
            <a:ext cx="2819400" cy="762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cs typeface="Times New Roman" panose="02020603050405020304" pitchFamily="18" charset="0"/>
              </a:rPr>
              <a:t>last month</a:t>
            </a:r>
          </a:p>
        </p:txBody>
      </p:sp>
      <p:sp>
        <p:nvSpPr>
          <p:cNvPr id="36870" name="WordArt 6">
            <a:extLst>
              <a:ext uri="{FF2B5EF4-FFF2-40B4-BE49-F238E27FC236}">
                <a16:creationId xmlns:a16="http://schemas.microsoft.com/office/drawing/2014/main" id="{C401F952-15CD-CAD1-AC10-5F3E56D806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5638800"/>
            <a:ext cx="2895600" cy="1219200"/>
          </a:xfrm>
          <a:prstGeom prst="rect">
            <a:avLst/>
          </a:prstGeom>
        </p:spPr>
        <p:txBody>
          <a:bodyPr wrap="none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cs typeface="Times New Roman" panose="02020603050405020304" pitchFamily="18" charset="0"/>
              </a:rPr>
              <a:t>last year</a:t>
            </a:r>
          </a:p>
        </p:txBody>
      </p:sp>
      <p:sp>
        <p:nvSpPr>
          <p:cNvPr id="36871" name="WordArt 7">
            <a:extLst>
              <a:ext uri="{FF2B5EF4-FFF2-40B4-BE49-F238E27FC236}">
                <a16:creationId xmlns:a16="http://schemas.microsoft.com/office/drawing/2014/main" id="{FE738656-600E-4196-22D7-9282274825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6699545">
            <a:off x="6961188" y="5026025"/>
            <a:ext cx="2566988" cy="687387"/>
          </a:xfrm>
          <a:prstGeom prst="rect">
            <a:avLst/>
          </a:prstGeom>
        </p:spPr>
        <p:txBody>
          <a:bodyPr vert="wordArtVert" wrap="none" fromWordArt="1">
            <a:prstTxWarp prst="textStop">
              <a:avLst>
                <a:gd name="adj" fmla="val 14287"/>
              </a:avLst>
            </a:prstTxWarp>
          </a:bodyPr>
          <a:lstStyle/>
          <a:p>
            <a:pPr algn="ctr" fontAlgn="auto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cs typeface="Times New Roman" panose="02020603050405020304" pitchFamily="18" charset="0"/>
              </a:rPr>
              <a:t>last week</a:t>
            </a:r>
          </a:p>
        </p:txBody>
      </p:sp>
      <p:sp>
        <p:nvSpPr>
          <p:cNvPr id="36872" name="WordArt 8">
            <a:extLst>
              <a:ext uri="{FF2B5EF4-FFF2-40B4-BE49-F238E27FC236}">
                <a16:creationId xmlns:a16="http://schemas.microsoft.com/office/drawing/2014/main" id="{DAE70D12-9EEF-5657-3DCE-E55B013675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235245">
            <a:off x="4876800" y="5410200"/>
            <a:ext cx="28956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cs typeface="Times New Roman" panose="02020603050405020304" pitchFamily="18" charset="0"/>
              </a:rPr>
              <a:t>ago</a:t>
            </a:r>
          </a:p>
        </p:txBody>
      </p:sp>
      <p:sp>
        <p:nvSpPr>
          <p:cNvPr id="10" name="WordArt 9">
            <a:extLst>
              <a:ext uri="{FF2B5EF4-FFF2-40B4-BE49-F238E27FC236}">
                <a16:creationId xmlns:a16="http://schemas.microsoft.com/office/drawing/2014/main" id="{5FC17A70-CF0E-BB56-99B6-E618DB2AB4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40614">
            <a:off x="1752600" y="4419600"/>
            <a:ext cx="1419225" cy="776288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722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cs typeface="Times New Roman" panose="02020603050405020304" pitchFamily="18" charset="0"/>
              </a:rPr>
              <a:t>In 1980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115AC45-B47E-F3FB-775E-CEB3F8F23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>
                <a:latin typeface="Lucida Handwriting" panose="03010101010101010101" pitchFamily="66" charset="0"/>
              </a:rPr>
              <a:t>Examples: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7EC2990-2251-ABA0-4009-570CC112F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2667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latin typeface="Maiandra GD" pitchFamily="34" charset="0"/>
              </a:rPr>
              <a:t>I </a:t>
            </a:r>
            <a:r>
              <a:rPr lang="en-US" sz="2800" b="1" u="sng" dirty="0">
                <a:latin typeface="Maiandra GD" pitchFamily="34" charset="0"/>
              </a:rPr>
              <a:t>saw</a:t>
            </a:r>
            <a:r>
              <a:rPr lang="en-US" sz="2800" b="1" dirty="0">
                <a:latin typeface="Maiandra GD" pitchFamily="34" charset="0"/>
              </a:rPr>
              <a:t> Maria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yesterday</a:t>
            </a:r>
            <a:r>
              <a:rPr lang="en-US" sz="2800" b="1" dirty="0">
                <a:latin typeface="Maiandra GD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b="1" dirty="0"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Last Friday</a:t>
            </a:r>
            <a:r>
              <a:rPr lang="en-US" sz="2800" b="1" dirty="0">
                <a:latin typeface="Maiandra GD" pitchFamily="34" charset="0"/>
              </a:rPr>
              <a:t>, the students </a:t>
            </a:r>
            <a:r>
              <a:rPr lang="en-US" sz="2800" b="1" u="sng" dirty="0">
                <a:latin typeface="Maiandra GD" pitchFamily="34" charset="0"/>
              </a:rPr>
              <a:t>took</a:t>
            </a:r>
            <a:r>
              <a:rPr lang="en-US" sz="2800" b="1" dirty="0">
                <a:latin typeface="Maiandra GD" pitchFamily="34" charset="0"/>
              </a:rPr>
              <a:t> their spelling and vocabulary tests.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b="1" dirty="0"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latin typeface="Maiandra GD" pitchFamily="34" charset="0"/>
              </a:rPr>
              <a:t>They </a:t>
            </a:r>
            <a:r>
              <a:rPr lang="en-US" sz="2800" b="1" u="sng" dirty="0">
                <a:latin typeface="Maiandra GD" pitchFamily="34" charset="0"/>
              </a:rPr>
              <a:t>got</a:t>
            </a:r>
            <a:r>
              <a:rPr lang="en-US" sz="2800" b="1" dirty="0">
                <a:latin typeface="Maiandra GD" pitchFamily="34" charset="0"/>
              </a:rPr>
              <a:t> married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two years ago</a:t>
            </a:r>
            <a:r>
              <a:rPr lang="en-US" sz="2800" b="1" dirty="0">
                <a:latin typeface="Maiandra GD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b="1" dirty="0"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b="1" dirty="0">
              <a:latin typeface="Maiandra GD" pitchFamily="34" charset="0"/>
            </a:endParaRPr>
          </a:p>
        </p:txBody>
      </p:sp>
      <p:sp>
        <p:nvSpPr>
          <p:cNvPr id="37892" name="WordArt 4">
            <a:extLst>
              <a:ext uri="{FF2B5EF4-FFF2-40B4-BE49-F238E27FC236}">
                <a16:creationId xmlns:a16="http://schemas.microsoft.com/office/drawing/2014/main" id="{F39E33CC-F6FA-6F25-EA29-7F5672059B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5105400"/>
            <a:ext cx="5791200" cy="1373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 panose="020E0502030308020204" pitchFamily="34" charset="0"/>
              </a:rPr>
              <a:t>These actions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 panose="020E0502030308020204" pitchFamily="34" charset="0"/>
              </a:rPr>
              <a:t>are over, finished!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5D91C102-2D35-4C15-3E0E-3368209A7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000">
                <a:latin typeface="Goudy Stout" panose="0202090407030B020401" pitchFamily="18" charset="0"/>
              </a:rPr>
              <a:t>How do we form the simple past tense . . .?</a:t>
            </a:r>
          </a:p>
        </p:txBody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CCB9C730-25E1-1F8D-4B29-FEB3F44BE5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3779838" cy="76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latin typeface="Maiandra GD" pitchFamily="34" charset="0"/>
              </a:rPr>
              <a:t>English has </a:t>
            </a:r>
            <a:r>
              <a:rPr 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two types</a:t>
            </a:r>
            <a:r>
              <a:rPr lang="en-US" sz="2400" b="1" dirty="0">
                <a:latin typeface="Maiandra GD" pitchFamily="34" charset="0"/>
              </a:rPr>
              <a:t> of verbs in the past tense: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b="1" dirty="0"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>
              <a:latin typeface="Maiandra GD" pitchFamily="34" charset="0"/>
            </a:endParaRPr>
          </a:p>
        </p:txBody>
      </p:sp>
      <p:sp>
        <p:nvSpPr>
          <p:cNvPr id="26628" name="Rectangle 1028">
            <a:extLst>
              <a:ext uri="{FF2B5EF4-FFF2-40B4-BE49-F238E27FC236}">
                <a16:creationId xmlns:a16="http://schemas.microsoft.com/office/drawing/2014/main" id="{0E607F69-0668-03D7-D126-0B585368236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35563" y="1905000"/>
            <a:ext cx="2484437" cy="41910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taught</a:t>
            </a:r>
          </a:p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walked</a:t>
            </a:r>
          </a:p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studied</a:t>
            </a:r>
          </a:p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gave</a:t>
            </a:r>
          </a:p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became</a:t>
            </a:r>
          </a:p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cried</a:t>
            </a:r>
          </a:p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lived</a:t>
            </a:r>
          </a:p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did </a:t>
            </a:r>
          </a:p>
        </p:txBody>
      </p:sp>
      <p:sp>
        <p:nvSpPr>
          <p:cNvPr id="26629" name="WordArt 1029">
            <a:extLst>
              <a:ext uri="{FF2B5EF4-FFF2-40B4-BE49-F238E27FC236}">
                <a16:creationId xmlns:a16="http://schemas.microsoft.com/office/drawing/2014/main" id="{CBAD58F2-938C-5BF2-9611-83106B4AE3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62800" y="2514600"/>
            <a:ext cx="1400175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cs typeface="Times New Roman" panose="02020603050405020304" pitchFamily="18" charset="0"/>
              </a:rPr>
              <a:t>regular</a:t>
            </a:r>
          </a:p>
        </p:txBody>
      </p:sp>
      <p:sp>
        <p:nvSpPr>
          <p:cNvPr id="26630" name="WordArt 1030">
            <a:extLst>
              <a:ext uri="{FF2B5EF4-FFF2-40B4-BE49-F238E27FC236}">
                <a16:creationId xmlns:a16="http://schemas.microsoft.com/office/drawing/2014/main" id="{FBCCBEB3-C746-97B3-693C-603DB309CF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62800" y="3003550"/>
            <a:ext cx="1400175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cs typeface="Times New Roman" panose="02020603050405020304" pitchFamily="18" charset="0"/>
              </a:rPr>
              <a:t>regular</a:t>
            </a:r>
          </a:p>
        </p:txBody>
      </p:sp>
      <p:sp>
        <p:nvSpPr>
          <p:cNvPr id="26631" name="WordArt 1031">
            <a:extLst>
              <a:ext uri="{FF2B5EF4-FFF2-40B4-BE49-F238E27FC236}">
                <a16:creationId xmlns:a16="http://schemas.microsoft.com/office/drawing/2014/main" id="{47EE86B5-80E8-7500-364A-9A17B85E7F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34225" y="4579938"/>
            <a:ext cx="1400175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cs typeface="Times New Roman" panose="02020603050405020304" pitchFamily="18" charset="0"/>
              </a:rPr>
              <a:t>regular</a:t>
            </a:r>
          </a:p>
        </p:txBody>
      </p:sp>
      <p:sp>
        <p:nvSpPr>
          <p:cNvPr id="26632" name="WordArt 1032">
            <a:extLst>
              <a:ext uri="{FF2B5EF4-FFF2-40B4-BE49-F238E27FC236}">
                <a16:creationId xmlns:a16="http://schemas.microsoft.com/office/drawing/2014/main" id="{19E1C516-E924-E24A-21F9-EF619245C2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34225" y="5046663"/>
            <a:ext cx="1400175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cs typeface="Times New Roman" panose="02020603050405020304" pitchFamily="18" charset="0"/>
              </a:rPr>
              <a:t>regular</a:t>
            </a:r>
          </a:p>
        </p:txBody>
      </p:sp>
      <p:sp>
        <p:nvSpPr>
          <p:cNvPr id="26633" name="WordArt 1033">
            <a:extLst>
              <a:ext uri="{FF2B5EF4-FFF2-40B4-BE49-F238E27FC236}">
                <a16:creationId xmlns:a16="http://schemas.microsoft.com/office/drawing/2014/main" id="{E33C2785-3128-E7CD-34C1-206C74A717F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34225" y="5562600"/>
            <a:ext cx="1400175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cs typeface="Times New Roman" panose="02020603050405020304" pitchFamily="18" charset="0"/>
              </a:rPr>
              <a:t>irregular</a:t>
            </a:r>
          </a:p>
        </p:txBody>
      </p:sp>
      <p:sp>
        <p:nvSpPr>
          <p:cNvPr id="26634" name="WordArt 1034">
            <a:extLst>
              <a:ext uri="{FF2B5EF4-FFF2-40B4-BE49-F238E27FC236}">
                <a16:creationId xmlns:a16="http://schemas.microsoft.com/office/drawing/2014/main" id="{0375E7B7-B847-47C6-3454-2978913E33C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62800" y="4038600"/>
            <a:ext cx="1400175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cs typeface="Times New Roman" panose="02020603050405020304" pitchFamily="18" charset="0"/>
              </a:rPr>
              <a:t>irregular</a:t>
            </a:r>
          </a:p>
        </p:txBody>
      </p:sp>
      <p:sp>
        <p:nvSpPr>
          <p:cNvPr id="26635" name="WordArt 1035">
            <a:extLst>
              <a:ext uri="{FF2B5EF4-FFF2-40B4-BE49-F238E27FC236}">
                <a16:creationId xmlns:a16="http://schemas.microsoft.com/office/drawing/2014/main" id="{386168B9-830C-5B5C-BBF7-0AA8B7E015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62800" y="3505200"/>
            <a:ext cx="1400175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cs typeface="Times New Roman" panose="02020603050405020304" pitchFamily="18" charset="0"/>
              </a:rPr>
              <a:t>irregular</a:t>
            </a:r>
          </a:p>
        </p:txBody>
      </p:sp>
      <p:sp>
        <p:nvSpPr>
          <p:cNvPr id="26636" name="WordArt 1036">
            <a:extLst>
              <a:ext uri="{FF2B5EF4-FFF2-40B4-BE49-F238E27FC236}">
                <a16:creationId xmlns:a16="http://schemas.microsoft.com/office/drawing/2014/main" id="{06CB2955-E85A-A545-0C8A-CFE3C6848A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62800" y="1981200"/>
            <a:ext cx="1400175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cs typeface="Times New Roman" panose="02020603050405020304" pitchFamily="18" charset="0"/>
              </a:rPr>
              <a:t>irregular</a:t>
            </a:r>
          </a:p>
        </p:txBody>
      </p:sp>
      <p:sp>
        <p:nvSpPr>
          <p:cNvPr id="26637" name="Text Box 1037">
            <a:extLst>
              <a:ext uri="{FF2B5EF4-FFF2-40B4-BE49-F238E27FC236}">
                <a16:creationId xmlns:a16="http://schemas.microsoft.com/office/drawing/2014/main" id="{1BD28BFB-7A6B-0065-2331-B221CF55F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14800"/>
            <a:ext cx="3886200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800" b="1">
                <a:latin typeface="Maiandra GD" panose="020E0502030308020204" pitchFamily="34" charset="0"/>
              </a:rPr>
              <a:t>Look at the following list of past tense verbs…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800" b="1">
                <a:latin typeface="Maiandra GD" panose="020E0502030308020204" pitchFamily="34" charset="0"/>
              </a:rPr>
              <a:t>which verbs are </a:t>
            </a:r>
            <a:r>
              <a:rPr lang="en-US" altLang="en-US" sz="2800" b="1" u="sng">
                <a:solidFill>
                  <a:schemeClr val="accent2"/>
                </a:solidFill>
                <a:latin typeface="Maiandra GD" panose="020E0502030308020204" pitchFamily="34" charset="0"/>
              </a:rPr>
              <a:t>regular</a:t>
            </a:r>
            <a:r>
              <a:rPr lang="en-US" altLang="en-US" sz="2800" b="1">
                <a:latin typeface="Maiandra GD" panose="020E0502030308020204" pitchFamily="34" charset="0"/>
              </a:rPr>
              <a:t>, and which are </a:t>
            </a:r>
            <a:r>
              <a:rPr lang="en-US" altLang="en-US" sz="2800" b="1" u="sng">
                <a:solidFill>
                  <a:srgbClr val="990033"/>
                </a:solidFill>
                <a:latin typeface="Maiandra GD" panose="020E0502030308020204" pitchFamily="34" charset="0"/>
              </a:rPr>
              <a:t>irregular</a:t>
            </a:r>
            <a:r>
              <a:rPr lang="en-US" altLang="en-US" sz="2800" b="1">
                <a:latin typeface="Maiandra GD" panose="020E0502030308020204" pitchFamily="34" charset="0"/>
              </a:rPr>
              <a:t>?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6158" name="Text Box 1038">
            <a:extLst>
              <a:ext uri="{FF2B5EF4-FFF2-40B4-BE49-F238E27FC236}">
                <a16:creationId xmlns:a16="http://schemas.microsoft.com/office/drawing/2014/main" id="{670EDD64-D582-A3E7-C784-2BDEB3EFC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2766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26640" name="Text Box 1040">
            <a:extLst>
              <a:ext uri="{FF2B5EF4-FFF2-40B4-BE49-F238E27FC236}">
                <a16:creationId xmlns:a16="http://schemas.microsoft.com/office/drawing/2014/main" id="{AD54A9F6-EC3C-FD55-8E96-F9BB4ABFB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95600"/>
            <a:ext cx="37861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en-US" sz="2800" b="1">
                <a:latin typeface="Maiandra GD" panose="020E0502030308020204" pitchFamily="34" charset="0"/>
              </a:rPr>
              <a:t> Regular verbs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altLang="en-US" sz="2800" b="1">
                <a:latin typeface="Maiandra GD" panose="020E0502030308020204" pitchFamily="34" charset="0"/>
              </a:rPr>
              <a:t> Irregular verbs</a:t>
            </a:r>
          </a:p>
        </p:txBody>
      </p:sp>
      <p:sp>
        <p:nvSpPr>
          <p:cNvPr id="6160" name="Text Box 1042">
            <a:extLst>
              <a:ext uri="{FF2B5EF4-FFF2-40B4-BE49-F238E27FC236}">
                <a16:creationId xmlns:a16="http://schemas.microsoft.com/office/drawing/2014/main" id="{449772D7-52DC-24F0-4BE8-4D110E1CA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91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ar-EG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  <p:bldP spid="26628" grpId="0" autoUpdateAnimBg="0"/>
      <p:bldP spid="26637" grpId="0" autoUpdateAnimBg="0"/>
      <p:bldP spid="2664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8B5EA91-AA47-BE8C-3287-DE31DBBA45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Regular</a:t>
            </a:r>
            <a:r>
              <a:rPr lang="en-US" sz="3600" b="1" dirty="0">
                <a:latin typeface="Maiandra GD" pitchFamily="34" charset="0"/>
              </a:rPr>
              <a:t> verbs are verbs that ….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445F16B-5CCE-8F4E-29C8-6A916D538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422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b="1">
              <a:latin typeface="Maiandra GD" panose="020E0502030308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000" b="1">
              <a:latin typeface="Maiandra GD" panose="020E0502030308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>
                <a:latin typeface="Maiandra GD" panose="020E0502030308020204" pitchFamily="34" charset="0"/>
              </a:rPr>
              <a:t>Simple Form</a:t>
            </a:r>
            <a:r>
              <a:rPr lang="en-US" altLang="en-US" b="1">
                <a:latin typeface="Maiandra GD" panose="020E0502030308020204" pitchFamily="34" charset="0"/>
              </a:rPr>
              <a:t>			</a:t>
            </a:r>
            <a:r>
              <a:rPr lang="en-US" altLang="en-US" b="1" u="sng">
                <a:latin typeface="Maiandra GD" panose="020E0502030308020204" pitchFamily="34" charset="0"/>
              </a:rPr>
              <a:t>Past Tense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Maiandra GD" panose="020E0502030308020204" pitchFamily="34" charset="0"/>
              </a:rPr>
              <a:t>Walk		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600" b="1">
              <a:latin typeface="Maiandra GD" panose="020E0502030308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Maiandra GD" panose="020E0502030308020204" pitchFamily="34" charset="0"/>
              </a:rPr>
              <a:t>Study 		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600" b="1">
              <a:latin typeface="Maiandra GD" panose="020E0502030308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Maiandra GD" panose="020E0502030308020204" pitchFamily="34" charset="0"/>
              </a:rPr>
              <a:t>Cry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600" b="1">
              <a:latin typeface="Maiandra GD" panose="020E0502030308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Maiandra GD" panose="020E0502030308020204" pitchFamily="34" charset="0"/>
              </a:rPr>
              <a:t>Live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>
              <a:latin typeface="Maiandra GD" panose="020E0502030308020204" pitchFamily="34" charset="0"/>
            </a:endParaRPr>
          </a:p>
        </p:txBody>
      </p:sp>
      <p:sp>
        <p:nvSpPr>
          <p:cNvPr id="27652" name="WordArt 4">
            <a:extLst>
              <a:ext uri="{FF2B5EF4-FFF2-40B4-BE49-F238E27FC236}">
                <a16:creationId xmlns:a16="http://schemas.microsoft.com/office/drawing/2014/main" id="{ABB5AA3A-5125-2928-AC77-FB8AFB17AA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91200" y="3352800"/>
            <a:ext cx="1219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 panose="020E0502030308020204" pitchFamily="34" charset="0"/>
              </a:rPr>
              <a:t>walk</a:t>
            </a:r>
          </a:p>
        </p:txBody>
      </p:sp>
      <p:sp>
        <p:nvSpPr>
          <p:cNvPr id="27653" name="WordArt 5">
            <a:extLst>
              <a:ext uri="{FF2B5EF4-FFF2-40B4-BE49-F238E27FC236}">
                <a16:creationId xmlns:a16="http://schemas.microsoft.com/office/drawing/2014/main" id="{4BE8671B-545D-2F6B-CF16-237615B027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58025" y="34290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Maiandra GD" panose="020E0502030308020204" pitchFamily="34" charset="0"/>
              </a:rPr>
              <a:t>ed</a:t>
            </a:r>
          </a:p>
        </p:txBody>
      </p:sp>
      <p:sp>
        <p:nvSpPr>
          <p:cNvPr id="27654" name="WordArt 6">
            <a:extLst>
              <a:ext uri="{FF2B5EF4-FFF2-40B4-BE49-F238E27FC236}">
                <a16:creationId xmlns:a16="http://schemas.microsoft.com/office/drawing/2014/main" id="{696C08C6-4E50-E020-C8DC-FC2BE77C0E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91200" y="4100513"/>
            <a:ext cx="1219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 panose="020E0502030308020204" pitchFamily="34" charset="0"/>
              </a:rPr>
              <a:t>studi</a:t>
            </a:r>
          </a:p>
        </p:txBody>
      </p:sp>
      <p:sp>
        <p:nvSpPr>
          <p:cNvPr id="27655" name="WordArt 7">
            <a:extLst>
              <a:ext uri="{FF2B5EF4-FFF2-40B4-BE49-F238E27FC236}">
                <a16:creationId xmlns:a16="http://schemas.microsoft.com/office/drawing/2014/main" id="{EDC49FE5-5916-C5E4-9427-7817309E40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86600" y="417195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Maiandra GD" panose="020E0502030308020204" pitchFamily="34" charset="0"/>
              </a:rPr>
              <a:t>ed</a:t>
            </a:r>
          </a:p>
        </p:txBody>
      </p:sp>
      <p:sp>
        <p:nvSpPr>
          <p:cNvPr id="27656" name="WordArt 8">
            <a:extLst>
              <a:ext uri="{FF2B5EF4-FFF2-40B4-BE49-F238E27FC236}">
                <a16:creationId xmlns:a16="http://schemas.microsoft.com/office/drawing/2014/main" id="{6F737C1F-E2A4-C230-9F23-7C2406D78A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7400" y="48006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 panose="020E0502030308020204" pitchFamily="34" charset="0"/>
              </a:rPr>
              <a:t>cri</a:t>
            </a:r>
          </a:p>
        </p:txBody>
      </p:sp>
      <p:sp>
        <p:nvSpPr>
          <p:cNvPr id="27657" name="WordArt 9">
            <a:extLst>
              <a:ext uri="{FF2B5EF4-FFF2-40B4-BE49-F238E27FC236}">
                <a16:creationId xmlns:a16="http://schemas.microsoft.com/office/drawing/2014/main" id="{9434D226-897D-B90D-FAC5-A261D79FF3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53200" y="48768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Maiandra GD" panose="020E0502030308020204" pitchFamily="34" charset="0"/>
              </a:rPr>
              <a:t>ed</a:t>
            </a:r>
          </a:p>
        </p:txBody>
      </p:sp>
      <p:sp>
        <p:nvSpPr>
          <p:cNvPr id="27658" name="WordArt 10">
            <a:extLst>
              <a:ext uri="{FF2B5EF4-FFF2-40B4-BE49-F238E27FC236}">
                <a16:creationId xmlns:a16="http://schemas.microsoft.com/office/drawing/2014/main" id="{D9F5B40F-3571-6292-527A-BAC7F3BAE7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7400" y="5481638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 panose="020E0502030308020204" pitchFamily="34" charset="0"/>
              </a:rPr>
              <a:t>liv</a:t>
            </a:r>
          </a:p>
        </p:txBody>
      </p:sp>
      <p:sp>
        <p:nvSpPr>
          <p:cNvPr id="27659" name="WordArt 11">
            <a:extLst>
              <a:ext uri="{FF2B5EF4-FFF2-40B4-BE49-F238E27FC236}">
                <a16:creationId xmlns:a16="http://schemas.microsoft.com/office/drawing/2014/main" id="{83FB0EE8-6069-679A-6B9F-38262CC6F4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53200" y="5557838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Maiandra GD" panose="020E0502030308020204" pitchFamily="34" charset="0"/>
              </a:rPr>
              <a:t>ed</a:t>
            </a:r>
          </a:p>
        </p:txBody>
      </p:sp>
      <p:pic>
        <p:nvPicPr>
          <p:cNvPr id="27660" name="Picture 12" descr="j0078622">
            <a:extLst>
              <a:ext uri="{FF2B5EF4-FFF2-40B4-BE49-F238E27FC236}">
                <a16:creationId xmlns:a16="http://schemas.microsoft.com/office/drawing/2014/main" id="{765808A9-41FD-B928-D8A1-D4EFFFE33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93925"/>
            <a:ext cx="13176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2" name="Text Box 14">
            <a:extLst>
              <a:ext uri="{FF2B5EF4-FFF2-40B4-BE49-F238E27FC236}">
                <a16:creationId xmlns:a16="http://schemas.microsoft.com/office/drawing/2014/main" id="{1A92D53F-5FD2-7EE9-3A88-47BCFB9E1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6002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latin typeface="Maiandra GD" pitchFamily="34" charset="0"/>
              </a:rPr>
              <a:t>…end with –</a:t>
            </a: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  <p:bldP spid="276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00D9BD3-C4A0-2539-D46F-C6D34DAC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Irregular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 </a:t>
            </a:r>
            <a:r>
              <a:rPr lang="en-US" sz="3600" b="1">
                <a:latin typeface="Maiandra GD" pitchFamily="34" charset="0"/>
              </a:rPr>
              <a:t>verbs are verbs that . . . .</a:t>
            </a:r>
            <a:endParaRPr lang="en-US" sz="3600" b="1">
              <a:effectLst>
                <a:outerShdw blurRad="38100" dist="38100" dir="2700000" algn="tl">
                  <a:srgbClr val="C0C0C0"/>
                </a:outerShdw>
              </a:effectLst>
              <a:latin typeface="Maiandra GD" pitchFamily="34" charset="0"/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06C97474-CDEA-17EA-7382-4CEA1BCB178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173163" y="1524000"/>
            <a:ext cx="5456237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>
                <a:latin typeface="Maiandra GD" pitchFamily="34" charset="0"/>
              </a:rPr>
              <a:t>…DON’T end with –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ed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D06C75C6-438C-CBC8-5CAF-1C304F4D6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2438400"/>
            <a:ext cx="75596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Goudy Stout" panose="0202090407030B020401" pitchFamily="18" charset="0"/>
              </a:rPr>
              <a:t>some irregular verbs</a:t>
            </a:r>
          </a:p>
          <a:p>
            <a:pPr eaLnBrk="1" hangingPunct="1"/>
            <a:r>
              <a:rPr lang="en-US" altLang="en-US" sz="2800" b="1">
                <a:latin typeface="Maiandra GD" panose="020E0502030308020204" pitchFamily="34" charset="0"/>
              </a:rPr>
              <a:t>Have a vowel change in the past tense:</a:t>
            </a: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7397A9E8-77F3-A0BC-EAF1-46F2F53E5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841875"/>
            <a:ext cx="588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29703" name="WordArt 7">
            <a:extLst>
              <a:ext uri="{FF2B5EF4-FFF2-40B4-BE49-F238E27FC236}">
                <a16:creationId xmlns:a16="http://schemas.microsoft.com/office/drawing/2014/main" id="{C9E1E876-1FDF-AC7D-2431-269AEED5AA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33400" y="4600575"/>
            <a:ext cx="2543175" cy="3524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20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Goudy Stout" panose="0202090407030B020401" pitchFamily="18" charset="0"/>
              </a:rPr>
              <a:t>Examples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2179A926-9077-12E4-3F0A-50D1F06FF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6019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sng">
                <a:latin typeface="Maiandra GD" panose="020E0502030308020204" pitchFamily="34" charset="0"/>
              </a:rPr>
              <a:t>Simple Form</a:t>
            </a:r>
            <a:r>
              <a:rPr lang="en-US" altLang="en-US" sz="3200" b="1">
                <a:latin typeface="Maiandra GD" panose="020E0502030308020204" pitchFamily="34" charset="0"/>
              </a:rPr>
              <a:t>		</a:t>
            </a:r>
            <a:r>
              <a:rPr lang="en-US" altLang="en-US" sz="3200" b="1" u="sng">
                <a:latin typeface="Maiandra GD" panose="020E0502030308020204" pitchFamily="34" charset="0"/>
              </a:rPr>
              <a:t>Past Tense</a:t>
            </a:r>
          </a:p>
          <a:p>
            <a:pPr eaLnBrk="1" hangingPunct="1"/>
            <a:r>
              <a:rPr lang="en-US" altLang="en-US" sz="3200" b="1">
                <a:latin typeface="Maiandra GD" panose="020E0502030308020204" pitchFamily="34" charset="0"/>
              </a:rPr>
              <a:t>bec</a:t>
            </a:r>
            <a:r>
              <a:rPr lang="en-US" altLang="en-US" sz="3200" b="1" u="sng">
                <a:solidFill>
                  <a:schemeClr val="accent2"/>
                </a:solidFill>
                <a:latin typeface="Maiandra GD" panose="020E0502030308020204" pitchFamily="34" charset="0"/>
              </a:rPr>
              <a:t>o</a:t>
            </a:r>
            <a:r>
              <a:rPr lang="en-US" altLang="en-US" sz="3200" b="1">
                <a:latin typeface="Maiandra GD" panose="020E0502030308020204" pitchFamily="34" charset="0"/>
              </a:rPr>
              <a:t>me			bec</a:t>
            </a:r>
            <a:r>
              <a:rPr lang="en-US" altLang="en-US" sz="3200" b="1" u="sng">
                <a:solidFill>
                  <a:srgbClr val="990033"/>
                </a:solidFill>
                <a:latin typeface="Maiandra GD" panose="020E0502030308020204" pitchFamily="34" charset="0"/>
              </a:rPr>
              <a:t>a</a:t>
            </a:r>
            <a:r>
              <a:rPr lang="en-US" altLang="en-US" sz="3200" b="1">
                <a:latin typeface="Maiandra GD" panose="020E0502030308020204" pitchFamily="34" charset="0"/>
              </a:rPr>
              <a:t>me</a:t>
            </a:r>
          </a:p>
          <a:p>
            <a:pPr eaLnBrk="1" hangingPunct="1"/>
            <a:r>
              <a:rPr lang="en-US" altLang="en-US" sz="3200" b="1">
                <a:latin typeface="Maiandra GD" panose="020E0502030308020204" pitchFamily="34" charset="0"/>
              </a:rPr>
              <a:t>g</a:t>
            </a:r>
            <a:r>
              <a:rPr lang="en-US" altLang="en-US" sz="3200" b="1" u="sng">
                <a:solidFill>
                  <a:schemeClr val="accent2"/>
                </a:solidFill>
                <a:latin typeface="Maiandra GD" panose="020E0502030308020204" pitchFamily="34" charset="0"/>
              </a:rPr>
              <a:t>i</a:t>
            </a:r>
            <a:r>
              <a:rPr lang="en-US" altLang="en-US" sz="3200" b="1">
                <a:latin typeface="Maiandra GD" panose="020E0502030308020204" pitchFamily="34" charset="0"/>
              </a:rPr>
              <a:t>ve				g</a:t>
            </a:r>
            <a:r>
              <a:rPr lang="en-US" altLang="en-US" sz="3200" b="1" u="sng">
                <a:solidFill>
                  <a:srgbClr val="990033"/>
                </a:solidFill>
                <a:latin typeface="Maiandra GD" panose="020E0502030308020204" pitchFamily="34" charset="0"/>
              </a:rPr>
              <a:t>a</a:t>
            </a:r>
            <a:r>
              <a:rPr lang="en-US" altLang="en-US" sz="3200" b="1">
                <a:latin typeface="Maiandra GD" panose="020E0502030308020204" pitchFamily="34" charset="0"/>
              </a:rPr>
              <a:t>ve</a:t>
            </a:r>
          </a:p>
          <a:p>
            <a:pPr eaLnBrk="1" hangingPunct="1"/>
            <a:r>
              <a:rPr lang="en-US" altLang="en-US" sz="3200" b="1">
                <a:latin typeface="Maiandra GD" panose="020E0502030308020204" pitchFamily="34" charset="0"/>
              </a:rPr>
              <a:t>dr</a:t>
            </a:r>
            <a:r>
              <a:rPr lang="en-US" altLang="en-US" sz="3200" b="1" u="sng">
                <a:solidFill>
                  <a:schemeClr val="accent2"/>
                </a:solidFill>
                <a:latin typeface="Maiandra GD" panose="020E0502030308020204" pitchFamily="34" charset="0"/>
              </a:rPr>
              <a:t>i</a:t>
            </a:r>
            <a:r>
              <a:rPr lang="en-US" altLang="en-US" sz="3200" b="1">
                <a:latin typeface="Maiandra GD" panose="020E0502030308020204" pitchFamily="34" charset="0"/>
              </a:rPr>
              <a:t>ve	                 	dr</a:t>
            </a:r>
            <a:r>
              <a:rPr lang="en-US" altLang="en-US" sz="3200" b="1" u="sng">
                <a:solidFill>
                  <a:srgbClr val="990033"/>
                </a:solidFill>
                <a:latin typeface="Maiandra GD" panose="020E0502030308020204" pitchFamily="34" charset="0"/>
              </a:rPr>
              <a:t>o</a:t>
            </a:r>
            <a:r>
              <a:rPr lang="en-US" altLang="en-US" sz="3200" b="1">
                <a:latin typeface="Maiandra GD" panose="020E0502030308020204" pitchFamily="34" charset="0"/>
              </a:rPr>
              <a:t>ve</a:t>
            </a:r>
          </a:p>
          <a:p>
            <a:pPr eaLnBrk="1" hangingPunct="1"/>
            <a:r>
              <a:rPr lang="en-US" altLang="en-US" sz="3200" b="1">
                <a:latin typeface="Maiandra GD" panose="020E0502030308020204" pitchFamily="34" charset="0"/>
              </a:rPr>
              <a:t>forg</a:t>
            </a:r>
            <a:r>
              <a:rPr lang="en-US" altLang="en-US" sz="3200" b="1" u="sng">
                <a:solidFill>
                  <a:schemeClr val="accent2"/>
                </a:solidFill>
                <a:latin typeface="Maiandra GD" panose="020E0502030308020204" pitchFamily="34" charset="0"/>
              </a:rPr>
              <a:t>e</a:t>
            </a:r>
            <a:r>
              <a:rPr lang="en-US" altLang="en-US" sz="3200" b="1">
                <a:latin typeface="Maiandra GD" panose="020E0502030308020204" pitchFamily="34" charset="0"/>
              </a:rPr>
              <a:t>t			forg</a:t>
            </a:r>
            <a:r>
              <a:rPr lang="en-US" altLang="en-US" sz="3200" b="1" u="sng">
                <a:solidFill>
                  <a:srgbClr val="990033"/>
                </a:solidFill>
                <a:latin typeface="Maiandra GD" panose="020E0502030308020204" pitchFamily="34" charset="0"/>
              </a:rPr>
              <a:t>o</a:t>
            </a:r>
            <a:r>
              <a:rPr lang="en-US" altLang="en-US" sz="3200" b="1">
                <a:latin typeface="Maiandra GD" panose="020E0502030308020204" pitchFamily="34" charset="0"/>
              </a:rPr>
              <a:t>t</a:t>
            </a:r>
          </a:p>
          <a:p>
            <a:pPr eaLnBrk="1" hangingPunct="1"/>
            <a:endParaRPr lang="en-US" altLang="en-US" sz="3200" b="1"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00" grpId="0" autoUpdateAnimBg="0"/>
      <p:bldP spid="29701" grpId="0" autoUpdateAnimBg="0"/>
      <p:bldP spid="2970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DA16A6B-B180-DE3E-EBEA-A8E0375D6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3938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Goudy Stout" panose="0202090407030B020401" pitchFamily="18" charset="0"/>
              </a:rPr>
              <a:t>other irregular verbs</a:t>
            </a:r>
            <a:br>
              <a:rPr lang="en-US" altLang="en-US" sz="2400">
                <a:solidFill>
                  <a:schemeClr val="tx1"/>
                </a:solidFill>
                <a:latin typeface="Goudy Stout" panose="0202090407030B020401" pitchFamily="18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Maiandra GD" panose="020E0502030308020204" pitchFamily="34" charset="0"/>
              </a:rPr>
              <a:t>Have a different kind of change: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8852CD56-6B3F-55DA-5C69-A35C481F92C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Simple</a:t>
            </a:r>
            <a:r>
              <a:rPr lang="en-US" b="1" dirty="0">
                <a:latin typeface="Maiandra GD" pitchFamily="34" charset="0"/>
              </a:rPr>
              <a:t>	</a:t>
            </a:r>
            <a: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Past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Maiandra GD" pitchFamily="34" charset="0"/>
              </a:rPr>
              <a:t>teach	</a:t>
            </a: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taught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Maiandra GD" pitchFamily="34" charset="0"/>
              </a:rPr>
              <a:t>bring  	</a:t>
            </a:r>
            <a:r>
              <a:rPr lang="en-US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brought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aiandra GD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Maiandra GD" pitchFamily="34" charset="0"/>
              </a:rPr>
              <a:t>Leave       </a:t>
            </a: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left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Maiandra GD" pitchFamily="34" charset="0"/>
              </a:rPr>
              <a:t>Hear        </a:t>
            </a: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heard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latin typeface="Maiandra GD" pitchFamily="34" charset="0"/>
              </a:rPr>
              <a:t>Buy          </a:t>
            </a: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bought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dirty="0">
              <a:latin typeface="Maiandra GD" pitchFamily="34" charset="0"/>
            </a:endParaRPr>
          </a:p>
        </p:txBody>
      </p:sp>
      <p:sp>
        <p:nvSpPr>
          <p:cNvPr id="30725" name="WordArt 5">
            <a:extLst>
              <a:ext uri="{FF2B5EF4-FFF2-40B4-BE49-F238E27FC236}">
                <a16:creationId xmlns:a16="http://schemas.microsoft.com/office/drawing/2014/main" id="{46A067BA-DC43-679C-11CC-BE854514E0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23938" y="1447800"/>
            <a:ext cx="45720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Goudy Stout" panose="0202090407030B020401" pitchFamily="18" charset="0"/>
              </a:rPr>
              <a:t>Examples:</a:t>
            </a:r>
          </a:p>
        </p:txBody>
      </p:sp>
      <p:sp>
        <p:nvSpPr>
          <p:cNvPr id="30726" name="WordArt 6">
            <a:extLst>
              <a:ext uri="{FF2B5EF4-FFF2-40B4-BE49-F238E27FC236}">
                <a16:creationId xmlns:a16="http://schemas.microsoft.com/office/drawing/2014/main" id="{3D4ED6A5-5E59-E4C6-A597-19A73E875B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23938" y="5943600"/>
            <a:ext cx="7662862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/>
              </a:rPr>
              <a:t>Celia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Maiandra GD"/>
              </a:rPr>
              <a:t>bought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iandra GD"/>
              </a:rPr>
              <a:t> a new computer last weekend.</a:t>
            </a:r>
          </a:p>
        </p:txBody>
      </p:sp>
      <p:pic>
        <p:nvPicPr>
          <p:cNvPr id="30728" name="Picture 8" descr="j0336815">
            <a:extLst>
              <a:ext uri="{FF2B5EF4-FFF2-40B4-BE49-F238E27FC236}">
                <a16:creationId xmlns:a16="http://schemas.microsoft.com/office/drawing/2014/main" id="{EB5C322A-813D-0147-1006-4CA24672B95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73338"/>
            <a:ext cx="1905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9" descr="j0354530">
            <a:extLst>
              <a:ext uri="{FF2B5EF4-FFF2-40B4-BE49-F238E27FC236}">
                <a16:creationId xmlns:a16="http://schemas.microsoft.com/office/drawing/2014/main" id="{AF5E51E2-5A57-5372-EEED-5D0D0B0760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68775"/>
            <a:ext cx="13716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DFAEF14-99BC-10DE-0710-8B727FA5E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>
                <a:solidFill>
                  <a:schemeClr val="tx1"/>
                </a:solidFill>
                <a:latin typeface="Goudy Stout" panose="0202090407030B020401" pitchFamily="18" charset="0"/>
              </a:rPr>
              <a:t>And some irregular verbs</a:t>
            </a:r>
            <a:br>
              <a:rPr lang="en-US" altLang="en-US" sz="2000">
                <a:solidFill>
                  <a:schemeClr val="tx1"/>
                </a:solidFill>
                <a:latin typeface="Goudy Stout" panose="0202090407030B020401" pitchFamily="18" charset="0"/>
              </a:rPr>
            </a:br>
            <a:r>
              <a:rPr lang="en-US" altLang="en-US" sz="2800" b="1">
                <a:solidFill>
                  <a:schemeClr val="tx1"/>
                </a:solidFill>
                <a:latin typeface="Maiandra GD" panose="020E0502030308020204" pitchFamily="34" charset="0"/>
              </a:rPr>
              <a:t>don’t change at all . . .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043A098-35F9-92B7-4D6D-95E4E1880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Simple</a:t>
            </a:r>
            <a:r>
              <a:rPr lang="en-US" b="1">
                <a:latin typeface="Maiandra GD" pitchFamily="34" charset="0"/>
              </a:rPr>
              <a:t>		</a:t>
            </a:r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Past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Maiandra GD" pitchFamily="34" charset="0"/>
              </a:rPr>
              <a:t>hit			hit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Maiandra GD" pitchFamily="34" charset="0"/>
              </a:rPr>
              <a:t>put			put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Maiandra GD" pitchFamily="34" charset="0"/>
              </a:rPr>
              <a:t>set			set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>
              <a:latin typeface="Maiandra GD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>
                <a:latin typeface="Maiandra GD" pitchFamily="34" charset="0"/>
              </a:rPr>
              <a:t>The children </a:t>
            </a:r>
            <a:r>
              <a:rPr lang="en-US" sz="2800" b="1" u="sng">
                <a:latin typeface="Maiandra GD" pitchFamily="34" charset="0"/>
              </a:rPr>
              <a:t>set</a:t>
            </a:r>
            <a:r>
              <a:rPr lang="en-US" sz="2800" b="1">
                <a:latin typeface="Maiandra GD" pitchFamily="34" charset="0"/>
              </a:rPr>
              <a:t> the table every Sunday.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>
                <a:solidFill>
                  <a:schemeClr val="bg2"/>
                </a:solidFill>
                <a:latin typeface="Maiandra GD" pitchFamily="34" charset="0"/>
              </a:rPr>
              <a:t>The children </a:t>
            </a:r>
            <a:r>
              <a:rPr lang="en-US" sz="2800" b="1" u="sng">
                <a:solidFill>
                  <a:schemeClr val="bg2"/>
                </a:solidFill>
                <a:latin typeface="Maiandra GD" pitchFamily="34" charset="0"/>
              </a:rPr>
              <a:t>set</a:t>
            </a:r>
            <a:r>
              <a:rPr lang="en-US" sz="2800" b="1">
                <a:solidFill>
                  <a:schemeClr val="bg2"/>
                </a:solidFill>
                <a:latin typeface="Maiandra GD" pitchFamily="34" charset="0"/>
              </a:rPr>
              <a:t> the table last night.</a:t>
            </a:r>
          </a:p>
        </p:txBody>
      </p:sp>
      <p:sp>
        <p:nvSpPr>
          <p:cNvPr id="31748" name="WordArt 4">
            <a:extLst>
              <a:ext uri="{FF2B5EF4-FFF2-40B4-BE49-F238E27FC236}">
                <a16:creationId xmlns:a16="http://schemas.microsoft.com/office/drawing/2014/main" id="{EFBA37F8-D916-7B8D-8919-63A7EC66D6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1447800"/>
            <a:ext cx="5029200" cy="90487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oudy Stout" panose="0202090407030B020401" pitchFamily="18" charset="0"/>
              </a:rPr>
              <a:t>examples:</a:t>
            </a:r>
          </a:p>
        </p:txBody>
      </p:sp>
      <p:pic>
        <p:nvPicPr>
          <p:cNvPr id="31749" name="Picture 5" descr="hh01751_">
            <a:extLst>
              <a:ext uri="{FF2B5EF4-FFF2-40B4-BE49-F238E27FC236}">
                <a16:creationId xmlns:a16="http://schemas.microsoft.com/office/drawing/2014/main" id="{6ADD1930-7BC4-4FAD-5F36-000CEBD29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42900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10B6353-2632-2808-6901-008056496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11430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</a:rPr>
              <a:t>For </a:t>
            </a:r>
            <a:r>
              <a:rPr lang="en-US" sz="24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regular</a:t>
            </a:r>
            <a:r>
              <a:rPr lang="en-US" sz="2400" b="1" dirty="0">
                <a:latin typeface="Arial" charset="0"/>
              </a:rPr>
              <a:t> verbs, simply use the </a:t>
            </a:r>
            <a:r>
              <a:rPr lang="en-US" sz="24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</a:t>
            </a:r>
            <a:r>
              <a:rPr lang="en-US" sz="2400" b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ed</a:t>
            </a:r>
            <a:r>
              <a:rPr lang="en-US" sz="2400" b="1" dirty="0">
                <a:latin typeface="Arial" charset="0"/>
              </a:rPr>
              <a:t> form of the verb in a positive sentence.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C95D845-4E3A-29B6-458D-9B0DA4121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878763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When I was a child, I ___________  the piano. </a:t>
            </a:r>
            <a:r>
              <a:rPr lang="en-US" altLang="en-US" sz="2400" b="1">
                <a:solidFill>
                  <a:srgbClr val="0070C0"/>
                </a:solidFill>
              </a:rPr>
              <a:t>(play)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Donna ______________ Paris.  </a:t>
            </a:r>
            <a:r>
              <a:rPr lang="en-US" altLang="en-US" sz="2400" b="1">
                <a:solidFill>
                  <a:srgbClr val="0070C0"/>
                </a:solidFill>
              </a:rPr>
              <a:t>(visit)</a:t>
            </a:r>
          </a:p>
        </p:txBody>
      </p:sp>
      <p:sp>
        <p:nvSpPr>
          <p:cNvPr id="32772" name="WordArt 4">
            <a:extLst>
              <a:ext uri="{FF2B5EF4-FFF2-40B4-BE49-F238E27FC236}">
                <a16:creationId xmlns:a16="http://schemas.microsoft.com/office/drawing/2014/main" id="{47D8E590-AA2F-D345-9F8B-F4F7FCD6EC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2057400"/>
            <a:ext cx="18669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Goudy Stout" panose="0202090407030B020401" pitchFamily="18" charset="0"/>
              </a:rPr>
              <a:t>played</a:t>
            </a:r>
          </a:p>
        </p:txBody>
      </p:sp>
      <p:sp>
        <p:nvSpPr>
          <p:cNvPr id="32773" name="WordArt 5">
            <a:extLst>
              <a:ext uri="{FF2B5EF4-FFF2-40B4-BE49-F238E27FC236}">
                <a16:creationId xmlns:a16="http://schemas.microsoft.com/office/drawing/2014/main" id="{DACEC88D-FEE4-3648-81DE-698FECDFD8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4648200"/>
            <a:ext cx="1476375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Goudy Stout" panose="0202090407030B020401" pitchFamily="18" charset="0"/>
              </a:rPr>
              <a:t>visited</a:t>
            </a:r>
          </a:p>
        </p:txBody>
      </p:sp>
      <p:pic>
        <p:nvPicPr>
          <p:cNvPr id="32775" name="Picture 7" descr="j0357985">
            <a:extLst>
              <a:ext uri="{FF2B5EF4-FFF2-40B4-BE49-F238E27FC236}">
                <a16:creationId xmlns:a16="http://schemas.microsoft.com/office/drawing/2014/main" id="{604D59B0-333F-CB53-3B0A-239EF1EF0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2286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8" descr="j0172492">
            <a:extLst>
              <a:ext uri="{FF2B5EF4-FFF2-40B4-BE49-F238E27FC236}">
                <a16:creationId xmlns:a16="http://schemas.microsoft.com/office/drawing/2014/main" id="{42523B76-C125-76A6-28D8-A1337096769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81600"/>
            <a:ext cx="13493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7" name="WordArt 9">
            <a:extLst>
              <a:ext uri="{FF2B5EF4-FFF2-40B4-BE49-F238E27FC236}">
                <a16:creationId xmlns:a16="http://schemas.microsoft.com/office/drawing/2014/main" id="{8C07636D-EC62-6982-8707-743EE9FFAF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5867400"/>
            <a:ext cx="2895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Maiandra GD" panose="020E0502030308020204" pitchFamily="34" charset="0"/>
              </a:rPr>
              <a:t>**Be careful with</a:t>
            </a:r>
          </a:p>
          <a:p>
            <a:pPr algn="ctr"/>
            <a:r>
              <a:rPr lang="en-US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Maiandra GD" panose="020E0502030308020204" pitchFamily="34" charset="0"/>
              </a:rPr>
              <a:t>spelling changes!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ian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 autoUpdateAnimBg="0"/>
      <p:bldP spid="32771" grpId="0" build="p" autoUpdateAnimBg="0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712</TotalTime>
  <Words>501</Words>
  <Application>Microsoft Office PowerPoint</Application>
  <PresentationFormat>On-screen Show (4:3)</PresentationFormat>
  <Paragraphs>177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Dad`s Tie</vt:lpstr>
      <vt:lpstr>Unit: 8 The simple past tense</vt:lpstr>
      <vt:lpstr>Meaning &amp; Use</vt:lpstr>
      <vt:lpstr>Examples:</vt:lpstr>
      <vt:lpstr>How do we form the simple past tense . . .?</vt:lpstr>
      <vt:lpstr>Regular verbs are verbs that ….</vt:lpstr>
      <vt:lpstr>Irregular verbs are verbs that . . . .</vt:lpstr>
      <vt:lpstr>other irregular verbs Have a different kind of change:</vt:lpstr>
      <vt:lpstr>And some irregular verbs don’t change at all . . .</vt:lpstr>
      <vt:lpstr>For regular verbs, simply use the –ed form of the verb in a positive sentence.</vt:lpstr>
      <vt:lpstr>For irregular verbs, use the correct past tense form in positive sentences. (We use the same form with different subjects .) </vt:lpstr>
      <vt:lpstr>For negative sentences, USE</vt:lpstr>
      <vt:lpstr>Exception =  VERB BE!</vt:lpstr>
      <vt:lpstr>For Yes/No questions, USE</vt:lpstr>
      <vt:lpstr>Put the verbs (between brackets) into the correct form (simple past).</vt:lpstr>
      <vt:lpstr>Student Practice: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simple past tense</dc:title>
  <dc:creator>Default</dc:creator>
  <cp:lastModifiedBy>Nada Osama Mahmoud</cp:lastModifiedBy>
  <cp:revision>167</cp:revision>
  <cp:lastPrinted>1601-01-01T00:00:00Z</cp:lastPrinted>
  <dcterms:created xsi:type="dcterms:W3CDTF">2005-10-09T22:08:19Z</dcterms:created>
  <dcterms:modified xsi:type="dcterms:W3CDTF">2023-07-25T13:53:52Z</dcterms:modified>
</cp:coreProperties>
</file>