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63" r:id="rId5"/>
    <p:sldId id="302" r:id="rId6"/>
    <p:sldId id="295" r:id="rId7"/>
    <p:sldId id="301" r:id="rId8"/>
    <p:sldId id="296" r:id="rId9"/>
    <p:sldId id="297" r:id="rId10"/>
    <p:sldId id="305" r:id="rId11"/>
    <p:sldId id="298" r:id="rId12"/>
    <p:sldId id="299" r:id="rId13"/>
    <p:sldId id="306" r:id="rId14"/>
    <p:sldId id="300" r:id="rId15"/>
    <p:sldId id="303" r:id="rId16"/>
    <p:sldId id="308" r:id="rId17"/>
    <p:sldId id="304" r:id="rId18"/>
    <p:sldId id="30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3B"/>
    <a:srgbClr val="000000"/>
    <a:srgbClr val="283A97"/>
    <a:srgbClr val="FFFFFF"/>
    <a:srgbClr val="76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461DC-2332-4509-BF71-59FF957AC2D3}" v="9" dt="2021-05-20T17:39:50.99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9644" autoAdjust="0"/>
  </p:normalViewPr>
  <p:slideViewPr>
    <p:cSldViewPr snapToGrid="0">
      <p:cViewPr varScale="1">
        <p:scale>
          <a:sx n="54" d="100"/>
          <a:sy n="54" d="100"/>
        </p:scale>
        <p:origin x="222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27168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Freer practice</a:t>
            </a:r>
          </a:p>
          <a:p>
            <a:r>
              <a:rPr lang="en-US" dirty="0"/>
              <a:t>Breakout rooms for </a:t>
            </a:r>
            <a:r>
              <a:rPr lang="en-US"/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val="303836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283A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  <a:latin typeface="Montserrat SemiBold" panose="00000700000000000000" pitchFamily="50" charset="0"/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Amideast Bilingual-white.png" descr="Amideast Bilingual-white.png">
            <a:extLst>
              <a:ext uri="{FF2B5EF4-FFF2-40B4-BE49-F238E27FC236}">
                <a16:creationId xmlns:a16="http://schemas.microsoft.com/office/drawing/2014/main" id="{A4106512-9D61-4310-A417-462F4F160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522" y="1669177"/>
            <a:ext cx="4643736" cy="2307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41755B-EACB-4A2A-8036-46407116EEE7}"/>
              </a:ext>
            </a:extLst>
          </p:cNvPr>
          <p:cNvSpPr/>
          <p:nvPr userDrawn="1"/>
        </p:nvSpPr>
        <p:spPr>
          <a:xfrm>
            <a:off x="0" y="0"/>
            <a:ext cx="24384000" cy="1908313"/>
          </a:xfrm>
          <a:prstGeom prst="rect">
            <a:avLst/>
          </a:prstGeom>
          <a:solidFill>
            <a:srgbClr val="283A9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2" name="617931575_1991x1322.jpg"/>
          <p:cNvSpPr>
            <a:spLocks noGrp="1"/>
          </p:cNvSpPr>
          <p:nvPr>
            <p:ph type="pic" idx="22"/>
          </p:nvPr>
        </p:nvSpPr>
        <p:spPr>
          <a:xfrm>
            <a:off x="8432800" y="2247900"/>
            <a:ext cx="16850011" cy="102041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283A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rPr dirty="0"/>
              <a:t>Agenda Topics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283A97"/>
                </a:solidFill>
                <a:latin typeface="+mn-lt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rPr dirty="0"/>
              <a:t>Statement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989520-7BC5-44DB-B7EB-289F0A83D120}"/>
              </a:ext>
            </a:extLst>
          </p:cNvPr>
          <p:cNvSpPr/>
          <p:nvPr userDrawn="1"/>
        </p:nvSpPr>
        <p:spPr>
          <a:xfrm>
            <a:off x="0" y="0"/>
            <a:ext cx="24384000" cy="1908313"/>
          </a:xfrm>
          <a:prstGeom prst="rect">
            <a:avLst/>
          </a:prstGeom>
          <a:solidFill>
            <a:srgbClr val="283A9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2" r:id="rId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ABC475-83F6-4787-A628-4C4D82E1B9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   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47CC3D-1108-452D-8B1C-51656F20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Elementary 3- Unit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E2501-9C3F-FB88-C4A4-EEA31B27E811}"/>
              </a:ext>
            </a:extLst>
          </p:cNvPr>
          <p:cNvSpPr txBox="1"/>
          <p:nvPr/>
        </p:nvSpPr>
        <p:spPr>
          <a:xfrm>
            <a:off x="699248" y="8519871"/>
            <a:ext cx="647251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Session 5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1331660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quizizz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08937" y="5013434"/>
            <a:ext cx="18319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https://quizizz.com/join/quiz/5af95e8fb35286001a32a705/start</a:t>
            </a:r>
          </a:p>
        </p:txBody>
      </p:sp>
    </p:spTree>
    <p:extLst>
      <p:ext uri="{BB962C8B-B14F-4D97-AF65-F5344CB8AC3E}">
        <p14:creationId xmlns:p14="http://schemas.microsoft.com/office/powerpoint/2010/main" val="8857340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HMED\Desktop\Amideast courses\elementary 3\book\PHOTO-2021-12-08-22-37-27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4" t="43804" r="4552" b="32578"/>
          <a:stretch/>
        </p:blipFill>
        <p:spPr bwMode="auto">
          <a:xfrm>
            <a:off x="-1" y="0"/>
            <a:ext cx="24384001" cy="137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7059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2"/>
          <a:stretch/>
        </p:blipFill>
        <p:spPr bwMode="auto">
          <a:xfrm>
            <a:off x="-1" y="1"/>
            <a:ext cx="2438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99916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28137" r="2796" b="50192"/>
          <a:stretch/>
        </p:blipFill>
        <p:spPr bwMode="auto">
          <a:xfrm>
            <a:off x="409074" y="1660359"/>
            <a:ext cx="22474990" cy="298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AHMED\Desktop\Amideast courses\elementary 3\book\PHOTO-2021-12-08-22-37-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0" t="21190" b="54843"/>
          <a:stretch/>
        </p:blipFill>
        <p:spPr bwMode="auto">
          <a:xfrm>
            <a:off x="0" y="4283243"/>
            <a:ext cx="15734567" cy="94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3633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68" y="-283779"/>
            <a:ext cx="12601575" cy="147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54162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8" b="191"/>
          <a:stretch/>
        </p:blipFill>
        <p:spPr bwMode="auto">
          <a:xfrm>
            <a:off x="120315" y="4177862"/>
            <a:ext cx="24384001" cy="53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634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HMED\Desktop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HMED\Desktop\145038221923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1" y="-1"/>
            <a:ext cx="12192000" cy="794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HMED\Desktop\download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HMED\Desktop\i92251-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6858000"/>
            <a:ext cx="12412873" cy="686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04496" y="844968"/>
            <a:ext cx="5202620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slice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02208" y="1194994"/>
            <a:ext cx="5202620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chop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27917" y="7217416"/>
            <a:ext cx="5202620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b="1" dirty="0">
                <a:solidFill>
                  <a:srgbClr val="C00000"/>
                </a:solidFill>
              </a:rPr>
              <a:t>T</a:t>
            </a:r>
            <a:r>
              <a:rPr kumimoji="0" lang="en-US" sz="88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hyme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3772" y="11172180"/>
            <a:ext cx="8339958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Ground beef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Minced beef</a:t>
            </a:r>
            <a:endParaRPr kumimoji="0" lang="en-US" sz="8800" b="1" i="0" u="none" strike="noStrike" cap="none" spc="0" normalizeH="0" baseline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08466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C:\Users\AHMED\Desktop\Amideast courses\elementary 3\book\PHOTO-2021-12-08-22-37-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0" t="2641" b="54843"/>
          <a:stretch/>
        </p:blipFill>
        <p:spPr bwMode="auto">
          <a:xfrm>
            <a:off x="72191" y="-488732"/>
            <a:ext cx="13085379" cy="1391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069" y="0"/>
            <a:ext cx="11628498" cy="13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6130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0947" y="7050505"/>
            <a:ext cx="12127831" cy="5429948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Much + (uncountable - singular) as (milk – water –money – salt - chocolate)</a:t>
            </a:r>
          </a:p>
          <a:p>
            <a:pPr marL="0" indent="0">
              <a:buNone/>
            </a:pPr>
            <a:r>
              <a:rPr lang="en-US" dirty="0"/>
              <a:t> one bar of chocolate.</a:t>
            </a:r>
          </a:p>
          <a:p>
            <a:pPr marL="0" indent="0">
              <a:buNone/>
            </a:pPr>
            <a:r>
              <a:rPr lang="en-US" dirty="0"/>
              <a:t>There is much chocolate.</a:t>
            </a:r>
          </a:p>
          <a:p>
            <a:pPr marL="0" indent="0">
              <a:buNone/>
            </a:pPr>
            <a:r>
              <a:rPr lang="en-US" dirty="0"/>
              <a:t>There are many bars of chocolate.</a:t>
            </a:r>
          </a:p>
          <a:p>
            <a:pPr marL="0" indent="0">
              <a:buNone/>
            </a:pPr>
            <a:r>
              <a:rPr lang="en-US" dirty="0"/>
              <a:t>I have a lot of money/ much money. </a:t>
            </a:r>
          </a:p>
          <a:p>
            <a:pPr marL="0" indent="0">
              <a:buNone/>
            </a:pPr>
            <a:r>
              <a:rPr lang="en-US" dirty="0"/>
              <a:t>50 pounds 50 dollars. </a:t>
            </a:r>
          </a:p>
          <a:p>
            <a:r>
              <a:rPr lang="en-US" dirty="0"/>
              <a:t>Many + (countable - plural) as onions tomatoes – potatoes – bottle – bar – slice  </a:t>
            </a:r>
          </a:p>
        </p:txBody>
      </p:sp>
      <p:pic>
        <p:nvPicPr>
          <p:cNvPr id="5" name="Picture 2" descr="C:\Users\AHMED\Desktop\Amideast courses\elementary 3\book\PHOTO-2021-12-08-22-37-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0" t="87821" b="3389"/>
          <a:stretch/>
        </p:blipFill>
        <p:spPr bwMode="auto">
          <a:xfrm>
            <a:off x="-346840" y="0"/>
            <a:ext cx="21787944" cy="474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HMED\Desktop\Amideast courses\elementary 3\book\PHOTO-2021-12-08-22-37-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3" t="92216" b="3389"/>
          <a:stretch/>
        </p:blipFill>
        <p:spPr bwMode="auto">
          <a:xfrm>
            <a:off x="3499945" y="4281555"/>
            <a:ext cx="8292962" cy="237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317" y="2018152"/>
            <a:ext cx="11417683" cy="1169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HMED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550" y="12470205"/>
            <a:ext cx="10173500" cy="765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7519" y="14545867"/>
            <a:ext cx="231948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Table spoon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tbsp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7006" y="12942612"/>
            <a:ext cx="231948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Tea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spoon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tsp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753609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481176" y="1890314"/>
            <a:ext cx="8420976" cy="82560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2" descr="C:\Users\AHMED\Desktop\Amideast courses\elementary 3\book\PHOTO-2021-12-08-22-37-2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7" r="51411" b="22186"/>
          <a:stretch/>
        </p:blipFill>
        <p:spPr bwMode="auto">
          <a:xfrm>
            <a:off x="1173544" y="1563736"/>
            <a:ext cx="10104056" cy="1381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52 Track 5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6524" y="10946524"/>
            <a:ext cx="2081048" cy="20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03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AHMED\Desktop\Amideast courses\elementary 3\book\PHOTO-2021-12-08-22-37-27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76858" r="50000" b="2968"/>
          <a:stretch/>
        </p:blipFill>
        <p:spPr bwMode="auto">
          <a:xfrm>
            <a:off x="-220717" y="0"/>
            <a:ext cx="24972269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016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apples do you have?   (countable noun) ?</a:t>
            </a:r>
          </a:p>
          <a:p>
            <a:r>
              <a:rPr lang="en-US" dirty="0"/>
              <a:t>How much (uncountable noun)?</a:t>
            </a:r>
          </a:p>
          <a:p>
            <a:endParaRPr lang="en-US" dirty="0"/>
          </a:p>
          <a:p>
            <a:r>
              <a:rPr lang="en-US" dirty="0"/>
              <a:t>There is much oil.    (singular / uncountable noun)</a:t>
            </a:r>
          </a:p>
          <a:p>
            <a:r>
              <a:rPr lang="en-US" dirty="0"/>
              <a:t>There are many onions.  (plural / countable noun)</a:t>
            </a:r>
          </a:p>
        </p:txBody>
      </p:sp>
    </p:spTree>
    <p:extLst>
      <p:ext uri="{BB962C8B-B14F-4D97-AF65-F5344CB8AC3E}">
        <p14:creationId xmlns:p14="http://schemas.microsoft.com/office/powerpoint/2010/main" val="24456012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C:\Users\AHMED\Desktop\Amideast courses\elementary 3\book\PHOTO-2021-12-08-22-37-27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7" t="7746" r="4615" b="71403"/>
          <a:stretch/>
        </p:blipFill>
        <p:spPr bwMode="auto">
          <a:xfrm>
            <a:off x="-63063" y="1"/>
            <a:ext cx="24447063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18009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HMED\Desktop\Amideast courses\elementary 3\book\PHOTO-2021-12-08-22-37-2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7" t="7746" r="4615" b="71403"/>
          <a:stretch/>
        </p:blipFill>
        <p:spPr bwMode="auto">
          <a:xfrm>
            <a:off x="-63063" y="5871411"/>
            <a:ext cx="24447063" cy="784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AHMED\Desktop\Amideast courses\elementary 3\book\PHOTO-2021-12-08-22-37-27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2" t="28934" b="55129"/>
          <a:stretch/>
        </p:blipFill>
        <p:spPr bwMode="auto">
          <a:xfrm>
            <a:off x="-43074" y="0"/>
            <a:ext cx="24427074" cy="784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3 Track 5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615488" y="10414646"/>
            <a:ext cx="1481958" cy="14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66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Custom 1">
      <a:majorFont>
        <a:latin typeface="Montserrat SemiBold"/>
        <a:ea typeface="Helvetica Neue"/>
        <a:cs typeface="Helvetica Neue"/>
      </a:majorFont>
      <a:minorFont>
        <a:latin typeface="Montserrat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5a983c-5312-46f9-82e2-e70a15caf99b" xsi:nil="true"/>
    <lcf76f155ced4ddcb4097134ff3c332f xmlns="5ff90f32-14c0-4474-9363-192e16417ca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FD36C645DD340AABAE6161DA6060D" ma:contentTypeVersion="20" ma:contentTypeDescription="Create a new document." ma:contentTypeScope="" ma:versionID="da70c46946c9e3193c2499b557102d7f">
  <xsd:schema xmlns:xsd="http://www.w3.org/2001/XMLSchema" xmlns:xs="http://www.w3.org/2001/XMLSchema" xmlns:p="http://schemas.microsoft.com/office/2006/metadata/properties" xmlns:ns2="5ff90f32-14c0-4474-9363-192e16417ca8" xmlns:ns3="145a983c-5312-46f9-82e2-e70a15caf99b" targetNamespace="http://schemas.microsoft.com/office/2006/metadata/properties" ma:root="true" ma:fieldsID="1e83ba46958516c4b8ec850b34814115" ns2:_="" ns3:_="">
    <xsd:import namespace="5ff90f32-14c0-4474-9363-192e16417ca8"/>
    <xsd:import namespace="145a983c-5312-46f9-82e2-e70a15caf9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90f32-14c0-4474-9363-192e16417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2195749-4904-48bd-8f47-5cc01d2f9c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a983c-5312-46f9-82e2-e70a15caf9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e4498f4-de78-426a-a8c0-63b0d2fd65c8}" ma:internalName="TaxCatchAll" ma:showField="CatchAllData" ma:web="145a983c-5312-46f9-82e2-e70a15caf9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660ACD-9603-461E-BFB0-7FBAC9C7F2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EC1B61-E01C-426C-9504-3C133464F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464374-1FA5-47B8-9F15-C8CA6A0D09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</TotalTime>
  <Words>152</Words>
  <Application>Microsoft Office PowerPoint</Application>
  <PresentationFormat>Custom</PresentationFormat>
  <Paragraphs>28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Helvetica Neue</vt:lpstr>
      <vt:lpstr>Helvetica Neue Medium</vt:lpstr>
      <vt:lpstr>Montserrat</vt:lpstr>
      <vt:lpstr>Montserrat SemiBold</vt:lpstr>
      <vt:lpstr>30_BasicColor</vt:lpstr>
      <vt:lpstr>Elementary 3- Unit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Farida ElKalagy</dc:creator>
  <cp:lastModifiedBy>Angie Elhout</cp:lastModifiedBy>
  <cp:revision>70</cp:revision>
  <dcterms:modified xsi:type="dcterms:W3CDTF">2023-04-02T12:31:21Z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0x010100DEEFD36C645DD340AABAE6161DA6060D</vt:lpwstr>
  </property>
</Properties>
</file>