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63" r:id="rId5"/>
    <p:sldId id="321" r:id="rId6"/>
    <p:sldId id="322" r:id="rId7"/>
    <p:sldId id="332" r:id="rId8"/>
    <p:sldId id="325" r:id="rId9"/>
    <p:sldId id="320" r:id="rId10"/>
    <p:sldId id="324" r:id="rId11"/>
    <p:sldId id="333" r:id="rId12"/>
    <p:sldId id="334" r:id="rId13"/>
    <p:sldId id="323" r:id="rId14"/>
    <p:sldId id="326" r:id="rId15"/>
    <p:sldId id="327" r:id="rId16"/>
    <p:sldId id="329" r:id="rId17"/>
    <p:sldId id="331" r:id="rId18"/>
    <p:sldId id="328" r:id="rId19"/>
    <p:sldId id="335" r:id="rId20"/>
    <p:sldId id="31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  <a:srgbClr val="000000"/>
    <a:srgbClr val="283A97"/>
    <a:srgbClr val="FFFFFF"/>
    <a:srgbClr val="76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461DC-2332-4509-BF71-59FF957AC2D3}" v="9" dt="2021-05-20T17:39:50.9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9538" autoAdjust="0"/>
  </p:normalViewPr>
  <p:slideViewPr>
    <p:cSldViewPr snapToGrid="0">
      <p:cViewPr varScale="1">
        <p:scale>
          <a:sx n="54" d="100"/>
          <a:sy n="54" d="100"/>
        </p:scale>
        <p:origin x="456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28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7168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  <a:p>
            <a:endParaRPr lang="en-US" dirty="0"/>
          </a:p>
          <a:p>
            <a:r>
              <a:rPr lang="en-US" dirty="0"/>
              <a:t>hot</a:t>
            </a:r>
            <a:r>
              <a:rPr lang="en-US" baseline="0" dirty="0"/>
              <a:t>ter – cheaper – nicer – wetter – warmer – colder – politer -  more beautiful – worse -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9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Amideast Bilingual-white.png" descr="Amideast Bilingual-white.png">
            <a:extLst>
              <a:ext uri="{FF2B5EF4-FFF2-40B4-BE49-F238E27FC236}">
                <a16:creationId xmlns:a16="http://schemas.microsoft.com/office/drawing/2014/main" id="{A4106512-9D61-4310-A417-462F4F160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22" y="1669177"/>
            <a:ext cx="4643736" cy="2307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41755B-EACB-4A2A-8036-46407116EEE7}"/>
              </a:ext>
            </a:extLst>
          </p:cNvPr>
          <p:cNvSpPr/>
          <p:nvPr userDrawn="1"/>
        </p:nvSpPr>
        <p:spPr>
          <a:xfrm>
            <a:off x="0" y="0"/>
            <a:ext cx="24384000" cy="1908313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8432800" y="2247900"/>
            <a:ext cx="16850011" cy="102041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rPr dirty="0"/>
              <a:t>Agenda Topics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283A97"/>
                </a:solidFill>
                <a:latin typeface="+mn-lt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989520-7BC5-44DB-B7EB-289F0A83D120}"/>
              </a:ext>
            </a:extLst>
          </p:cNvPr>
          <p:cNvSpPr/>
          <p:nvPr userDrawn="1"/>
        </p:nvSpPr>
        <p:spPr>
          <a:xfrm>
            <a:off x="0" y="0"/>
            <a:ext cx="24384000" cy="1908313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2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join/quiz/5ea498e85f1516001baa4764/star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ABC475-83F6-4787-A628-4C4D82E1B9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7CC3D-1108-452D-8B1C-51656F20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4203962"/>
            <a:ext cx="21675138" cy="4179518"/>
          </a:xfrm>
        </p:spPr>
        <p:txBody>
          <a:bodyPr>
            <a:normAutofit/>
          </a:bodyPr>
          <a:lstStyle/>
          <a:p>
            <a:r>
              <a:rPr lang="en-US"/>
              <a:t>Elementary 3 – Unit 9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16807-FFCB-1CA6-FB01-97D661CC4F57}"/>
              </a:ext>
            </a:extLst>
          </p:cNvPr>
          <p:cNvSpPr txBox="1"/>
          <p:nvPr/>
        </p:nvSpPr>
        <p:spPr>
          <a:xfrm>
            <a:off x="4475847" y="6173803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133166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27937" y="7788165"/>
            <a:ext cx="20656063" cy="3571531"/>
          </a:xfrm>
        </p:spPr>
        <p:txBody>
          <a:bodyPr/>
          <a:lstStyle/>
          <a:p>
            <a:r>
              <a:rPr lang="en-US" dirty="0"/>
              <a:t>Hotter	  cheaper nice wetter warmer colder more polite more beautiful</a:t>
            </a:r>
          </a:p>
          <a:p>
            <a:r>
              <a:rPr lang="en-US" dirty="0"/>
              <a:t>Worse better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2440"/>
            <a:ext cx="24254891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67785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D:\work\Amideast courses\elementary 3\book\PHOTO-2021-12-08-22-37-48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3667" r="55819" b="69876"/>
          <a:stretch/>
        </p:blipFill>
        <p:spPr bwMode="auto">
          <a:xfrm>
            <a:off x="0" y="-58795"/>
            <a:ext cx="15744497" cy="13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/>
          <a:stretch/>
        </p:blipFill>
        <p:spPr bwMode="auto">
          <a:xfrm>
            <a:off x="15733986" y="-58795"/>
            <a:ext cx="8785907" cy="441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/>
          <a:stretch/>
        </p:blipFill>
        <p:spPr bwMode="auto">
          <a:xfrm>
            <a:off x="7535916" y="9106944"/>
            <a:ext cx="8420517" cy="47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496" y="4036728"/>
            <a:ext cx="8639503" cy="507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497" y="8823166"/>
            <a:ext cx="8639503" cy="511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307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D:\work\Amideast courses\elementary 3\book\PHOTO-2021-12-08-22-37-48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8" t="3727" r="6741" b="67101"/>
          <a:stretch/>
        </p:blipFill>
        <p:spPr bwMode="auto">
          <a:xfrm>
            <a:off x="-10034" y="-27264"/>
            <a:ext cx="24394034" cy="137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5 Track 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62617" y="-27264"/>
            <a:ext cx="2216727" cy="2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01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D:\work\Amideast courses\elementary 3\book\PHOTO-2021-12-08-22-37-48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47576" r="4749" b="20870"/>
          <a:stretch/>
        </p:blipFill>
        <p:spPr bwMode="auto">
          <a:xfrm>
            <a:off x="1" y="-105506"/>
            <a:ext cx="24383999" cy="137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6 Track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5490" y="12164291"/>
            <a:ext cx="1551709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8031" y="4006292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Cheaper than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9201" y="4932416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More expensive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3170" y="5975770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Bigger than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0" y="6844368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smaller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8985" y="7816293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Safer than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7199" y="8683801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More dangerous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20801" y="9563032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Better than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73908" y="11215984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worse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85534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work\Amideast courses\elementary 3\book\PHOTO-2021-12-08-22-37-48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2" t="79225" r="5958" b="11375"/>
          <a:stretch/>
        </p:blipFill>
        <p:spPr bwMode="auto">
          <a:xfrm>
            <a:off x="0" y="2701617"/>
            <a:ext cx="24383999" cy="40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87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Work in small groups </a:t>
            </a:r>
          </a:p>
          <a:p>
            <a:r>
              <a:rPr lang="en-US" sz="4800" dirty="0"/>
              <a:t>Compare two cities you know.</a:t>
            </a:r>
          </a:p>
          <a:p>
            <a:r>
              <a:rPr lang="en-US" sz="4800" dirty="0"/>
              <a:t>Speak about (the weather, the area, safety, places to visit, people)</a:t>
            </a:r>
          </a:p>
          <a:p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06500" y="6941126"/>
            <a:ext cx="21971000" cy="55633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Alexandria is smaller than Cairo.</a:t>
            </a:r>
          </a:p>
        </p:txBody>
      </p:sp>
    </p:spTree>
    <p:extLst>
      <p:ext uri="{BB962C8B-B14F-4D97-AF65-F5344CB8AC3E}">
        <p14:creationId xmlns:p14="http://schemas.microsoft.com/office/powerpoint/2010/main" val="3850353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Istanbul is more crowded than Alexandria.</a:t>
            </a:r>
          </a:p>
          <a:p>
            <a:r>
              <a:rPr lang="en-US" dirty="0"/>
              <a:t>Cairo has more traffic jams / congestion than Alex.</a:t>
            </a:r>
          </a:p>
          <a:p>
            <a:r>
              <a:rPr lang="en-US" dirty="0"/>
              <a:t>Aswan is bigger than Ismailia.</a:t>
            </a:r>
          </a:p>
          <a:p>
            <a:r>
              <a:rPr lang="en-US" dirty="0"/>
              <a:t>Cairo is more expensive than </a:t>
            </a:r>
            <a:r>
              <a:rPr lang="en-US" dirty="0" err="1"/>
              <a:t>Minya</a:t>
            </a:r>
            <a:r>
              <a:rPr lang="en-US" dirty="0"/>
              <a:t>.</a:t>
            </a:r>
          </a:p>
          <a:p>
            <a:r>
              <a:rPr lang="en-US" dirty="0"/>
              <a:t>Cairo is hotter than </a:t>
            </a:r>
            <a:r>
              <a:rPr lang="en-US" dirty="0" err="1"/>
              <a:t>Minya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4159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quiz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D:\work\Amideast courses\elementary 3\book\PHOTO-2021-12-08-22-37-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t="17871" r="81087" b="58028"/>
          <a:stretch/>
        </p:blipFill>
        <p:spPr bwMode="auto">
          <a:xfrm>
            <a:off x="19639893" y="2979681"/>
            <a:ext cx="2286201" cy="56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work\Amideast courses\elementary 3\book\PHOTO-2021-12-08-22-37-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7" t="27722" r="6017" b="66100"/>
          <a:stretch/>
        </p:blipFill>
        <p:spPr bwMode="auto">
          <a:xfrm>
            <a:off x="8450317" y="11110224"/>
            <a:ext cx="14094372" cy="26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305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80" y="3729789"/>
            <a:ext cx="24531760" cy="62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02 Track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2072" y="9986211"/>
            <a:ext cx="2964873" cy="29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34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D:\work\Amideast courses\elementary 3\book\PHOTO-2021-12-08-22-37-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t="43678" r="40483" b="32184"/>
          <a:stretch/>
        </p:blipFill>
        <p:spPr bwMode="auto">
          <a:xfrm>
            <a:off x="-1" y="0"/>
            <a:ext cx="24751863" cy="137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3 Track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02332" y="168384"/>
            <a:ext cx="1052945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4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3" y="0"/>
            <a:ext cx="12092185" cy="7354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653" y="-12256"/>
            <a:ext cx="12333424" cy="819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798" y="8201220"/>
            <a:ext cx="12352279" cy="5514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54123"/>
            <a:ext cx="12067653" cy="63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312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en-US" sz="11500" dirty="0"/>
              <a:t>New York is bigger than Paris.</a:t>
            </a:r>
          </a:p>
          <a:p>
            <a:endParaRPr lang="en-US" sz="96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1206500" y="3870132"/>
            <a:ext cx="21971000" cy="8256012"/>
          </a:xfrm>
        </p:spPr>
        <p:txBody>
          <a:bodyPr>
            <a:normAutofit fontScale="77500" lnSpcReduction="20000"/>
          </a:bodyPr>
          <a:lstStyle/>
          <a:p>
            <a:pPr marL="914400" indent="-914400">
              <a:lnSpc>
                <a:spcPct val="170000"/>
              </a:lnSpc>
              <a:buFont typeface="+mj-lt"/>
              <a:buAutoNum type="arabicPeriod"/>
            </a:pPr>
            <a:r>
              <a:rPr lang="en-US" sz="96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How many cities do we compare? 2 cities</a:t>
            </a:r>
          </a:p>
          <a:p>
            <a:pPr marL="914400" indent="-914400">
              <a:lnSpc>
                <a:spcPct val="170000"/>
              </a:lnSpc>
              <a:buFont typeface="+mj-lt"/>
              <a:buAutoNum type="arabicPeriod"/>
            </a:pPr>
            <a:r>
              <a:rPr lang="en-US" sz="96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Is New York the same area as Paris? no</a:t>
            </a:r>
          </a:p>
          <a:p>
            <a:pPr marL="914400" indent="-914400">
              <a:lnSpc>
                <a:spcPct val="170000"/>
              </a:lnSpc>
              <a:buFont typeface="+mj-lt"/>
              <a:buAutoNum type="arabicPeriod"/>
            </a:pPr>
            <a:r>
              <a:rPr lang="en-US" sz="96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Which city is small? Paris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14838" y="11378239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11500" dirty="0"/>
              <a:t>New York is the biggest city.</a:t>
            </a: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49164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work\Amideast courses\elementary 3\book\PHOTO-2021-12-08-22-37-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t="68506" r="39170" b="15747"/>
          <a:stretch/>
        </p:blipFill>
        <p:spPr bwMode="auto">
          <a:xfrm>
            <a:off x="0" y="1944413"/>
            <a:ext cx="24384000" cy="98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74691" y="9295097"/>
            <a:ext cx="144087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38272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290349"/>
            <a:ext cx="21971000" cy="1433163"/>
          </a:xfrm>
        </p:spPr>
        <p:txBody>
          <a:bodyPr/>
          <a:lstStyle/>
          <a:p>
            <a:r>
              <a:rPr lang="en-US" dirty="0"/>
              <a:t>Vowel letters (e i a o u) consonants (</a:t>
            </a:r>
            <a:r>
              <a:rPr lang="en-US" dirty="0" err="1"/>
              <a:t>b,c,d,f</a:t>
            </a:r>
            <a:r>
              <a:rPr lang="en-US" dirty="0"/>
              <a:t>,….z)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1498" y="1957789"/>
            <a:ext cx="23922501" cy="12170980"/>
          </a:xfrm>
        </p:spPr>
        <p:txBody>
          <a:bodyPr>
            <a:noAutofit/>
          </a:bodyPr>
          <a:lstStyle/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7200" dirty="0"/>
              <a:t>New York is bigger than Paris.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7200" dirty="0"/>
              <a:t>Paris is smaller than New York.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7200" dirty="0"/>
              <a:t>Paris is more romantic.(</a:t>
            </a:r>
            <a:r>
              <a:rPr lang="en-US" sz="7200" dirty="0" err="1"/>
              <a:t>ro</a:t>
            </a:r>
            <a:r>
              <a:rPr lang="en-US" sz="7200" dirty="0"/>
              <a:t>/man/tic)  (expensive) 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7200" dirty="0"/>
              <a:t>The food is better.  (bad – worse) 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7200" dirty="0"/>
              <a:t>I think the weather in Paris is nicer than that of New York. 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7200" dirty="0"/>
              <a:t>New York is noisier than Paris. (noisy)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endParaRPr lang="en-US" sz="7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00803" y="2995449"/>
            <a:ext cx="4414342" cy="3153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4590637" y="4721534"/>
            <a:ext cx="4987153" cy="3153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4646055" y="6359715"/>
            <a:ext cx="583849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5266160" y="7966848"/>
            <a:ext cx="3200400" cy="1576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/>
          <p:cNvSpPr/>
          <p:nvPr/>
        </p:nvSpPr>
        <p:spPr>
          <a:xfrm>
            <a:off x="1292774" y="1891863"/>
            <a:ext cx="4319750" cy="126124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161991" y="1760483"/>
            <a:ext cx="3405351" cy="126124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7563" y="2954211"/>
            <a:ext cx="595836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Consonant + vowel + consonant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C00000"/>
                </a:solidFill>
              </a:rPr>
              <a:t> b + i + g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87655" y="3046396"/>
            <a:ext cx="808771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Consonant + vowel + (consonant x 2) +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er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C00000"/>
                </a:solidFill>
              </a:rPr>
              <a:t> b + i + </a:t>
            </a:r>
            <a:r>
              <a:rPr lang="en-US" sz="3200" dirty="0" err="1">
                <a:solidFill>
                  <a:srgbClr val="C00000"/>
                </a:solidFill>
              </a:rPr>
              <a:t>gg</a:t>
            </a:r>
            <a:r>
              <a:rPr lang="en-US" sz="3200" dirty="0">
                <a:solidFill>
                  <a:srgbClr val="C00000"/>
                </a:solidFill>
              </a:rPr>
              <a:t> + </a:t>
            </a:r>
            <a:r>
              <a:rPr lang="en-US" sz="3200" dirty="0" err="1">
                <a:solidFill>
                  <a:srgbClr val="C00000"/>
                </a:solidFill>
              </a:rPr>
              <a:t>er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5137" y="7926746"/>
            <a:ext cx="488274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Irregular adjective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 (good)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879" y="6393437"/>
            <a:ext cx="644567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More + Long adjective (3 syllables)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2844" y="4926016"/>
            <a:ext cx="808771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Adjective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 + </a:t>
            </a:r>
            <a:r>
              <a:rPr lang="en-US" sz="3200" dirty="0" err="1">
                <a:solidFill>
                  <a:srgbClr val="C00000"/>
                </a:solidFill>
              </a:rPr>
              <a:t>er</a:t>
            </a:r>
            <a:r>
              <a:rPr lang="en-US" sz="3200" dirty="0">
                <a:solidFill>
                  <a:srgbClr val="C00000"/>
                </a:solidFill>
              </a:rPr>
              <a:t> + than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417749" y="9685291"/>
            <a:ext cx="3200400" cy="1576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10943748" y="9784184"/>
            <a:ext cx="437299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adjective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 ends in (e) + r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7671" y="12696831"/>
            <a:ext cx="508793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adjective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 ends in (y) -- (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ier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rPr>
              <a:t>)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830125" y="12467911"/>
            <a:ext cx="3200400" cy="1576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80865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6320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  <a:p>
            <a:r>
              <a:rPr lang="en-US" dirty="0">
                <a:hlinkClick r:id="rId2"/>
              </a:rPr>
              <a:t>https://quizizz.com/join/quiz/5ea498e85f1516001baa4764/start</a:t>
            </a:r>
            <a:endParaRPr lang="en-US" dirty="0"/>
          </a:p>
          <a:p>
            <a:r>
              <a:rPr lang="en-US" dirty="0"/>
              <a:t>Challenge each other:</a:t>
            </a:r>
          </a:p>
          <a:p>
            <a:r>
              <a:rPr lang="en-US" dirty="0"/>
              <a:t>https://quizizz.com/join?gc=664025</a:t>
            </a:r>
          </a:p>
        </p:txBody>
      </p:sp>
    </p:spTree>
    <p:extLst>
      <p:ext uri="{BB962C8B-B14F-4D97-AF65-F5344CB8AC3E}">
        <p14:creationId xmlns:p14="http://schemas.microsoft.com/office/powerpoint/2010/main" val="35308591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Custom 1">
      <a:majorFont>
        <a:latin typeface="Montserrat SemiBold"/>
        <a:ea typeface="Helvetica Neue"/>
        <a:cs typeface="Helvetica Neue"/>
      </a:majorFont>
      <a:minorFont>
        <a:latin typeface="Montserrat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a983c-5312-46f9-82e2-e70a15caf99b" xsi:nil="true"/>
    <lcf76f155ced4ddcb4097134ff3c332f xmlns="5ff90f32-14c0-4474-9363-192e16417c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FD36C645DD340AABAE6161DA6060D" ma:contentTypeVersion="20" ma:contentTypeDescription="Create a new document." ma:contentTypeScope="" ma:versionID="da70c46946c9e3193c2499b557102d7f">
  <xsd:schema xmlns:xsd="http://www.w3.org/2001/XMLSchema" xmlns:xs="http://www.w3.org/2001/XMLSchema" xmlns:p="http://schemas.microsoft.com/office/2006/metadata/properties" xmlns:ns2="5ff90f32-14c0-4474-9363-192e16417ca8" xmlns:ns3="145a983c-5312-46f9-82e2-e70a15caf99b" targetNamespace="http://schemas.microsoft.com/office/2006/metadata/properties" ma:root="true" ma:fieldsID="1e83ba46958516c4b8ec850b34814115" ns2:_="" ns3:_="">
    <xsd:import namespace="5ff90f32-14c0-4474-9363-192e16417ca8"/>
    <xsd:import namespace="145a983c-5312-46f9-82e2-e70a15caf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90f32-14c0-4474-9363-192e16417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2195749-4904-48bd-8f47-5cc01d2f9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a983c-5312-46f9-82e2-e70a15caf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e4498f4-de78-426a-a8c0-63b0d2fd65c8}" ma:internalName="TaxCatchAll" ma:showField="CatchAllData" ma:web="145a983c-5312-46f9-82e2-e70a15caf9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660ACD-9603-461E-BFB0-7FBAC9C7F2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EC1B61-E01C-426C-9504-3C133464F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888711-6F41-44A1-A775-6132D7FBBE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</TotalTime>
  <Words>349</Words>
  <Application>Microsoft Office PowerPoint</Application>
  <PresentationFormat>Custom</PresentationFormat>
  <Paragraphs>52</Paragraphs>
  <Slides>17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Helvetica Neue</vt:lpstr>
      <vt:lpstr>Helvetica Neue Medium</vt:lpstr>
      <vt:lpstr>Montserrat</vt:lpstr>
      <vt:lpstr>Montserrat SemiBold</vt:lpstr>
      <vt:lpstr>30_BasicColor</vt:lpstr>
      <vt:lpstr>Elementary 3 – Unit 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Vowel letters (e i a o u) consonants (b,c,d,f,….z)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mistakes</vt:lpstr>
      <vt:lpstr>Oral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Farida ElKalagy</dc:creator>
  <cp:lastModifiedBy>Angie Elhout</cp:lastModifiedBy>
  <cp:revision>110</cp:revision>
  <dcterms:modified xsi:type="dcterms:W3CDTF">2023-04-02T12:34:15Z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0x010100DEEFD36C645DD340AABAE6161DA6060D</vt:lpwstr>
  </property>
</Properties>
</file>