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1" r:id="rId4"/>
    <p:sldId id="258" r:id="rId5"/>
    <p:sldId id="259" r:id="rId6"/>
    <p:sldId id="260" r:id="rId7"/>
    <p:sldId id="270" r:id="rId8"/>
    <p:sldId id="271" r:id="rId9"/>
    <p:sldId id="275" r:id="rId10"/>
    <p:sldId id="274" r:id="rId11"/>
    <p:sldId id="273" r:id="rId12"/>
    <p:sldId id="272" r:id="rId13"/>
    <p:sldId id="267" r:id="rId14"/>
    <p:sldId id="268" r:id="rId15"/>
    <p:sldId id="265" r:id="rId16"/>
    <p:sldId id="264" r:id="rId17"/>
    <p:sldId id="266" r:id="rId18"/>
    <p:sldId id="262" r:id="rId19"/>
    <p:sldId id="263" r:id="rId20"/>
    <p:sldId id="26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varScale="1">
        <p:scale>
          <a:sx n="106" d="100"/>
          <a:sy n="106" d="100"/>
        </p:scale>
        <p:origin x="18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solidFill>
          <a:srgbClr val="283A97"/>
        </a:solidFill>
        <a:effectLst/>
      </p:bgPr>
    </p:bg>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3581"/>
            <a:ext cx="10985502" cy="318490"/>
          </a:xfrm>
          <a:prstGeom prst="rect">
            <a:avLst/>
          </a:prstGeom>
        </p:spPr>
        <p:txBody>
          <a:bodyPr lIns="45719" tIns="45719" rIns="45719" bIns="45719"/>
          <a:lstStyle>
            <a:lvl1pPr marL="0" indent="0" defTabSz="412750">
              <a:lnSpc>
                <a:spcPct val="100000"/>
              </a:lnSpc>
              <a:spcBef>
                <a:spcPts val="0"/>
              </a:spcBef>
              <a:buSzTx/>
              <a:buNone/>
              <a:defRPr sz="1800" b="1">
                <a:solidFill>
                  <a:srgbClr val="FFFFFF"/>
                </a:solidFill>
              </a:defRPr>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solidFill>
                  <a:srgbClr val="FFFFFF"/>
                </a:solidFill>
                <a:latin typeface="Montserrat SemiBold" panose="00000700000000000000" pitchFamily="50" charset="0"/>
              </a:defRPr>
            </a:lvl1pPr>
          </a:lstStyle>
          <a:p>
            <a:r>
              <a:rPr dirty="0"/>
              <a:t>Presentation Title</a:t>
            </a:r>
          </a:p>
        </p:txBody>
      </p:sp>
      <p:sp>
        <p:nvSpPr>
          <p:cNvPr id="13" name="Body Level One…"/>
          <p:cNvSpPr txBox="1">
            <a:spLocks noGrp="1"/>
          </p:cNvSpPr>
          <p:nvPr>
            <p:ph type="body" sz="quarter" idx="1" hasCustomPrompt="1"/>
          </p:nvPr>
        </p:nvSpPr>
        <p:spPr>
          <a:xfrm>
            <a:off x="600671" y="3605245"/>
            <a:ext cx="10985501" cy="952501"/>
          </a:xfrm>
          <a:prstGeom prst="rect">
            <a:avLst/>
          </a:prstGeom>
        </p:spPr>
        <p:txBody>
          <a:bodyPr/>
          <a:lstStyle>
            <a:lvl1pPr marL="0" indent="0" defTabSz="412750">
              <a:lnSpc>
                <a:spcPct val="100000"/>
              </a:lnSpc>
              <a:spcBef>
                <a:spcPts val="0"/>
              </a:spcBef>
              <a:buSzTx/>
              <a:buNone/>
              <a:defRPr sz="2750" b="1">
                <a:solidFill>
                  <a:schemeClr val="accent1"/>
                </a:solidFill>
              </a:defRPr>
            </a:lvl1pPr>
            <a:lvl2pPr marL="0" indent="228600" defTabSz="412750">
              <a:lnSpc>
                <a:spcPct val="100000"/>
              </a:lnSpc>
              <a:spcBef>
                <a:spcPts val="0"/>
              </a:spcBef>
              <a:buSzTx/>
              <a:buNone/>
              <a:defRPr sz="2750" b="1">
                <a:solidFill>
                  <a:schemeClr val="accent1"/>
                </a:solidFill>
              </a:defRPr>
            </a:lvl2pPr>
            <a:lvl3pPr marL="0" indent="457200" defTabSz="412750">
              <a:lnSpc>
                <a:spcPct val="100000"/>
              </a:lnSpc>
              <a:spcBef>
                <a:spcPts val="0"/>
              </a:spcBef>
              <a:buSzTx/>
              <a:buNone/>
              <a:defRPr sz="2750" b="1">
                <a:solidFill>
                  <a:schemeClr val="accent1"/>
                </a:solidFill>
              </a:defRPr>
            </a:lvl3pPr>
            <a:lvl4pPr marL="0" indent="685800" defTabSz="412750">
              <a:lnSpc>
                <a:spcPct val="100000"/>
              </a:lnSpc>
              <a:spcBef>
                <a:spcPts val="0"/>
              </a:spcBef>
              <a:buSzTx/>
              <a:buNone/>
              <a:defRPr sz="2750" b="1">
                <a:solidFill>
                  <a:schemeClr val="accent1"/>
                </a:solidFill>
              </a:defRPr>
            </a:lvl4pPr>
            <a:lvl5pPr marL="0" indent="914400" defTabSz="412750">
              <a:lnSpc>
                <a:spcPct val="100000"/>
              </a:lnSpc>
              <a:spcBef>
                <a:spcPts val="0"/>
              </a:spcBef>
              <a:buSzTx/>
              <a:buNone/>
              <a:defRPr sz="2750" b="1">
                <a:solidFill>
                  <a:schemeClr val="accent1"/>
                </a:solidFill>
              </a:defRPr>
            </a:lvl5pPr>
          </a:lstStyle>
          <a:p>
            <a:r>
              <a:rPr dirty="0"/>
              <a:t>Presentation Subtitle</a:t>
            </a:r>
          </a:p>
          <a:p>
            <a:pPr lvl="1"/>
            <a:endParaRPr dirty="0"/>
          </a:p>
          <a:p>
            <a:pPr lvl="2"/>
            <a:endParaRPr dirty="0"/>
          </a:p>
          <a:p>
            <a:pPr lvl="3"/>
            <a:endParaRPr dirty="0"/>
          </a:p>
          <a:p>
            <a:pPr lvl="4"/>
            <a:endParaRPr dirty="0"/>
          </a:p>
        </p:txBody>
      </p:sp>
      <p:sp>
        <p:nvSpPr>
          <p:cNvPr id="14" name="Slide Number"/>
          <p:cNvSpPr txBox="1">
            <a:spLocks noGrp="1"/>
          </p:cNvSpPr>
          <p:nvPr>
            <p:ph type="sldNum" sz="quarter" idx="2"/>
          </p:nvPr>
        </p:nvSpPr>
        <p:spPr>
          <a:prstGeom prst="rect">
            <a:avLst/>
          </a:prstGeom>
        </p:spPr>
        <p:txBody>
          <a:bodyPr/>
          <a:lstStyle>
            <a:lvl1pPr>
              <a:defRPr>
                <a:solidFill>
                  <a:srgbClr val="FFFFFF"/>
                </a:solidFill>
              </a:defRPr>
            </a:lvl1pPr>
          </a:lstStyle>
          <a:p>
            <a:fld id="{63D43D99-DDC9-4CFF-96D7-CEBB09C96D17}" type="slidenum">
              <a:rPr lang="en-US" smtClean="0"/>
              <a:t>‹#›</a:t>
            </a:fld>
            <a:endParaRPr lang="en-US"/>
          </a:p>
        </p:txBody>
      </p:sp>
      <p:pic>
        <p:nvPicPr>
          <p:cNvPr id="6" name="Amideast Bilingual-white.png" descr="Amideast Bilingual-white.png">
            <a:extLst>
              <a:ext uri="{FF2B5EF4-FFF2-40B4-BE49-F238E27FC236}">
                <a16:creationId xmlns:a16="http://schemas.microsoft.com/office/drawing/2014/main" id="{A4106512-9D61-4310-A417-462F4F160905}"/>
              </a:ext>
            </a:extLst>
          </p:cNvPr>
          <p:cNvPicPr>
            <a:picLocks noChangeAspect="1"/>
          </p:cNvPicPr>
          <p:nvPr/>
        </p:nvPicPr>
        <p:blipFill>
          <a:blip r:embed="rId2"/>
          <a:stretch>
            <a:fillRect/>
          </a:stretch>
        </p:blipFill>
        <p:spPr>
          <a:xfrm>
            <a:off x="412761" y="834589"/>
            <a:ext cx="2321868" cy="1153916"/>
          </a:xfrm>
          <a:prstGeom prst="rect">
            <a:avLst/>
          </a:prstGeom>
          <a:ln w="12700">
            <a:miter lim="400000"/>
          </a:ln>
        </p:spPr>
      </p:pic>
    </p:spTree>
    <p:extLst>
      <p:ext uri="{BB962C8B-B14F-4D97-AF65-F5344CB8AC3E}">
        <p14:creationId xmlns:p14="http://schemas.microsoft.com/office/powerpoint/2010/main" val="6891384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66CB6C-A246-4331-8BBB-476F7CBFC5C0}" type="datetimeFigureOut">
              <a:rPr lang="en-US" smtClean="0"/>
              <a:t>4/2/2023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3D43D99-DDC9-4CFF-96D7-CEBB09C96D17}" type="slidenum">
              <a:rPr lang="en-US" smtClean="0"/>
              <a:t>‹#›</a:t>
            </a:fld>
            <a:endParaRPr lang="en-US"/>
          </a:p>
        </p:txBody>
      </p:sp>
    </p:spTree>
    <p:extLst>
      <p:ext uri="{BB962C8B-B14F-4D97-AF65-F5344CB8AC3E}">
        <p14:creationId xmlns:p14="http://schemas.microsoft.com/office/powerpoint/2010/main" val="4270892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41755B-EACB-4A2A-8036-46407116EEE7}"/>
              </a:ext>
            </a:extLst>
          </p:cNvPr>
          <p:cNvSpPr/>
          <p:nvPr/>
        </p:nvSpPr>
        <p:spPr>
          <a:xfrm>
            <a:off x="0" y="328320"/>
            <a:ext cx="12192000" cy="297517"/>
          </a:xfrm>
          <a:prstGeom prst="rect">
            <a:avLst/>
          </a:prstGeom>
          <a:solidFill>
            <a:srgbClr val="283A9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2" name="Slide Title"/>
          <p:cNvSpPr txBox="1">
            <a:spLocks noGrp="1"/>
          </p:cNvSpPr>
          <p:nvPr>
            <p:ph type="title" hasCustomPrompt="1"/>
          </p:nvPr>
        </p:nvSpPr>
        <p:spPr>
          <a:prstGeom prst="rect">
            <a:avLst/>
          </a:prstGeom>
        </p:spPr>
        <p:txBody>
          <a:bodyPr/>
          <a:lstStyle>
            <a:lvl1pPr>
              <a:defRPr>
                <a:solidFill>
                  <a:srgbClr val="FFFFFF"/>
                </a:solidFill>
              </a:defRPr>
            </a:lvl1pPr>
          </a:lstStyle>
          <a:p>
            <a:r>
              <a:rPr dirty="0"/>
              <a:t>Slide Title</a:t>
            </a:r>
          </a:p>
        </p:txBody>
      </p:sp>
      <p:sp>
        <p:nvSpPr>
          <p:cNvPr id="43" name="Slide Subtitle"/>
          <p:cNvSpPr txBox="1">
            <a:spLocks noGrp="1"/>
          </p:cNvSpPr>
          <p:nvPr>
            <p:ph type="body" sz="quarter" idx="21" hasCustomPrompt="1"/>
          </p:nvPr>
        </p:nvSpPr>
        <p:spPr>
          <a:xfrm>
            <a:off x="603250" y="11229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rPr dirty="0"/>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63D43D99-DDC9-4CFF-96D7-CEBB09C96D17}" type="slidenum">
              <a:rPr lang="en-US" smtClean="0"/>
              <a:t>‹#›</a:t>
            </a:fld>
            <a:endParaRPr lang="en-US"/>
          </a:p>
        </p:txBody>
      </p:sp>
    </p:spTree>
    <p:extLst>
      <p:ext uri="{BB962C8B-B14F-4D97-AF65-F5344CB8AC3E}">
        <p14:creationId xmlns:p14="http://schemas.microsoft.com/office/powerpoint/2010/main" val="23712960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250" y="1123950"/>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61" name="Body Level One…"/>
          <p:cNvSpPr txBox="1">
            <a:spLocks noGrp="1"/>
          </p:cNvSpPr>
          <p:nvPr>
            <p:ph type="body" sz="half" idx="1" hasCustomPrompt="1"/>
          </p:nvPr>
        </p:nvSpPr>
        <p:spPr>
          <a:xfrm>
            <a:off x="603250" y="2124252"/>
            <a:ext cx="4889500" cy="4128315"/>
          </a:xfrm>
          <a:prstGeom prst="rect">
            <a:avLst/>
          </a:prstGeom>
        </p:spPr>
        <p:txBody>
          <a:bodyPr/>
          <a:lstStyle/>
          <a:p>
            <a:r>
              <a:rPr dirty="0"/>
              <a:t>Slide bullet text</a:t>
            </a:r>
          </a:p>
          <a:p>
            <a:pPr lvl="1"/>
            <a:endParaRPr dirty="0"/>
          </a:p>
          <a:p>
            <a:pPr lvl="2"/>
            <a:endParaRPr dirty="0"/>
          </a:p>
          <a:p>
            <a:pPr lvl="3"/>
            <a:endParaRPr dirty="0"/>
          </a:p>
          <a:p>
            <a:pPr lvl="4"/>
            <a:endParaRPr dirty="0"/>
          </a:p>
        </p:txBody>
      </p:sp>
      <p:sp>
        <p:nvSpPr>
          <p:cNvPr id="62" name="617931575_1991x1322.jpg"/>
          <p:cNvSpPr>
            <a:spLocks noGrp="1"/>
          </p:cNvSpPr>
          <p:nvPr>
            <p:ph type="pic" idx="22"/>
          </p:nvPr>
        </p:nvSpPr>
        <p:spPr>
          <a:xfrm>
            <a:off x="4216400" y="1123950"/>
            <a:ext cx="8425006" cy="5102077"/>
          </a:xfrm>
          <a:prstGeom prst="rect">
            <a:avLst/>
          </a:prstGeom>
        </p:spPr>
        <p:txBody>
          <a:bodyPr lIns="91439" tIns="45719" rIns="91439" bIns="45719">
            <a:noAutofit/>
          </a:bodyPr>
          <a:lstStyle/>
          <a:p>
            <a:r>
              <a:rPr lang="en-US"/>
              <a:t>Click icon to add picture</a:t>
            </a:r>
            <a:endParaRPr/>
          </a:p>
        </p:txBody>
      </p:sp>
      <p:sp>
        <p:nvSpPr>
          <p:cNvPr id="63" name="Slide Title"/>
          <p:cNvSpPr txBox="1">
            <a:spLocks noGrp="1"/>
          </p:cNvSpPr>
          <p:nvPr>
            <p:ph type="title" hasCustomPrompt="1"/>
          </p:nvPr>
        </p:nvSpPr>
        <p:spPr>
          <a:xfrm>
            <a:off x="603250" y="4762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63D43D99-DDC9-4CFF-96D7-CEBB09C96D17}" type="slidenum">
              <a:rPr lang="en-US" smtClean="0"/>
              <a:t>‹#›</a:t>
            </a:fld>
            <a:endParaRPr lang="en-US"/>
          </a:p>
        </p:txBody>
      </p:sp>
    </p:spTree>
    <p:extLst>
      <p:ext uri="{BB962C8B-B14F-4D97-AF65-F5344CB8AC3E}">
        <p14:creationId xmlns:p14="http://schemas.microsoft.com/office/powerpoint/2010/main" val="15787498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ection">
    <p:bg>
      <p:bgPr>
        <a:solidFill>
          <a:srgbClr val="283A97"/>
        </a:solidFill>
        <a:effectLst/>
      </p:bgPr>
    </p:bg>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b="0" spc="-116">
                <a:solidFill>
                  <a:srgbClr val="FFFFFF"/>
                </a:solidFill>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6000750" y="6488825"/>
            <a:ext cx="243656" cy="241092"/>
          </a:xfrm>
          <a:prstGeom prst="rect">
            <a:avLst/>
          </a:prstGeom>
        </p:spPr>
        <p:txBody>
          <a:bodyPr/>
          <a:lstStyle>
            <a:lvl1pPr>
              <a:defRPr>
                <a:solidFill>
                  <a:srgbClr val="FFFFFF"/>
                </a:solidFill>
              </a:defRPr>
            </a:lvl1pPr>
          </a:lstStyle>
          <a:p>
            <a:fld id="{63D43D99-DDC9-4CFF-96D7-CEBB09C96D17}" type="slidenum">
              <a:rPr lang="en-US" smtClean="0"/>
              <a:t>‹#›</a:t>
            </a:fld>
            <a:endParaRPr lang="en-US"/>
          </a:p>
        </p:txBody>
      </p:sp>
    </p:spTree>
    <p:extLst>
      <p:ext uri="{BB962C8B-B14F-4D97-AF65-F5344CB8AC3E}">
        <p14:creationId xmlns:p14="http://schemas.microsoft.com/office/powerpoint/2010/main" val="732323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250" y="476250"/>
            <a:ext cx="10985500" cy="7175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03250" y="1123950"/>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rPr dirty="0"/>
              <a:t>Agenda Topics</a:t>
            </a:r>
          </a:p>
          <a:p>
            <a:pPr lvl="1"/>
            <a:endParaRPr dirty="0"/>
          </a:p>
          <a:p>
            <a:pPr lvl="2"/>
            <a:endParaRPr dirty="0"/>
          </a:p>
          <a:p>
            <a:pPr lvl="3"/>
            <a:endParaRPr dirty="0"/>
          </a:p>
          <a:p>
            <a:pPr lvl="4"/>
            <a:endParaRPr dirty="0"/>
          </a:p>
        </p:txBody>
      </p:sp>
      <p:sp>
        <p:nvSpPr>
          <p:cNvPr id="91" name="Slide Number"/>
          <p:cNvSpPr txBox="1">
            <a:spLocks noGrp="1"/>
          </p:cNvSpPr>
          <p:nvPr>
            <p:ph type="sldNum" sz="quarter" idx="2"/>
          </p:nvPr>
        </p:nvSpPr>
        <p:spPr>
          <a:prstGeom prst="rect">
            <a:avLst/>
          </a:prstGeom>
        </p:spPr>
        <p:txBody>
          <a:bodyPr/>
          <a:lstStyle/>
          <a:p>
            <a:fld id="{63D43D99-DDC9-4CFF-96D7-CEBB09C96D17}" type="slidenum">
              <a:rPr lang="en-US" smtClean="0"/>
              <a:t>‹#›</a:t>
            </a:fld>
            <a:endParaRPr lang="en-US"/>
          </a:p>
        </p:txBody>
      </p:sp>
    </p:spTree>
    <p:extLst>
      <p:ext uri="{BB962C8B-B14F-4D97-AF65-F5344CB8AC3E}">
        <p14:creationId xmlns:p14="http://schemas.microsoft.com/office/powerpoint/2010/main" val="5413379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solidFill>
                  <a:srgbClr val="283A97"/>
                </a:solidFill>
                <a:latin typeface="+mn-lt"/>
                <a:ea typeface="Helvetica Neue Medium"/>
                <a:cs typeface="Helvetica Neue Medium"/>
                <a:sym typeface="Helvetica Neue Medium"/>
              </a:defRPr>
            </a:lvl1pPr>
            <a:lvl2pPr marL="0" indent="228600" algn="ctr">
              <a:lnSpc>
                <a:spcPct val="80000"/>
              </a:lnSpc>
              <a:spcBef>
                <a:spcPts val="0"/>
              </a:spcBef>
              <a:buSzTx/>
              <a:buNone/>
              <a:defRPr sz="5800" spc="-116">
                <a:solidFill>
                  <a:schemeClr val="accent1">
                    <a:hueOff val="114395"/>
                    <a:lumOff val="-24975"/>
                  </a:schemeClr>
                </a:solidFill>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solidFill>
                  <a:schemeClr val="accent1">
                    <a:hueOff val="114395"/>
                    <a:lumOff val="-24975"/>
                  </a:schemeClr>
                </a:solidFill>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solidFill>
                  <a:schemeClr val="accent1">
                    <a:hueOff val="114395"/>
                    <a:lumOff val="-24975"/>
                  </a:schemeClr>
                </a:solidFill>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solidFill>
                  <a:schemeClr val="accent1">
                    <a:hueOff val="114395"/>
                    <a:lumOff val="-24975"/>
                  </a:schemeClr>
                </a:solidFill>
                <a:latin typeface="Helvetica Neue Medium"/>
                <a:ea typeface="Helvetica Neue Medium"/>
                <a:cs typeface="Helvetica Neue Medium"/>
                <a:sym typeface="Helvetica Neue Medium"/>
              </a:defRPr>
            </a:lvl5pPr>
          </a:lstStyle>
          <a:p>
            <a:r>
              <a:rPr dirty="0"/>
              <a:t>Statement</a:t>
            </a:r>
          </a:p>
          <a:p>
            <a:pPr lvl="1"/>
            <a:endParaRPr dirty="0"/>
          </a:p>
          <a:p>
            <a:pPr lvl="2"/>
            <a:endParaRPr dirty="0"/>
          </a:p>
          <a:p>
            <a:pPr lvl="3"/>
            <a:endParaRPr dirty="0"/>
          </a:p>
          <a:p>
            <a:pPr lvl="4"/>
            <a:endParaRPr dirty="0"/>
          </a:p>
        </p:txBody>
      </p:sp>
      <p:sp>
        <p:nvSpPr>
          <p:cNvPr id="99" name="Slide Number"/>
          <p:cNvSpPr txBox="1">
            <a:spLocks noGrp="1"/>
          </p:cNvSpPr>
          <p:nvPr>
            <p:ph type="sldNum" sz="quarter" idx="2"/>
          </p:nvPr>
        </p:nvSpPr>
        <p:spPr>
          <a:prstGeom prst="rect">
            <a:avLst/>
          </a:prstGeom>
        </p:spPr>
        <p:txBody>
          <a:bodyPr/>
          <a:lstStyle/>
          <a:p>
            <a:fld id="{63D43D99-DDC9-4CFF-96D7-CEBB09C96D17}" type="slidenum">
              <a:rPr lang="en-US" smtClean="0"/>
              <a:t>‹#›</a:t>
            </a:fld>
            <a:endParaRPr lang="en-US"/>
          </a:p>
        </p:txBody>
      </p:sp>
    </p:spTree>
    <p:extLst>
      <p:ext uri="{BB962C8B-B14F-4D97-AF65-F5344CB8AC3E}">
        <p14:creationId xmlns:p14="http://schemas.microsoft.com/office/powerpoint/2010/main" val="1659802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solidFill>
                  <a:schemeClr val="accent1">
                    <a:hueOff val="114395"/>
                    <a:lumOff val="-24975"/>
                  </a:schemeClr>
                </a:solidFill>
              </a:defRPr>
            </a:lvl1pPr>
            <a:lvl2pPr marL="0" indent="228600" algn="ctr">
              <a:lnSpc>
                <a:spcPct val="80000"/>
              </a:lnSpc>
              <a:spcBef>
                <a:spcPts val="0"/>
              </a:spcBef>
              <a:buSzTx/>
              <a:buNone/>
              <a:defRPr sz="12500" b="1" spc="-125">
                <a:solidFill>
                  <a:schemeClr val="accent1">
                    <a:hueOff val="114395"/>
                    <a:lumOff val="-24975"/>
                  </a:schemeClr>
                </a:solidFill>
              </a:defRPr>
            </a:lvl2pPr>
            <a:lvl3pPr marL="0" indent="457200" algn="ctr">
              <a:lnSpc>
                <a:spcPct val="80000"/>
              </a:lnSpc>
              <a:spcBef>
                <a:spcPts val="0"/>
              </a:spcBef>
              <a:buSzTx/>
              <a:buNone/>
              <a:defRPr sz="12500" b="1" spc="-125">
                <a:solidFill>
                  <a:schemeClr val="accent1">
                    <a:hueOff val="114395"/>
                    <a:lumOff val="-24975"/>
                  </a:schemeClr>
                </a:solidFill>
              </a:defRPr>
            </a:lvl3pPr>
            <a:lvl4pPr marL="0" indent="685800" algn="ctr">
              <a:lnSpc>
                <a:spcPct val="80000"/>
              </a:lnSpc>
              <a:spcBef>
                <a:spcPts val="0"/>
              </a:spcBef>
              <a:buSzTx/>
              <a:buNone/>
              <a:defRPr sz="12500" b="1" spc="-125">
                <a:solidFill>
                  <a:schemeClr val="accent1">
                    <a:hueOff val="114395"/>
                    <a:lumOff val="-24975"/>
                  </a:schemeClr>
                </a:solidFill>
              </a:defRPr>
            </a:lvl4pPr>
            <a:lvl5pPr marL="0" indent="914400" algn="ctr">
              <a:lnSpc>
                <a:spcPct val="80000"/>
              </a:lnSpc>
              <a:spcBef>
                <a:spcPts val="0"/>
              </a:spcBef>
              <a:buSzTx/>
              <a:buNone/>
              <a:defRPr sz="12500" b="1" spc="-125">
                <a:solidFill>
                  <a:schemeClr val="accent1">
                    <a:hueOff val="114395"/>
                    <a:lumOff val="-24975"/>
                  </a:schemeClr>
                </a:solidFill>
              </a:defRPr>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63D43D99-DDC9-4CFF-96D7-CEBB09C96D17}" type="slidenum">
              <a:rPr lang="en-US" smtClean="0"/>
              <a:t>‹#›</a:t>
            </a:fld>
            <a:endParaRPr lang="en-US"/>
          </a:p>
        </p:txBody>
      </p:sp>
    </p:spTree>
    <p:extLst>
      <p:ext uri="{BB962C8B-B14F-4D97-AF65-F5344CB8AC3E}">
        <p14:creationId xmlns:p14="http://schemas.microsoft.com/office/powerpoint/2010/main" val="25262254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40413" y="5337727"/>
            <a:ext cx="100746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Attribution</a:t>
            </a:r>
          </a:p>
        </p:txBody>
      </p:sp>
      <p:sp>
        <p:nvSpPr>
          <p:cNvPr id="116" name="Body Level One…"/>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solidFill>
                  <a:schemeClr val="accent1">
                    <a:hueOff val="114395"/>
                    <a:lumOff val="-24975"/>
                  </a:schemeClr>
                </a:solidFill>
                <a:latin typeface="Helvetica Neue Medium"/>
                <a:ea typeface="Helvetica Neue Medium"/>
                <a:cs typeface="Helvetica Neue Medium"/>
                <a:sym typeface="Helvetica Neue Medium"/>
              </a:defRPr>
            </a:lvl1pPr>
            <a:lvl2pPr marL="319462" indent="-6350">
              <a:spcBef>
                <a:spcPts val="0"/>
              </a:spcBef>
              <a:buSzTx/>
              <a:buNone/>
              <a:defRPr sz="4250" spc="-85">
                <a:solidFill>
                  <a:schemeClr val="accent1">
                    <a:hueOff val="114395"/>
                    <a:lumOff val="-24975"/>
                  </a:schemeClr>
                </a:solidFill>
                <a:latin typeface="Helvetica Neue Medium"/>
                <a:ea typeface="Helvetica Neue Medium"/>
                <a:cs typeface="Helvetica Neue Medium"/>
                <a:sym typeface="Helvetica Neue Medium"/>
              </a:defRPr>
            </a:lvl2pPr>
            <a:lvl3pPr marL="319462" indent="222250">
              <a:spcBef>
                <a:spcPts val="0"/>
              </a:spcBef>
              <a:buSzTx/>
              <a:buNone/>
              <a:defRPr sz="4250" spc="-85">
                <a:solidFill>
                  <a:schemeClr val="accent1">
                    <a:hueOff val="114395"/>
                    <a:lumOff val="-24975"/>
                  </a:schemeClr>
                </a:solidFill>
                <a:latin typeface="Helvetica Neue Medium"/>
                <a:ea typeface="Helvetica Neue Medium"/>
                <a:cs typeface="Helvetica Neue Medium"/>
                <a:sym typeface="Helvetica Neue Medium"/>
              </a:defRPr>
            </a:lvl3pPr>
            <a:lvl4pPr marL="319462" indent="450850">
              <a:spcBef>
                <a:spcPts val="0"/>
              </a:spcBef>
              <a:buSzTx/>
              <a:buNone/>
              <a:defRPr sz="4250" spc="-85">
                <a:solidFill>
                  <a:schemeClr val="accent1">
                    <a:hueOff val="114395"/>
                    <a:lumOff val="-24975"/>
                  </a:schemeClr>
                </a:solidFill>
                <a:latin typeface="Helvetica Neue Medium"/>
                <a:ea typeface="Helvetica Neue Medium"/>
                <a:cs typeface="Helvetica Neue Medium"/>
                <a:sym typeface="Helvetica Neue Medium"/>
              </a:defRPr>
            </a:lvl4pPr>
            <a:lvl5pPr marL="319462" indent="679450">
              <a:spcBef>
                <a:spcPts val="0"/>
              </a:spcBef>
              <a:buSzTx/>
              <a:buNone/>
              <a:defRPr sz="4250" spc="-85">
                <a:solidFill>
                  <a:schemeClr val="accent1">
                    <a:hueOff val="114395"/>
                    <a:lumOff val="-24975"/>
                  </a:schemeClr>
                </a:solidFill>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63D43D99-DDC9-4CFF-96D7-CEBB09C96D17}" type="slidenum">
              <a:rPr lang="en-US" smtClean="0"/>
              <a:t>‹#›</a:t>
            </a:fld>
            <a:endParaRPr lang="en-US"/>
          </a:p>
        </p:txBody>
      </p:sp>
    </p:spTree>
    <p:extLst>
      <p:ext uri="{BB962C8B-B14F-4D97-AF65-F5344CB8AC3E}">
        <p14:creationId xmlns:p14="http://schemas.microsoft.com/office/powerpoint/2010/main" val="35042817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996267730_2880x1920.jpg"/>
          <p:cNvSpPr>
            <a:spLocks noGrp="1"/>
          </p:cNvSpPr>
          <p:nvPr>
            <p:ph type="pic" idx="21"/>
          </p:nvPr>
        </p:nvSpPr>
        <p:spPr>
          <a:xfrm>
            <a:off x="0" y="-635000"/>
            <a:ext cx="12192000" cy="8128000"/>
          </a:xfrm>
          <a:prstGeom prst="rect">
            <a:avLst/>
          </a:prstGeom>
        </p:spPr>
        <p:txBody>
          <a:bodyPr lIns="91439" tIns="45719" rIns="91439" bIns="45719">
            <a:noAutofit/>
          </a:bodyPr>
          <a:lstStyle/>
          <a:p>
            <a:r>
              <a:rPr lang="en-US"/>
              <a:t>Click icon to add picture</a:t>
            </a:r>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63D43D99-DDC9-4CFF-96D7-CEBB09C96D17}" type="slidenum">
              <a:rPr lang="en-US" smtClean="0"/>
              <a:t>‹#›</a:t>
            </a:fld>
            <a:endParaRPr lang="en-US"/>
          </a:p>
        </p:txBody>
      </p:sp>
    </p:spTree>
    <p:extLst>
      <p:ext uri="{BB962C8B-B14F-4D97-AF65-F5344CB8AC3E}">
        <p14:creationId xmlns:p14="http://schemas.microsoft.com/office/powerpoint/2010/main" val="33614552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989520-7BC5-44DB-B7EB-289F0A83D120}"/>
              </a:ext>
            </a:extLst>
          </p:cNvPr>
          <p:cNvSpPr/>
          <p:nvPr/>
        </p:nvSpPr>
        <p:spPr>
          <a:xfrm>
            <a:off x="0" y="328320"/>
            <a:ext cx="12192000" cy="297517"/>
          </a:xfrm>
          <a:prstGeom prst="rect">
            <a:avLst/>
          </a:prstGeom>
          <a:solidFill>
            <a:srgbClr val="283A9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rPr dirty="0"/>
              <a:t>Slide bullet text</a:t>
            </a:r>
          </a:p>
          <a:p>
            <a:pPr lvl="1"/>
            <a:endParaRPr dirty="0"/>
          </a:p>
          <a:p>
            <a:pPr lvl="2"/>
            <a:endParaRPr dirty="0"/>
          </a:p>
          <a:p>
            <a:pPr lvl="3"/>
            <a:endParaRPr dirty="0"/>
          </a:p>
          <a:p>
            <a:pPr lvl="4"/>
            <a:endParaRPr dirty="0"/>
          </a:p>
        </p:txBody>
      </p:sp>
      <p:sp>
        <p:nvSpPr>
          <p:cNvPr id="4" name="Slide Number"/>
          <p:cNvSpPr txBox="1">
            <a:spLocks noGrp="1"/>
          </p:cNvSpPr>
          <p:nvPr>
            <p:ph type="sldNum" sz="quarter" idx="2"/>
          </p:nvPr>
        </p:nvSpPr>
        <p:spPr>
          <a:xfrm>
            <a:off x="6000750"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63D43D99-DDC9-4CFF-96D7-CEBB09C96D17}" type="slidenum">
              <a:rPr lang="en-US" smtClean="0"/>
              <a:t>‹#›</a:t>
            </a:fld>
            <a:endParaRPr lang="en-US"/>
          </a:p>
        </p:txBody>
      </p:sp>
      <p:sp>
        <p:nvSpPr>
          <p:cNvPr id="2" name="Slide Title"/>
          <p:cNvSpPr txBox="1">
            <a:spLocks noGrp="1"/>
          </p:cNvSpPr>
          <p:nvPr>
            <p:ph type="title" hasCustomPrompt="1"/>
          </p:nvPr>
        </p:nvSpPr>
        <p:spPr>
          <a:xfrm>
            <a:off x="603250" y="476250"/>
            <a:ext cx="10985500" cy="716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rPr dirty="0"/>
              <a:t>Slide Title</a:t>
            </a:r>
          </a:p>
        </p:txBody>
      </p:sp>
    </p:spTree>
    <p:extLst>
      <p:ext uri="{BB962C8B-B14F-4D97-AF65-F5344CB8AC3E}">
        <p14:creationId xmlns:p14="http://schemas.microsoft.com/office/powerpoint/2010/main" val="3950711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marL="0" marR="0" indent="0" algn="l" defTabSz="1219169" rtl="0" eaLnBrk="1" latinLnBrk="0" hangingPunct="1">
        <a:lnSpc>
          <a:spcPct val="80000"/>
        </a:lnSpc>
        <a:spcBef>
          <a:spcPts val="0"/>
        </a:spcBef>
        <a:spcAft>
          <a:spcPts val="0"/>
        </a:spcAft>
        <a:buClrTx/>
        <a:buSzTx/>
        <a:buFontTx/>
        <a:buNone/>
        <a:tabLst/>
        <a:defRPr sz="3000" b="1" i="0" u="none" strike="noStrike" cap="none" spc="-85" baseline="0">
          <a:solidFill>
            <a:srgbClr val="FFFFFF"/>
          </a:solidFill>
          <a:uFillTx/>
          <a:latin typeface="+mn-lt"/>
          <a:ea typeface="+mn-ea"/>
          <a:cs typeface="+mn-cs"/>
          <a:sym typeface="Helvetica Neue"/>
        </a:defRPr>
      </a:lvl1pPr>
      <a:lvl2pPr marL="0" marR="0" indent="228600" algn="l" defTabSz="1219169" rtl="0" eaLnBrk="1" latinLnBrk="0" hangingPunct="1">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2pPr>
      <a:lvl3pPr marL="0" marR="0" indent="457200" algn="l" defTabSz="1219169" rtl="0" eaLnBrk="1" latinLnBrk="0" hangingPunct="1">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3pPr>
      <a:lvl4pPr marL="0" marR="0" indent="685800" algn="l" defTabSz="1219169" rtl="0" eaLnBrk="1" latinLnBrk="0" hangingPunct="1">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4pPr>
      <a:lvl5pPr marL="0" marR="0" indent="914400" algn="l" defTabSz="1219169" rtl="0" eaLnBrk="1" latinLnBrk="0" hangingPunct="1">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5pPr>
      <a:lvl6pPr marL="0" marR="0" indent="1143000" algn="l" defTabSz="1219169" rtl="0" eaLnBrk="1" latinLnBrk="0" hangingPunct="1">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6pPr>
      <a:lvl7pPr marL="0" marR="0" indent="1371600" algn="l" defTabSz="1219169" rtl="0" eaLnBrk="1" latinLnBrk="0" hangingPunct="1">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7pPr>
      <a:lvl8pPr marL="0" marR="0" indent="1600200" algn="l" defTabSz="1219169" rtl="0" eaLnBrk="1" latinLnBrk="0" hangingPunct="1">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8pPr>
      <a:lvl9pPr marL="0" marR="0" indent="1828800" algn="l" defTabSz="1219169" rtl="0" eaLnBrk="1" latinLnBrk="0" hangingPunct="1">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9pPr>
    </p:titleStyle>
    <p:bodyStyle>
      <a:lvl1pPr marL="304800" marR="0" indent="-304800" algn="l" defTabSz="1219169" rtl="0"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815" y="1104899"/>
            <a:ext cx="10985502" cy="2324101"/>
          </a:xfrm>
        </p:spPr>
        <p:txBody>
          <a:bodyPr/>
          <a:lstStyle/>
          <a:p>
            <a:r>
              <a:rPr lang="en-US" dirty="0"/>
              <a:t>Elementary 3 – unit 9</a:t>
            </a:r>
          </a:p>
        </p:txBody>
      </p:sp>
    </p:spTree>
    <p:extLst>
      <p:ext uri="{BB962C8B-B14F-4D97-AF65-F5344CB8AC3E}">
        <p14:creationId xmlns:p14="http://schemas.microsoft.com/office/powerpoint/2010/main" val="3926226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sking for and Giving Direction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516474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250" y="708478"/>
            <a:ext cx="10985500" cy="716582"/>
          </a:xfrm>
        </p:spPr>
        <p:txBody>
          <a:bodyPr>
            <a:normAutofit fontScale="90000"/>
          </a:bodyPr>
          <a:lstStyle/>
          <a:p>
            <a:r>
              <a:rPr lang="en-US" dirty="0">
                <a:solidFill>
                  <a:schemeClr val="accent1">
                    <a:lumMod val="50000"/>
                  </a:schemeClr>
                </a:solidFill>
              </a:rPr>
              <a:t>Let’s play a game </a:t>
            </a:r>
            <a:br>
              <a:rPr lang="en-US" dirty="0">
                <a:solidFill>
                  <a:schemeClr val="accent1">
                    <a:lumMod val="50000"/>
                  </a:schemeClr>
                </a:solidFill>
              </a:rPr>
            </a:br>
            <a:r>
              <a:rPr lang="en-US" dirty="0">
                <a:solidFill>
                  <a:schemeClr val="accent1">
                    <a:lumMod val="50000"/>
                  </a:schemeClr>
                </a:solidFill>
              </a:rPr>
              <a:t>Listen to CD 13 and let’s see where we go.</a:t>
            </a:r>
          </a:p>
        </p:txBody>
      </p:sp>
      <p:sp>
        <p:nvSpPr>
          <p:cNvPr id="4" name="Text Placeholder 3"/>
          <p:cNvSpPr>
            <a:spLocks noGrp="1"/>
          </p:cNvSpPr>
          <p:nvPr>
            <p:ph type="body" idx="1"/>
          </p:nvPr>
        </p:nvSpPr>
        <p:spPr/>
        <p:txBody>
          <a:bodyPr/>
          <a:lstStyle/>
          <a:p>
            <a:r>
              <a:rPr lang="en-US" dirty="0"/>
              <a:t>1-</a:t>
            </a:r>
          </a:p>
          <a:p>
            <a:r>
              <a:rPr lang="en-US" dirty="0"/>
              <a:t>2-</a:t>
            </a:r>
          </a:p>
          <a:p>
            <a:r>
              <a:rPr lang="en-US" dirty="0"/>
              <a:t>3-</a:t>
            </a:r>
          </a:p>
          <a:p>
            <a:endParaRPr lang="en-US" dirty="0"/>
          </a:p>
        </p:txBody>
      </p:sp>
    </p:spTree>
    <p:extLst>
      <p:ext uri="{BB962C8B-B14F-4D97-AF65-F5344CB8AC3E}">
        <p14:creationId xmlns:p14="http://schemas.microsoft.com/office/powerpoint/2010/main" val="120759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022" y="0"/>
            <a:ext cx="10985500" cy="716582"/>
          </a:xfrm>
        </p:spPr>
        <p:txBody>
          <a:bodyPr/>
          <a:lstStyle/>
          <a:p>
            <a:r>
              <a:rPr lang="en-US" dirty="0">
                <a:solidFill>
                  <a:srgbClr val="FF0000"/>
                </a:solidFill>
              </a:rPr>
              <a:t>Work in pairs and ask to give directions:</a:t>
            </a:r>
          </a:p>
        </p:txBody>
      </p:sp>
      <p:sp>
        <p:nvSpPr>
          <p:cNvPr id="4" name="Text Placeholder 3"/>
          <p:cNvSpPr>
            <a:spLocks noGrp="1"/>
          </p:cNvSpPr>
          <p:nvPr>
            <p:ph type="body" idx="1"/>
          </p:nvPr>
        </p:nvSpPr>
        <p:spPr>
          <a:xfrm>
            <a:off x="124278" y="963109"/>
            <a:ext cx="10985500" cy="4128006"/>
          </a:xfrm>
        </p:spPr>
        <p:txBody>
          <a:bodyPr>
            <a:normAutofit lnSpcReduction="10000"/>
          </a:bodyPr>
          <a:lstStyle/>
          <a:p>
            <a:r>
              <a:rPr lang="en-US" dirty="0"/>
              <a:t>The train station</a:t>
            </a:r>
          </a:p>
          <a:p>
            <a:r>
              <a:rPr lang="en-US" dirty="0"/>
              <a:t>A supermarket</a:t>
            </a:r>
          </a:p>
          <a:p>
            <a:r>
              <a:rPr lang="en-US" dirty="0"/>
              <a:t>The town hall</a:t>
            </a:r>
          </a:p>
          <a:p>
            <a:r>
              <a:rPr lang="en-US" dirty="0"/>
              <a:t>The library</a:t>
            </a:r>
          </a:p>
          <a:p>
            <a:r>
              <a:rPr lang="en-US" dirty="0"/>
              <a:t>A drugstore</a:t>
            </a:r>
          </a:p>
          <a:p>
            <a:r>
              <a:rPr lang="en-US" dirty="0"/>
              <a:t>Parking lot</a:t>
            </a:r>
          </a:p>
          <a:p>
            <a:r>
              <a:rPr lang="en-US" dirty="0"/>
              <a:t>Route 42 to Milltown </a:t>
            </a:r>
          </a:p>
        </p:txBody>
      </p:sp>
      <p:sp>
        <p:nvSpPr>
          <p:cNvPr id="5" name="Rectangle 4"/>
          <p:cNvSpPr/>
          <p:nvPr/>
        </p:nvSpPr>
        <p:spPr>
          <a:xfrm>
            <a:off x="5531268" y="881405"/>
            <a:ext cx="6532558" cy="2308324"/>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Example:</a:t>
            </a:r>
          </a:p>
          <a:p>
            <a:pPr algn="ctr"/>
            <a:endParaRPr lang="en-US" sz="2400" dirty="0">
              <a:ln w="0"/>
              <a:effectLst>
                <a:outerShdw blurRad="38100" dist="19050" dir="2700000" algn="tl" rotWithShape="0">
                  <a:schemeClr val="dk1">
                    <a:alpha val="40000"/>
                  </a:schemeClr>
                </a:outerShdw>
              </a:effectLst>
            </a:endParaRPr>
          </a:p>
          <a:p>
            <a:pPr algn="ctr"/>
            <a:r>
              <a:rPr lang="en-US" sz="2400" b="0" cap="none" spc="0" dirty="0">
                <a:ln w="0"/>
                <a:solidFill>
                  <a:schemeClr val="tx1"/>
                </a:solidFill>
                <a:effectLst>
                  <a:outerShdw blurRad="38100" dist="19050" dir="2700000" algn="tl" rotWithShape="0">
                    <a:schemeClr val="dk1">
                      <a:alpha val="40000"/>
                    </a:schemeClr>
                  </a:outerShdw>
                </a:effectLst>
              </a:rPr>
              <a:t>-Excuse me!</a:t>
            </a:r>
          </a:p>
          <a:p>
            <a:pPr algn="ctr"/>
            <a:r>
              <a:rPr lang="en-US" sz="2400" dirty="0">
                <a:ln w="0"/>
                <a:effectLst>
                  <a:outerShdw blurRad="38100" dist="19050" dir="2700000" algn="tl" rotWithShape="0">
                    <a:schemeClr val="dk1">
                      <a:alpha val="40000"/>
                    </a:schemeClr>
                  </a:outerShdw>
                </a:effectLst>
              </a:rPr>
              <a:t>Can you tell me how to get to the train station?</a:t>
            </a:r>
          </a:p>
          <a:p>
            <a:pPr algn="ctr"/>
            <a:endParaRPr lang="en-US" sz="2400" b="0" cap="none" spc="0" dirty="0">
              <a:ln w="0"/>
              <a:solidFill>
                <a:schemeClr val="tx1"/>
              </a:solidFill>
              <a:effectLst>
                <a:outerShdw blurRad="38100" dist="19050" dir="2700000" algn="tl" rotWithShape="0">
                  <a:schemeClr val="dk1">
                    <a:alpha val="40000"/>
                  </a:schemeClr>
                </a:outerShdw>
              </a:effectLst>
            </a:endParaRPr>
          </a:p>
          <a:p>
            <a:pPr algn="ctr"/>
            <a:endParaRPr lang="en-US" sz="2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897374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r="357" b="10879"/>
          <a:stretch/>
        </p:blipFill>
        <p:spPr>
          <a:xfrm>
            <a:off x="0" y="-24581"/>
            <a:ext cx="12192000" cy="6882581"/>
          </a:xfrm>
          <a:prstGeom prst="rect">
            <a:avLst/>
          </a:prstGeom>
        </p:spPr>
      </p:pic>
    </p:spTree>
    <p:extLst>
      <p:ext uri="{BB962C8B-B14F-4D97-AF65-F5344CB8AC3E}">
        <p14:creationId xmlns:p14="http://schemas.microsoft.com/office/powerpoint/2010/main" val="32136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993" y="0"/>
            <a:ext cx="10985500" cy="716582"/>
          </a:xfrm>
        </p:spPr>
        <p:txBody>
          <a:bodyPr/>
          <a:lstStyle/>
          <a:p>
            <a:r>
              <a:rPr lang="en-US" dirty="0">
                <a:solidFill>
                  <a:schemeClr val="accent5">
                    <a:lumMod val="50000"/>
                  </a:schemeClr>
                </a:solidFill>
              </a:rPr>
              <a:t>Based on the previous picture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08521"/>
            <a:ext cx="10537371" cy="6249479"/>
          </a:xfrm>
          <a:prstGeom prst="rect">
            <a:avLst/>
          </a:prstGeom>
        </p:spPr>
      </p:pic>
    </p:spTree>
    <p:extLst>
      <p:ext uri="{BB962C8B-B14F-4D97-AF65-F5344CB8AC3E}">
        <p14:creationId xmlns:p14="http://schemas.microsoft.com/office/powerpoint/2010/main" val="11064555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964" y="14514"/>
            <a:ext cx="10985500" cy="716582"/>
          </a:xfrm>
        </p:spPr>
        <p:txBody>
          <a:bodyPr/>
          <a:lstStyle/>
          <a:p>
            <a:r>
              <a:rPr lang="en-US" dirty="0">
                <a:solidFill>
                  <a:srgbClr val="00B0F0"/>
                </a:solidFill>
              </a:rPr>
              <a:t>Let’s listen to Cd 11</a:t>
            </a:r>
          </a:p>
        </p:txBody>
      </p:sp>
      <p:graphicFrame>
        <p:nvGraphicFramePr>
          <p:cNvPr id="5" name="Table 4"/>
          <p:cNvGraphicFramePr>
            <a:graphicFrameLocks noGrp="1"/>
          </p:cNvGraphicFramePr>
          <p:nvPr>
            <p:extLst>
              <p:ext uri="{D42A27DB-BD31-4B8C-83A1-F6EECF244321}">
                <p14:modId xmlns:p14="http://schemas.microsoft.com/office/powerpoint/2010/main" val="3072941156"/>
              </p:ext>
            </p:extLst>
          </p:nvPr>
        </p:nvGraphicFramePr>
        <p:xfrm>
          <a:off x="130630" y="719666"/>
          <a:ext cx="11930740" cy="4665798"/>
        </p:xfrm>
        <a:graphic>
          <a:graphicData uri="http://schemas.openxmlformats.org/drawingml/2006/table">
            <a:tbl>
              <a:tblPr firstRow="1" bandRow="1">
                <a:tableStyleId>{21E4AEA4-8DFA-4A89-87EB-49C32662AFE0}</a:tableStyleId>
              </a:tblPr>
              <a:tblGrid>
                <a:gridCol w="2386148">
                  <a:extLst>
                    <a:ext uri="{9D8B030D-6E8A-4147-A177-3AD203B41FA5}">
                      <a16:colId xmlns:a16="http://schemas.microsoft.com/office/drawing/2014/main" val="20000"/>
                    </a:ext>
                  </a:extLst>
                </a:gridCol>
                <a:gridCol w="2386148">
                  <a:extLst>
                    <a:ext uri="{9D8B030D-6E8A-4147-A177-3AD203B41FA5}">
                      <a16:colId xmlns:a16="http://schemas.microsoft.com/office/drawing/2014/main" val="20001"/>
                    </a:ext>
                  </a:extLst>
                </a:gridCol>
                <a:gridCol w="2386148">
                  <a:extLst>
                    <a:ext uri="{9D8B030D-6E8A-4147-A177-3AD203B41FA5}">
                      <a16:colId xmlns:a16="http://schemas.microsoft.com/office/drawing/2014/main" val="20002"/>
                    </a:ext>
                  </a:extLst>
                </a:gridCol>
                <a:gridCol w="2386148">
                  <a:extLst>
                    <a:ext uri="{9D8B030D-6E8A-4147-A177-3AD203B41FA5}">
                      <a16:colId xmlns:a16="http://schemas.microsoft.com/office/drawing/2014/main" val="20003"/>
                    </a:ext>
                  </a:extLst>
                </a:gridCol>
                <a:gridCol w="2386148">
                  <a:extLst>
                    <a:ext uri="{9D8B030D-6E8A-4147-A177-3AD203B41FA5}">
                      <a16:colId xmlns:a16="http://schemas.microsoft.com/office/drawing/2014/main" val="20004"/>
                    </a:ext>
                  </a:extLst>
                </a:gridCol>
              </a:tblGrid>
              <a:tr h="368905">
                <a:tc>
                  <a:txBody>
                    <a:bodyPr/>
                    <a:lstStyle/>
                    <a:p>
                      <a:r>
                        <a:rPr lang="en-US" sz="1600" dirty="0"/>
                        <a:t>Names of People and Cities </a:t>
                      </a:r>
                    </a:p>
                  </a:txBody>
                  <a:tcPr/>
                </a:tc>
                <a:tc>
                  <a:txBody>
                    <a:bodyPr/>
                    <a:lstStyle/>
                    <a:p>
                      <a:r>
                        <a:rPr lang="en-US" sz="1600" dirty="0"/>
                        <a:t>The people in the city </a:t>
                      </a:r>
                    </a:p>
                  </a:txBody>
                  <a:tcPr/>
                </a:tc>
                <a:tc>
                  <a:txBody>
                    <a:bodyPr/>
                    <a:lstStyle/>
                    <a:p>
                      <a:r>
                        <a:rPr lang="en-US" sz="1600" dirty="0"/>
                        <a:t>The climate in the city</a:t>
                      </a:r>
                    </a:p>
                  </a:txBody>
                  <a:tcPr/>
                </a:tc>
                <a:tc>
                  <a:txBody>
                    <a:bodyPr/>
                    <a:lstStyle/>
                    <a:p>
                      <a:r>
                        <a:rPr lang="en-US" sz="1600" dirty="0"/>
                        <a:t>Transportation</a:t>
                      </a:r>
                      <a:r>
                        <a:rPr lang="en-US" sz="1600" baseline="0" dirty="0"/>
                        <a:t> in the city </a:t>
                      </a:r>
                      <a:endParaRPr lang="en-US" sz="1600" dirty="0"/>
                    </a:p>
                  </a:txBody>
                  <a:tcPr/>
                </a:tc>
                <a:tc>
                  <a:txBody>
                    <a:bodyPr/>
                    <a:lstStyle/>
                    <a:p>
                      <a:r>
                        <a:rPr lang="en-US" sz="1600" dirty="0"/>
                        <a:t>Things to do in the city </a:t>
                      </a:r>
                    </a:p>
                  </a:txBody>
                  <a:tcPr/>
                </a:tc>
                <a:extLst>
                  <a:ext uri="{0D108BD9-81ED-4DB2-BD59-A6C34878D82A}">
                    <a16:rowId xmlns:a16="http://schemas.microsoft.com/office/drawing/2014/main" val="10000"/>
                  </a:ext>
                </a:extLst>
              </a:tr>
              <a:tr h="1362226">
                <a:tc>
                  <a:txBody>
                    <a:bodyPr/>
                    <a:lstStyle/>
                    <a:p>
                      <a:r>
                        <a:rPr lang="en-US" sz="1600" dirty="0"/>
                        <a:t>Makiko from Tokyo</a:t>
                      </a:r>
                    </a:p>
                  </a:txBody>
                  <a:tcPr/>
                </a:tc>
                <a:tc>
                  <a:txBody>
                    <a:bodyPr/>
                    <a:lstStyle/>
                    <a:p>
                      <a:endParaRPr lang="en-US" sz="1600" dirty="0"/>
                    </a:p>
                  </a:txBody>
                  <a:tcPr/>
                </a:tc>
                <a:tc>
                  <a:txBody>
                    <a:bodyPr/>
                    <a:lstStyle/>
                    <a:p>
                      <a:endParaRPr lang="en-US" sz="1600"/>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10001"/>
                  </a:ext>
                </a:extLst>
              </a:tr>
              <a:tr h="1362226">
                <a:tc>
                  <a:txBody>
                    <a:bodyPr/>
                    <a:lstStyle/>
                    <a:p>
                      <a:r>
                        <a:rPr lang="en-US" sz="1600" dirty="0" err="1"/>
                        <a:t>Vimahl</a:t>
                      </a:r>
                      <a:r>
                        <a:rPr lang="en-US" sz="1600" dirty="0"/>
                        <a:t> from Mumbai </a:t>
                      </a:r>
                    </a:p>
                  </a:txBody>
                  <a:tcPr/>
                </a:tc>
                <a:tc>
                  <a:txBody>
                    <a:bodyPr/>
                    <a:lstStyle/>
                    <a:p>
                      <a:endParaRPr lang="en-US" sz="1600" dirty="0"/>
                    </a:p>
                  </a:txBody>
                  <a:tcPr/>
                </a:tc>
                <a:tc>
                  <a:txBody>
                    <a:bodyPr/>
                    <a:lstStyle/>
                    <a:p>
                      <a:endParaRPr lang="en-US" sz="1600"/>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10002"/>
                  </a:ext>
                </a:extLst>
              </a:tr>
              <a:tr h="1362226">
                <a:tc>
                  <a:txBody>
                    <a:bodyPr/>
                    <a:lstStyle/>
                    <a:p>
                      <a:r>
                        <a:rPr lang="en-US" sz="1600" dirty="0"/>
                        <a:t>Lourdes from Mexico City </a:t>
                      </a:r>
                    </a:p>
                  </a:txBody>
                  <a:tcPr/>
                </a:tc>
                <a:tc>
                  <a:txBody>
                    <a:bodyPr/>
                    <a:lstStyle/>
                    <a:p>
                      <a:endParaRPr lang="en-US" sz="1600" dirty="0"/>
                    </a:p>
                  </a:txBody>
                  <a:tcPr/>
                </a:tc>
                <a:tc>
                  <a:txBody>
                    <a:bodyPr/>
                    <a:lstStyle/>
                    <a:p>
                      <a:endParaRPr lang="en-US" sz="1600" dirty="0"/>
                    </a:p>
                  </a:txBody>
                  <a:tcPr/>
                </a:tc>
                <a:tc>
                  <a:txBody>
                    <a:bodyPr/>
                    <a:lstStyle/>
                    <a:p>
                      <a:endParaRPr lang="en-US" sz="1600" dirty="0"/>
                    </a:p>
                  </a:txBody>
                  <a:tcPr/>
                </a:tc>
                <a:tc>
                  <a:txBody>
                    <a:bodyPr/>
                    <a:lstStyle/>
                    <a:p>
                      <a:endParaRPr lang="en-US" sz="160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4866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450" y="0"/>
            <a:ext cx="10985500" cy="716582"/>
          </a:xfrm>
        </p:spPr>
        <p:txBody>
          <a:bodyPr/>
          <a:lstStyle/>
          <a:p>
            <a:r>
              <a:rPr lang="en-US" dirty="0">
                <a:solidFill>
                  <a:schemeClr val="accent6">
                    <a:lumMod val="50000"/>
                  </a:schemeClr>
                </a:solidFill>
              </a:rPr>
              <a:t>Describe your city !</a:t>
            </a:r>
          </a:p>
        </p:txBody>
      </p:sp>
      <p:sp>
        <p:nvSpPr>
          <p:cNvPr id="4" name="Text Placeholder 3"/>
          <p:cNvSpPr>
            <a:spLocks noGrp="1"/>
          </p:cNvSpPr>
          <p:nvPr>
            <p:ph type="body" idx="1"/>
          </p:nvPr>
        </p:nvSpPr>
        <p:spPr>
          <a:xfrm>
            <a:off x="0" y="841829"/>
            <a:ext cx="11588750" cy="5410429"/>
          </a:xfrm>
        </p:spPr>
        <p:txBody>
          <a:bodyPr/>
          <a:lstStyle/>
          <a:p>
            <a:r>
              <a:rPr lang="en-US" dirty="0"/>
              <a:t>My hometown is a small city. It is both </a:t>
            </a:r>
            <a:r>
              <a:rPr lang="en-US" b="1" dirty="0"/>
              <a:t>traditional</a:t>
            </a:r>
            <a:r>
              <a:rPr lang="en-US" dirty="0"/>
              <a:t> and </a:t>
            </a:r>
            <a:r>
              <a:rPr lang="en-US" b="1" dirty="0"/>
              <a:t>modern</a:t>
            </a:r>
            <a:r>
              <a:rPr lang="en-US" dirty="0"/>
              <a:t> because of its beautiful sea, and the best fish, people come from all over Egypt to eat fish here. We have many different means of transportation, so people can move around easily. Alexandria has moderate weather, not too hot or too cold. The people here are very friendly and like to help each other. There are many activities here, like riding boats, visiting the citadel, and walking along the sea.</a:t>
            </a:r>
          </a:p>
        </p:txBody>
      </p:sp>
    </p:spTree>
    <p:extLst>
      <p:ext uri="{BB962C8B-B14F-4D97-AF65-F5344CB8AC3E}">
        <p14:creationId xmlns:p14="http://schemas.microsoft.com/office/powerpoint/2010/main" val="3085968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250" y="-72146"/>
            <a:ext cx="10985500" cy="716582"/>
          </a:xfrm>
        </p:spPr>
        <p:txBody>
          <a:bodyPr/>
          <a:lstStyle/>
          <a:p>
            <a:r>
              <a:rPr lang="en-US" dirty="0">
                <a:solidFill>
                  <a:srgbClr val="00B0F0"/>
                </a:solidFill>
              </a:rPr>
              <a:t>Now it’s your turn!</a:t>
            </a:r>
          </a:p>
        </p:txBody>
      </p:sp>
      <p:sp>
        <p:nvSpPr>
          <p:cNvPr id="4" name="Text Placeholder 3"/>
          <p:cNvSpPr>
            <a:spLocks noGrp="1"/>
          </p:cNvSpPr>
          <p:nvPr>
            <p:ph type="body" idx="1"/>
          </p:nvPr>
        </p:nvSpPr>
        <p:spPr>
          <a:xfrm>
            <a:off x="0" y="870857"/>
            <a:ext cx="11588750" cy="5381401"/>
          </a:xfrm>
        </p:spPr>
        <p:txBody>
          <a:bodyPr/>
          <a:lstStyle/>
          <a:p>
            <a:r>
              <a:rPr lang="en-US" dirty="0"/>
              <a:t>How are people in your city?</a:t>
            </a:r>
          </a:p>
          <a:p>
            <a:r>
              <a:rPr lang="en-US" dirty="0"/>
              <a:t>How is the climate?</a:t>
            </a:r>
          </a:p>
          <a:p>
            <a:r>
              <a:rPr lang="en-US" dirty="0"/>
              <a:t>What about the transportation?</a:t>
            </a:r>
          </a:p>
          <a:p>
            <a:r>
              <a:rPr lang="en-US" dirty="0"/>
              <a:t>What are some things to do?</a:t>
            </a:r>
          </a:p>
        </p:txBody>
      </p:sp>
    </p:spTree>
    <p:extLst>
      <p:ext uri="{BB962C8B-B14F-4D97-AF65-F5344CB8AC3E}">
        <p14:creationId xmlns:p14="http://schemas.microsoft.com/office/powerpoint/2010/main" val="42330459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250" y="0"/>
            <a:ext cx="10985500" cy="716582"/>
          </a:xfrm>
        </p:spPr>
        <p:txBody>
          <a:bodyPr>
            <a:normAutofit fontScale="90000"/>
          </a:bodyPr>
          <a:lstStyle/>
          <a:p>
            <a:r>
              <a:rPr lang="en-US" dirty="0">
                <a:solidFill>
                  <a:srgbClr val="FF0000"/>
                </a:solidFill>
              </a:rPr>
              <a:t>Let’s put these in order based on your thoughts: 1- the biggest</a:t>
            </a:r>
            <a:br>
              <a:rPr lang="en-US" dirty="0">
                <a:solidFill>
                  <a:srgbClr val="FF0000"/>
                </a:solidFill>
              </a:rPr>
            </a:br>
            <a:br>
              <a:rPr lang="en-US" dirty="0">
                <a:solidFill>
                  <a:srgbClr val="FF0000"/>
                </a:solidFill>
              </a:rPr>
            </a:br>
            <a:r>
              <a:rPr lang="en-US" dirty="0">
                <a:solidFill>
                  <a:srgbClr val="FF0000"/>
                </a:solidFill>
              </a:rPr>
              <a:t>then let’s listen to CD 10 and check our answers….</a:t>
            </a:r>
          </a:p>
        </p:txBody>
      </p:sp>
      <p:sp>
        <p:nvSpPr>
          <p:cNvPr id="4" name="Text Placeholder 3"/>
          <p:cNvSpPr>
            <a:spLocks noGrp="1"/>
          </p:cNvSpPr>
          <p:nvPr>
            <p:ph type="body" idx="1"/>
          </p:nvPr>
        </p:nvSpPr>
        <p:spPr>
          <a:xfrm>
            <a:off x="217714" y="1640114"/>
            <a:ext cx="11371036" cy="4612144"/>
          </a:xfrm>
        </p:spPr>
        <p:txBody>
          <a:bodyPr/>
          <a:lstStyle/>
          <a:p>
            <a:r>
              <a:rPr lang="en-US" dirty="0"/>
              <a:t>Mumbai</a:t>
            </a:r>
          </a:p>
          <a:p>
            <a:r>
              <a:rPr lang="en-US" dirty="0"/>
              <a:t>Shanghai</a:t>
            </a:r>
          </a:p>
          <a:p>
            <a:r>
              <a:rPr lang="en-US" dirty="0"/>
              <a:t>Tokyo</a:t>
            </a:r>
          </a:p>
          <a:p>
            <a:r>
              <a:rPr lang="en-US" dirty="0"/>
              <a:t>New York</a:t>
            </a:r>
          </a:p>
          <a:p>
            <a:r>
              <a:rPr lang="en-US" dirty="0"/>
              <a:t>Mexico City</a:t>
            </a:r>
          </a:p>
          <a:p>
            <a:r>
              <a:rPr lang="en-US" dirty="0"/>
              <a:t>Delhi</a:t>
            </a:r>
          </a:p>
          <a:p>
            <a:endParaRPr lang="en-US" dirty="0"/>
          </a:p>
          <a:p>
            <a:endParaRPr lang="en-US" dirty="0"/>
          </a:p>
        </p:txBody>
      </p:sp>
    </p:spTree>
    <p:extLst>
      <p:ext uri="{BB962C8B-B14F-4D97-AF65-F5344CB8AC3E}">
        <p14:creationId xmlns:p14="http://schemas.microsoft.com/office/powerpoint/2010/main" val="31766380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079" y="0"/>
            <a:ext cx="10985500" cy="716582"/>
          </a:xfrm>
        </p:spPr>
        <p:txBody>
          <a:bodyPr/>
          <a:lstStyle/>
          <a:p>
            <a:r>
              <a:rPr lang="en-US" dirty="0">
                <a:solidFill>
                  <a:schemeClr val="accent6">
                    <a:lumMod val="50000"/>
                  </a:schemeClr>
                </a:solidFill>
              </a:rPr>
              <a:t>Let’s read turn to page 70 and 71 </a:t>
            </a:r>
          </a:p>
        </p:txBody>
      </p:sp>
      <p:sp>
        <p:nvSpPr>
          <p:cNvPr id="4" name="Text Placeholder 3"/>
          <p:cNvSpPr>
            <a:spLocks noGrp="1"/>
          </p:cNvSpPr>
          <p:nvPr>
            <p:ph type="body" idx="1"/>
          </p:nvPr>
        </p:nvSpPr>
        <p:spPr>
          <a:xfrm>
            <a:off x="188687" y="1001487"/>
            <a:ext cx="11400064" cy="5250772"/>
          </a:xfrm>
        </p:spPr>
        <p:txBody>
          <a:bodyPr/>
          <a:lstStyle/>
          <a:p>
            <a:r>
              <a:rPr lang="en-US" dirty="0"/>
              <a:t>What is population in this country?</a:t>
            </a:r>
          </a:p>
          <a:p>
            <a:r>
              <a:rPr lang="en-US" dirty="0"/>
              <a:t>What are the tourist attractions?</a:t>
            </a:r>
          </a:p>
          <a:p>
            <a:r>
              <a:rPr lang="en-US" dirty="0"/>
              <a:t>Mention one thing about its history.</a:t>
            </a:r>
          </a:p>
          <a:p>
            <a:r>
              <a:rPr lang="en-US" dirty="0"/>
              <a:t>Where is it located?</a:t>
            </a:r>
          </a:p>
          <a:p>
            <a:r>
              <a:rPr lang="en-US" dirty="0"/>
              <a:t>What is the weather like?</a:t>
            </a:r>
          </a:p>
        </p:txBody>
      </p:sp>
    </p:spTree>
    <p:extLst>
      <p:ext uri="{BB962C8B-B14F-4D97-AF65-F5344CB8AC3E}">
        <p14:creationId xmlns:p14="http://schemas.microsoft.com/office/powerpoint/2010/main" val="656389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79" y="0"/>
            <a:ext cx="10985500" cy="716582"/>
          </a:xfrm>
        </p:spPr>
        <p:txBody>
          <a:bodyPr/>
          <a:lstStyle/>
          <a:p>
            <a:r>
              <a:rPr lang="en-US" dirty="0">
                <a:solidFill>
                  <a:schemeClr val="accent6">
                    <a:lumMod val="50000"/>
                  </a:schemeClr>
                </a:solidFill>
              </a:rPr>
              <a:t>Let’s make these adjectives comparative or superlative </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229489053"/>
              </p:ext>
            </p:extLst>
          </p:nvPr>
        </p:nvGraphicFramePr>
        <p:xfrm>
          <a:off x="0" y="883496"/>
          <a:ext cx="12192000" cy="5974504"/>
        </p:xfrm>
        <a:graphic>
          <a:graphicData uri="http://schemas.openxmlformats.org/drawingml/2006/table">
            <a:tbl>
              <a:tblPr firstRow="1" bandRow="1">
                <a:tableStyleId>{7DF18680-E054-41AD-8BC1-D1AEF772440D}</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gridCol w="4064000">
                  <a:extLst>
                    <a:ext uri="{9D8B030D-6E8A-4147-A177-3AD203B41FA5}">
                      <a16:colId xmlns:a16="http://schemas.microsoft.com/office/drawing/2014/main" val="20002"/>
                    </a:ext>
                  </a:extLst>
                </a:gridCol>
              </a:tblGrid>
              <a:tr h="415120">
                <a:tc>
                  <a:txBody>
                    <a:bodyPr/>
                    <a:lstStyle/>
                    <a:p>
                      <a:r>
                        <a:rPr lang="en-US" sz="2000" dirty="0"/>
                        <a:t>Adjective</a:t>
                      </a:r>
                    </a:p>
                  </a:txBody>
                  <a:tcPr/>
                </a:tc>
                <a:tc>
                  <a:txBody>
                    <a:bodyPr/>
                    <a:lstStyle/>
                    <a:p>
                      <a:r>
                        <a:rPr lang="en-US" sz="2000" dirty="0"/>
                        <a:t>Comparative</a:t>
                      </a:r>
                    </a:p>
                  </a:txBody>
                  <a:tcPr/>
                </a:tc>
                <a:tc>
                  <a:txBody>
                    <a:bodyPr/>
                    <a:lstStyle/>
                    <a:p>
                      <a:r>
                        <a:rPr lang="en-US" sz="2000" dirty="0"/>
                        <a:t>Superlative</a:t>
                      </a:r>
                    </a:p>
                  </a:txBody>
                  <a:tcPr/>
                </a:tc>
                <a:extLst>
                  <a:ext uri="{0D108BD9-81ED-4DB2-BD59-A6C34878D82A}">
                    <a16:rowId xmlns:a16="http://schemas.microsoft.com/office/drawing/2014/main" val="10000"/>
                  </a:ext>
                </a:extLst>
              </a:tr>
              <a:tr h="506841">
                <a:tc>
                  <a:txBody>
                    <a:bodyPr/>
                    <a:lstStyle/>
                    <a:p>
                      <a:r>
                        <a:rPr lang="en-US" sz="1600" dirty="0"/>
                        <a:t>Good</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479377">
                <a:tc>
                  <a:txBody>
                    <a:bodyPr/>
                    <a:lstStyle/>
                    <a:p>
                      <a:r>
                        <a:rPr lang="en-US" sz="1600" dirty="0"/>
                        <a:t>Big</a:t>
                      </a:r>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0002"/>
                  </a:ext>
                </a:extLst>
              </a:tr>
              <a:tr h="453130">
                <a:tc>
                  <a:txBody>
                    <a:bodyPr/>
                    <a:lstStyle/>
                    <a:p>
                      <a:r>
                        <a:rPr lang="en-US" sz="1600" dirty="0"/>
                        <a:t>Popular </a:t>
                      </a:r>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0003"/>
                  </a:ext>
                </a:extLst>
              </a:tr>
              <a:tr h="453130">
                <a:tc>
                  <a:txBody>
                    <a:bodyPr/>
                    <a:lstStyle/>
                    <a:p>
                      <a:r>
                        <a:rPr lang="en-US" sz="1600" dirty="0"/>
                        <a:t>Busy</a:t>
                      </a:r>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0004"/>
                  </a:ext>
                </a:extLst>
              </a:tr>
              <a:tr h="479378">
                <a:tc>
                  <a:txBody>
                    <a:bodyPr/>
                    <a:lstStyle/>
                    <a:p>
                      <a:r>
                        <a:rPr lang="en-US" sz="1600" dirty="0"/>
                        <a:t>Cheap</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5"/>
                  </a:ext>
                </a:extLst>
              </a:tr>
              <a:tr h="460939">
                <a:tc>
                  <a:txBody>
                    <a:bodyPr/>
                    <a:lstStyle/>
                    <a:p>
                      <a:r>
                        <a:rPr lang="en-US" sz="1600" dirty="0"/>
                        <a:t>Small</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6"/>
                  </a:ext>
                </a:extLst>
              </a:tr>
              <a:tr h="453130">
                <a:tc>
                  <a:txBody>
                    <a:bodyPr/>
                    <a:lstStyle/>
                    <a:p>
                      <a:r>
                        <a:rPr lang="en-US" sz="1600" dirty="0"/>
                        <a:t>Easy</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7"/>
                  </a:ext>
                </a:extLst>
              </a:tr>
              <a:tr h="460939">
                <a:tc>
                  <a:txBody>
                    <a:bodyPr/>
                    <a:lstStyle/>
                    <a:p>
                      <a:r>
                        <a:rPr lang="en-US" sz="1600" dirty="0"/>
                        <a:t>Beautiful </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8"/>
                  </a:ext>
                </a:extLst>
              </a:tr>
              <a:tr h="453130">
                <a:tc>
                  <a:txBody>
                    <a:bodyPr/>
                    <a:lstStyle/>
                    <a:p>
                      <a:r>
                        <a:rPr lang="en-US" sz="1600" dirty="0"/>
                        <a:t>Hot</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9"/>
                  </a:ext>
                </a:extLst>
              </a:tr>
              <a:tr h="453130">
                <a:tc>
                  <a:txBody>
                    <a:bodyPr/>
                    <a:lstStyle/>
                    <a:p>
                      <a:r>
                        <a:rPr lang="en-US" sz="1600" dirty="0"/>
                        <a:t>Expensive </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10"/>
                  </a:ext>
                </a:extLst>
              </a:tr>
              <a:tr h="453130">
                <a:tc>
                  <a:txBody>
                    <a:bodyPr/>
                    <a:lstStyle/>
                    <a:p>
                      <a:r>
                        <a:rPr lang="en-US" sz="1600" dirty="0"/>
                        <a:t>Bad </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11"/>
                  </a:ext>
                </a:extLst>
              </a:tr>
              <a:tr h="453130">
                <a:tc>
                  <a:txBody>
                    <a:bodyPr/>
                    <a:lstStyle/>
                    <a:p>
                      <a:r>
                        <a:rPr lang="en-US" sz="1600" dirty="0"/>
                        <a:t>Far </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0936277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593" y="0"/>
            <a:ext cx="10985500" cy="716582"/>
          </a:xfrm>
        </p:spPr>
        <p:txBody>
          <a:bodyPr/>
          <a:lstStyle/>
          <a:p>
            <a:r>
              <a:rPr lang="en-US" dirty="0">
                <a:solidFill>
                  <a:schemeClr val="accent5">
                    <a:lumMod val="50000"/>
                  </a:schemeClr>
                </a:solidFill>
              </a:rPr>
              <a:t>Oral quiz 3</a:t>
            </a:r>
          </a:p>
        </p:txBody>
      </p:sp>
      <p:sp>
        <p:nvSpPr>
          <p:cNvPr id="4" name="Text Placeholder 3"/>
          <p:cNvSpPr>
            <a:spLocks noGrp="1"/>
          </p:cNvSpPr>
          <p:nvPr>
            <p:ph type="body" idx="1"/>
          </p:nvPr>
        </p:nvSpPr>
        <p:spPr>
          <a:xfrm>
            <a:off x="101600" y="1088571"/>
            <a:ext cx="11487150" cy="5163687"/>
          </a:xfrm>
        </p:spPr>
        <p:txBody>
          <a:bodyPr/>
          <a:lstStyle/>
          <a:p>
            <a:r>
              <a:rPr lang="en-US" dirty="0"/>
              <a:t>Choose a city or country and compare it with your city or country.</a:t>
            </a:r>
          </a:p>
          <a:p>
            <a:pPr marL="0" indent="0">
              <a:buNone/>
            </a:pPr>
            <a:endParaRPr lang="en-US" dirty="0"/>
          </a:p>
          <a:p>
            <a:pPr marL="0" indent="0">
              <a:buNone/>
            </a:pPr>
            <a:r>
              <a:rPr lang="en-US" dirty="0"/>
              <a:t>OR</a:t>
            </a:r>
          </a:p>
          <a:p>
            <a:endParaRPr lang="en-US" dirty="0"/>
          </a:p>
          <a:p>
            <a:r>
              <a:rPr lang="en-US" dirty="0"/>
              <a:t>Compare and contrast between any two things of your choice use the adjectives mentioned in class.</a:t>
            </a:r>
          </a:p>
          <a:p>
            <a:endParaRPr lang="en-US" dirty="0"/>
          </a:p>
          <a:p>
            <a:endParaRPr lang="en-US" dirty="0"/>
          </a:p>
        </p:txBody>
      </p:sp>
    </p:spTree>
    <p:extLst>
      <p:ext uri="{BB962C8B-B14F-4D97-AF65-F5344CB8AC3E}">
        <p14:creationId xmlns:p14="http://schemas.microsoft.com/office/powerpoint/2010/main" val="2543633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1"/>
          </p:nvPr>
        </p:nvSpPr>
        <p:spPr>
          <a:xfrm>
            <a:off x="0" y="0"/>
            <a:ext cx="10985500" cy="467390"/>
          </a:xfrm>
        </p:spPr>
        <p:txBody>
          <a:bodyPr>
            <a:normAutofit fontScale="92500" lnSpcReduction="10000"/>
          </a:bodyPr>
          <a:lstStyle/>
          <a:p>
            <a:r>
              <a:rPr lang="en-US" dirty="0"/>
              <a:t>Let’s listen to Cd 8 and complete the following ….</a:t>
            </a:r>
          </a:p>
        </p:txBody>
      </p:sp>
      <p:sp>
        <p:nvSpPr>
          <p:cNvPr id="4" name="Text Placeholder 3"/>
          <p:cNvSpPr>
            <a:spLocks noGrp="1"/>
          </p:cNvSpPr>
          <p:nvPr>
            <p:ph type="body" idx="1"/>
          </p:nvPr>
        </p:nvSpPr>
        <p:spPr>
          <a:xfrm>
            <a:off x="130629" y="986971"/>
            <a:ext cx="11458121" cy="5265287"/>
          </a:xfrm>
        </p:spPr>
        <p:txBody>
          <a:bodyPr/>
          <a:lstStyle/>
          <a:p>
            <a:r>
              <a:rPr lang="en-US" dirty="0"/>
              <a:t>Q: Where do you live in New York?</a:t>
            </a:r>
          </a:p>
          <a:p>
            <a:r>
              <a:rPr lang="en-US" dirty="0"/>
              <a:t>C: Well, we’re renting an apartment in Chelsea. It’s probably the ________apartment in the city!</a:t>
            </a:r>
          </a:p>
          <a:p>
            <a:r>
              <a:rPr lang="en-US" dirty="0"/>
              <a:t>Q: What does your husband do?</a:t>
            </a:r>
          </a:p>
          <a:p>
            <a:r>
              <a:rPr lang="en-US" dirty="0"/>
              <a:t>C: He has a cheese shop in Chelsea Market….. He sells French cheese. I think it’s the ________ food at the market.</a:t>
            </a:r>
          </a:p>
          <a:p>
            <a:r>
              <a:rPr lang="en-US" dirty="0"/>
              <a:t>Q: Do you have a car?</a:t>
            </a:r>
          </a:p>
          <a:p>
            <a:r>
              <a:rPr lang="en-US" dirty="0"/>
              <a:t>C: No, I don’t The subway is the _________way to get around New York.</a:t>
            </a:r>
          </a:p>
        </p:txBody>
      </p:sp>
    </p:spTree>
    <p:extLst>
      <p:ext uri="{BB962C8B-B14F-4D97-AF65-F5344CB8AC3E}">
        <p14:creationId xmlns:p14="http://schemas.microsoft.com/office/powerpoint/2010/main" val="39908317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364" y="0"/>
            <a:ext cx="10985500" cy="716582"/>
          </a:xfrm>
        </p:spPr>
        <p:txBody>
          <a:bodyPr/>
          <a:lstStyle/>
          <a:p>
            <a:r>
              <a:rPr lang="en-US" dirty="0">
                <a:solidFill>
                  <a:srgbClr val="FF0000"/>
                </a:solidFill>
              </a:rPr>
              <a:t>Chelsea Market</a:t>
            </a:r>
          </a:p>
        </p:txBody>
      </p:sp>
      <p:sp>
        <p:nvSpPr>
          <p:cNvPr id="6" name="Rectangle 5"/>
          <p:cNvSpPr/>
          <p:nvPr/>
        </p:nvSpPr>
        <p:spPr>
          <a:xfrm>
            <a:off x="0" y="716582"/>
            <a:ext cx="12277015" cy="1323439"/>
          </a:xfrm>
          <a:prstGeom prst="rect">
            <a:avLst/>
          </a:prstGeom>
          <a:noFill/>
        </p:spPr>
        <p:txBody>
          <a:bodyPr wrap="none" lIns="91440" tIns="45720" rIns="91440" bIns="45720">
            <a:spAutoFit/>
          </a:bodyPr>
          <a:lstStyle/>
          <a:p>
            <a:r>
              <a:rPr lang="en-US" sz="2000" b="0" cap="none" spc="0" dirty="0">
                <a:ln w="0"/>
                <a:solidFill>
                  <a:schemeClr val="tx1"/>
                </a:solidFill>
                <a:effectLst>
                  <a:outerShdw blurRad="38100" dist="19050" dir="2700000" algn="tl" rotWithShape="0">
                    <a:schemeClr val="dk1">
                      <a:alpha val="40000"/>
                    </a:schemeClr>
                  </a:outerShdw>
                </a:effectLst>
              </a:rPr>
              <a:t>The neighborhood of Chelsea is th</a:t>
            </a:r>
            <a:r>
              <a:rPr lang="en-US" sz="2000" dirty="0">
                <a:ln w="0"/>
                <a:effectLst>
                  <a:outerShdw blurRad="38100" dist="19050" dir="2700000" algn="tl" rotWithShape="0">
                    <a:schemeClr val="dk1">
                      <a:alpha val="40000"/>
                    </a:schemeClr>
                  </a:outerShdw>
                </a:effectLst>
              </a:rPr>
              <a:t>e best place in </a:t>
            </a:r>
            <a:r>
              <a:rPr lang="en-US" sz="2000" b="0" cap="none" spc="0" dirty="0">
                <a:ln w="0"/>
                <a:solidFill>
                  <a:schemeClr val="tx1"/>
                </a:solidFill>
                <a:effectLst>
                  <a:outerShdw blurRad="38100" dist="19050" dir="2700000" algn="tl" rotWithShape="0">
                    <a:schemeClr val="dk1">
                      <a:alpha val="40000"/>
                    </a:schemeClr>
                  </a:outerShdw>
                </a:effectLst>
              </a:rPr>
              <a:t>New York City to have lunch. And Chelsea Market is </a:t>
            </a:r>
          </a:p>
          <a:p>
            <a:r>
              <a:rPr lang="en-US" sz="2000" b="0" cap="none" spc="0" dirty="0">
                <a:ln w="0"/>
                <a:solidFill>
                  <a:schemeClr val="tx1"/>
                </a:solidFill>
                <a:effectLst>
                  <a:outerShdw blurRad="38100" dist="19050" dir="2700000" algn="tl" rotWithShape="0">
                    <a:schemeClr val="dk1">
                      <a:alpha val="40000"/>
                    </a:schemeClr>
                  </a:outerShdw>
                </a:effectLst>
              </a:rPr>
              <a:t>New York’s biggest and mos</a:t>
            </a:r>
            <a:r>
              <a:rPr lang="en-US" sz="2000" dirty="0">
                <a:ln w="0"/>
                <a:effectLst>
                  <a:outerShdw blurRad="38100" dist="19050" dir="2700000" algn="tl" rotWithShape="0">
                    <a:schemeClr val="dk1">
                      <a:alpha val="40000"/>
                    </a:schemeClr>
                  </a:outerShdw>
                </a:effectLst>
              </a:rPr>
              <a:t>t popular </a:t>
            </a:r>
            <a:r>
              <a:rPr lang="en-US" sz="2000" b="0" cap="none" spc="0" dirty="0">
                <a:ln w="0"/>
                <a:solidFill>
                  <a:schemeClr val="tx1"/>
                </a:solidFill>
                <a:effectLst>
                  <a:outerShdw blurRad="38100" dist="19050" dir="2700000" algn="tl" rotWithShape="0">
                    <a:schemeClr val="dk1">
                      <a:alpha val="40000"/>
                    </a:schemeClr>
                  </a:outerShdw>
                </a:effectLst>
              </a:rPr>
              <a:t>Indoor food market. It has more than 35 food shops and restaurants. </a:t>
            </a:r>
          </a:p>
          <a:p>
            <a:r>
              <a:rPr lang="en-US" sz="2000" b="0" cap="none" spc="0" dirty="0">
                <a:ln w="0"/>
                <a:solidFill>
                  <a:schemeClr val="tx1"/>
                </a:solidFill>
                <a:effectLst>
                  <a:outerShdw blurRad="38100" dist="19050" dir="2700000" algn="tl" rotWithShape="0">
                    <a:schemeClr val="dk1">
                      <a:alpha val="40000"/>
                    </a:schemeClr>
                  </a:outerShdw>
                </a:effectLst>
              </a:rPr>
              <a:t>It also has a bookstore, a clothing store, and a gift shop. There are usually a lot of people at the market, </a:t>
            </a:r>
          </a:p>
          <a:p>
            <a:r>
              <a:rPr lang="en-US" sz="2000" b="0" cap="none" spc="0" dirty="0">
                <a:ln w="0"/>
                <a:solidFill>
                  <a:schemeClr val="tx1"/>
                </a:solidFill>
                <a:effectLst>
                  <a:outerShdw blurRad="38100" dist="19050" dir="2700000" algn="tl" rotWithShape="0">
                    <a:schemeClr val="dk1">
                      <a:alpha val="40000"/>
                    </a:schemeClr>
                  </a:outerShdw>
                </a:effectLst>
              </a:rPr>
              <a:t>but it’s busiest is </a:t>
            </a:r>
            <a:r>
              <a:rPr lang="en-US" sz="2000" dirty="0">
                <a:ln w="0"/>
                <a:effectLst>
                  <a:outerShdw blurRad="38100" dist="19050" dir="2700000" algn="tl" rotWithShape="0">
                    <a:schemeClr val="dk1">
                      <a:alpha val="40000"/>
                    </a:schemeClr>
                  </a:outerShdw>
                </a:effectLst>
              </a:rPr>
              <a:t>lunchtime and on weekends.</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7" name="Rectangle 6"/>
          <p:cNvSpPr/>
          <p:nvPr/>
        </p:nvSpPr>
        <p:spPr>
          <a:xfrm>
            <a:off x="-24462" y="2040022"/>
            <a:ext cx="12216462" cy="3170099"/>
          </a:xfrm>
          <a:prstGeom prst="rect">
            <a:avLst/>
          </a:prstGeom>
          <a:noFill/>
        </p:spPr>
        <p:txBody>
          <a:bodyPr wrap="square" lIns="91440" tIns="45720" rIns="91440" bIns="45720">
            <a:spAutoFit/>
          </a:bodyPr>
          <a:lstStyle/>
          <a:p>
            <a:r>
              <a:rPr lang="en-US" sz="2000" b="0" cap="none" spc="0" dirty="0">
                <a:ln w="0"/>
                <a:solidFill>
                  <a:schemeClr val="accent1"/>
                </a:solidFill>
                <a:effectLst>
                  <a:outerShdw blurRad="38100" dist="25400" dir="5400000" algn="ctr" rotWithShape="0">
                    <a:srgbClr val="6E747A">
                      <a:alpha val="43000"/>
                    </a:srgbClr>
                  </a:outerShdw>
                </a:effectLst>
              </a:rPr>
              <a:t>Chelsea is one of New York’s ______(old) neighborhoods. Five to six million people </a:t>
            </a:r>
            <a:r>
              <a:rPr lang="en-US" sz="2000" dirty="0">
                <a:ln w="0"/>
                <a:solidFill>
                  <a:schemeClr val="accent1"/>
                </a:solidFill>
                <a:effectLst>
                  <a:outerShdw blurRad="38100" dist="25400" dir="5400000" algn="ctr" rotWithShape="0">
                    <a:srgbClr val="6E747A">
                      <a:alpha val="43000"/>
                    </a:srgbClr>
                  </a:outerShdw>
                </a:effectLst>
              </a:rPr>
              <a:t>a year visit Chelsea Market to shop, eat, and meet friends. The food is amazing but it isn’t the ____________(cheap) in the city. There’s candy, ice cream, soup, fresh seafood, </a:t>
            </a:r>
            <a:r>
              <a:rPr lang="en-US" sz="2000" b="0" cap="none" spc="0" dirty="0">
                <a:ln w="0"/>
                <a:solidFill>
                  <a:schemeClr val="accent1"/>
                </a:solidFill>
                <a:effectLst>
                  <a:outerShdw blurRad="38100" dist="25400" dir="5400000" algn="ctr" rotWithShape="0">
                    <a:srgbClr val="6E747A">
                      <a:alpha val="43000"/>
                    </a:srgbClr>
                  </a:outerShdw>
                </a:effectLst>
              </a:rPr>
              <a:t>New York’s ____________(delicious) brownies, and more!</a:t>
            </a:r>
          </a:p>
          <a:p>
            <a:endParaRPr lang="en-US" sz="2000" dirty="0">
              <a:ln w="0"/>
              <a:solidFill>
                <a:schemeClr val="accent1"/>
              </a:solidFill>
              <a:effectLst>
                <a:outerShdw blurRad="38100" dist="25400" dir="5400000" algn="ctr" rotWithShape="0">
                  <a:srgbClr val="6E747A">
                    <a:alpha val="43000"/>
                  </a:srgbClr>
                </a:outerShdw>
              </a:effectLst>
            </a:endParaRPr>
          </a:p>
          <a:p>
            <a:r>
              <a:rPr lang="en-US" sz="2000" b="0" cap="none" spc="0" dirty="0">
                <a:ln w="0"/>
                <a:solidFill>
                  <a:schemeClr val="accent1"/>
                </a:solidFill>
                <a:effectLst>
                  <a:outerShdw blurRad="38100" dist="25400" dir="5400000" algn="ctr" rotWithShape="0">
                    <a:srgbClr val="6E747A">
                      <a:alpha val="43000"/>
                    </a:srgbClr>
                  </a:outerShdw>
                </a:effectLst>
              </a:rPr>
              <a:t>People often buy food at the market and bring it to the High Line to eat. The High line is a </a:t>
            </a:r>
            <a:r>
              <a:rPr lang="en-US" sz="2000" dirty="0">
                <a:ln w="0"/>
                <a:solidFill>
                  <a:schemeClr val="accent1"/>
                </a:solidFill>
                <a:effectLst>
                  <a:outerShdw blurRad="38100" dist="25400" dir="5400000" algn="ctr" rotWithShape="0">
                    <a:srgbClr val="6E747A">
                      <a:alpha val="43000"/>
                    </a:srgbClr>
                  </a:outerShdw>
                </a:effectLst>
              </a:rPr>
              <a:t>Mile-long elevated park near Chelsea Market. It is New York’s ______(new) a</a:t>
            </a:r>
            <a:r>
              <a:rPr lang="en-US" sz="2000" b="0" cap="none" spc="0" dirty="0">
                <a:ln w="0"/>
                <a:solidFill>
                  <a:schemeClr val="accent1"/>
                </a:solidFill>
                <a:effectLst>
                  <a:outerShdw blurRad="38100" dist="25400" dir="5400000" algn="ctr" rotWithShape="0">
                    <a:srgbClr val="6E747A">
                      <a:alpha val="43000"/>
                    </a:srgbClr>
                  </a:outerShdw>
                </a:effectLst>
              </a:rPr>
              <a:t>nd ____________(unique) park. The High Line and Chelsea Market are very popular </a:t>
            </a:r>
            <a:r>
              <a:rPr lang="en-US" sz="2000" dirty="0">
                <a:ln w="0"/>
                <a:solidFill>
                  <a:schemeClr val="accent1"/>
                </a:solidFill>
                <a:effectLst>
                  <a:outerShdw blurRad="38100" dist="25400" dir="5400000" algn="ctr" rotWithShape="0">
                    <a:srgbClr val="6E747A">
                      <a:alpha val="43000"/>
                    </a:srgbClr>
                  </a:outerShdw>
                </a:effectLst>
              </a:rPr>
              <a:t>with both tourists and locals.</a:t>
            </a:r>
          </a:p>
          <a:p>
            <a:endParaRPr lang="en-US" sz="2000" b="0" cap="none" spc="0" dirty="0">
              <a:ln w="0"/>
              <a:solidFill>
                <a:schemeClr val="accent1"/>
              </a:solidFill>
              <a:effectLst>
                <a:outerShdw blurRad="38100" dist="25400" dir="5400000" algn="ctr" rotWithShape="0">
                  <a:srgbClr val="6E747A">
                    <a:alpha val="43000"/>
                  </a:srgbClr>
                </a:outerShdw>
              </a:effectLst>
            </a:endParaRPr>
          </a:p>
          <a:p>
            <a:r>
              <a:rPr lang="en-US" sz="2000" dirty="0">
                <a:ln w="0"/>
                <a:solidFill>
                  <a:schemeClr val="accent1"/>
                </a:solidFill>
                <a:effectLst>
                  <a:outerShdw blurRad="38100" dist="25400" dir="5400000" algn="ctr" rotWithShape="0">
                    <a:srgbClr val="6E747A">
                      <a:alpha val="43000"/>
                    </a:srgbClr>
                  </a:outerShdw>
                </a:effectLst>
              </a:rPr>
              <a:t>Chelsea Market even has a TV network. The Food Network films some of its TV cooking shows at Chelsea</a:t>
            </a:r>
          </a:p>
          <a:p>
            <a:r>
              <a:rPr lang="en-US" sz="2000" b="0" cap="none" spc="0" dirty="0">
                <a:ln w="0"/>
                <a:solidFill>
                  <a:schemeClr val="accent1"/>
                </a:solidFill>
                <a:effectLst>
                  <a:outerShdw blurRad="38100" dist="25400" dir="5400000" algn="ctr" rotWithShape="0">
                    <a:srgbClr val="6E747A">
                      <a:alpha val="43000"/>
                    </a:srgbClr>
                  </a:outerShdw>
                </a:effectLst>
              </a:rPr>
              <a:t>Market. Try to get tickets to watch </a:t>
            </a:r>
            <a:r>
              <a:rPr lang="en-US" sz="2000" b="0" i="1" cap="none" spc="0" dirty="0">
                <a:ln w="0"/>
                <a:solidFill>
                  <a:schemeClr val="accent1"/>
                </a:solidFill>
                <a:effectLst>
                  <a:outerShdw blurRad="38100" dist="25400" dir="5400000" algn="ctr" rotWithShape="0">
                    <a:srgbClr val="6E747A">
                      <a:alpha val="43000"/>
                    </a:srgbClr>
                  </a:outerShdw>
                </a:effectLst>
              </a:rPr>
              <a:t>Iron Chef,  </a:t>
            </a:r>
            <a:r>
              <a:rPr lang="en-US" sz="2000" b="0" cap="none" spc="0" dirty="0">
                <a:ln w="0"/>
                <a:solidFill>
                  <a:schemeClr val="accent1"/>
                </a:solidFill>
                <a:effectLst>
                  <a:outerShdw blurRad="38100" dist="25400" dir="5400000" algn="ctr" rotWithShape="0">
                    <a:srgbClr val="6E747A">
                      <a:alpha val="43000"/>
                    </a:srgbClr>
                  </a:outerShdw>
                </a:effectLst>
              </a:rPr>
              <a:t>one of the_______________(good) TV cooking shows!</a:t>
            </a:r>
          </a:p>
        </p:txBody>
      </p:sp>
    </p:spTree>
    <p:extLst>
      <p:ext uri="{BB962C8B-B14F-4D97-AF65-F5344CB8AC3E}">
        <p14:creationId xmlns:p14="http://schemas.microsoft.com/office/powerpoint/2010/main" val="28740977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610" y="0"/>
            <a:ext cx="10985500" cy="716582"/>
          </a:xfrm>
        </p:spPr>
        <p:txBody>
          <a:bodyPr/>
          <a:lstStyle/>
          <a:p>
            <a:r>
              <a:rPr lang="en-US" dirty="0">
                <a:solidFill>
                  <a:srgbClr val="00B050"/>
                </a:solidFill>
              </a:rPr>
              <a:t>Let’s find some antonyms </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956107030"/>
              </p:ext>
            </p:extLst>
          </p:nvPr>
        </p:nvGraphicFramePr>
        <p:xfrm>
          <a:off x="435610" y="1325789"/>
          <a:ext cx="11211378" cy="4383309"/>
        </p:xfrm>
        <a:graphic>
          <a:graphicData uri="http://schemas.openxmlformats.org/drawingml/2006/table">
            <a:tbl>
              <a:tblPr firstRow="1" bandRow="1">
                <a:tableStyleId>{F5AB1C69-6EDB-4FF4-983F-18BD219EF322}</a:tableStyleId>
              </a:tblPr>
              <a:tblGrid>
                <a:gridCol w="5605689">
                  <a:extLst>
                    <a:ext uri="{9D8B030D-6E8A-4147-A177-3AD203B41FA5}">
                      <a16:colId xmlns:a16="http://schemas.microsoft.com/office/drawing/2014/main" val="20000"/>
                    </a:ext>
                  </a:extLst>
                </a:gridCol>
                <a:gridCol w="5605689">
                  <a:extLst>
                    <a:ext uri="{9D8B030D-6E8A-4147-A177-3AD203B41FA5}">
                      <a16:colId xmlns:a16="http://schemas.microsoft.com/office/drawing/2014/main" val="20001"/>
                    </a:ext>
                  </a:extLst>
                </a:gridCol>
              </a:tblGrid>
              <a:tr h="626187">
                <a:tc>
                  <a:txBody>
                    <a:bodyPr/>
                    <a:lstStyle/>
                    <a:p>
                      <a:r>
                        <a:rPr lang="en-US" sz="1400" dirty="0">
                          <a:latin typeface="Arial" panose="020B0604020202020204" pitchFamily="34" charset="0"/>
                          <a:cs typeface="Arial" panose="020B0604020202020204" pitchFamily="34" charset="0"/>
                        </a:rPr>
                        <a:t>Adjective </a:t>
                      </a:r>
                    </a:p>
                  </a:txBody>
                  <a:tcPr/>
                </a:tc>
                <a:tc>
                  <a:txBody>
                    <a:bodyPr/>
                    <a:lstStyle/>
                    <a:p>
                      <a:r>
                        <a:rPr lang="en-US" sz="1400" dirty="0">
                          <a:latin typeface="Arial" panose="020B0604020202020204" pitchFamily="34" charset="0"/>
                          <a:cs typeface="Arial" panose="020B0604020202020204" pitchFamily="34" charset="0"/>
                        </a:rPr>
                        <a:t>Antonym </a:t>
                      </a:r>
                    </a:p>
                  </a:txBody>
                  <a:tcPr/>
                </a:tc>
                <a:extLst>
                  <a:ext uri="{0D108BD9-81ED-4DB2-BD59-A6C34878D82A}">
                    <a16:rowId xmlns:a16="http://schemas.microsoft.com/office/drawing/2014/main" val="10000"/>
                  </a:ext>
                </a:extLst>
              </a:tr>
              <a:tr h="626187">
                <a:tc>
                  <a:txBody>
                    <a:bodyPr/>
                    <a:lstStyle/>
                    <a:p>
                      <a:r>
                        <a:rPr lang="en-US" sz="1400" dirty="0">
                          <a:latin typeface="Arial" panose="020B0604020202020204" pitchFamily="34" charset="0"/>
                          <a:cs typeface="Arial" panose="020B0604020202020204" pitchFamily="34" charset="0"/>
                        </a:rPr>
                        <a:t> Loud</a:t>
                      </a:r>
                    </a:p>
                  </a:txBody>
                  <a:tcPr/>
                </a:tc>
                <a:tc>
                  <a:txBody>
                    <a:bodyPr/>
                    <a:lstStyle/>
                    <a:p>
                      <a:endParaRPr lang="en-US"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626187">
                <a:tc>
                  <a:txBody>
                    <a:bodyPr/>
                    <a:lstStyle/>
                    <a:p>
                      <a:r>
                        <a:rPr lang="en-US" sz="1400" dirty="0">
                          <a:latin typeface="Arial" panose="020B0604020202020204" pitchFamily="34" charset="0"/>
                          <a:cs typeface="Arial" panose="020B0604020202020204" pitchFamily="34" charset="0"/>
                        </a:rPr>
                        <a:t>Slow</a:t>
                      </a:r>
                    </a:p>
                  </a:txBody>
                  <a:tcPr/>
                </a:tc>
                <a:tc>
                  <a:txBody>
                    <a:bodyPr/>
                    <a:lstStyle/>
                    <a:p>
                      <a:endParaRPr lang="en-US"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626187">
                <a:tc>
                  <a:txBody>
                    <a:bodyPr/>
                    <a:lstStyle/>
                    <a:p>
                      <a:r>
                        <a:rPr lang="en-US" sz="1400" dirty="0">
                          <a:latin typeface="Arial" panose="020B0604020202020204" pitchFamily="34" charset="0"/>
                          <a:cs typeface="Arial" panose="020B0604020202020204" pitchFamily="34" charset="0"/>
                        </a:rPr>
                        <a:t>Late</a:t>
                      </a:r>
                    </a:p>
                  </a:txBody>
                  <a:tcPr/>
                </a:tc>
                <a:tc>
                  <a:txBody>
                    <a:bodyPr/>
                    <a:lstStyle/>
                    <a:p>
                      <a:endParaRPr lang="en-US"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626187">
                <a:tc>
                  <a:txBody>
                    <a:bodyPr/>
                    <a:lstStyle/>
                    <a:p>
                      <a:r>
                        <a:rPr lang="en-US" sz="1400" dirty="0">
                          <a:latin typeface="Arial" panose="020B0604020202020204" pitchFamily="34" charset="0"/>
                          <a:cs typeface="Arial" panose="020B0604020202020204" pitchFamily="34" charset="0"/>
                        </a:rPr>
                        <a:t>Far</a:t>
                      </a:r>
                    </a:p>
                  </a:txBody>
                  <a:tcPr/>
                </a:tc>
                <a:tc>
                  <a:txBody>
                    <a:bodyPr/>
                    <a:lstStyle/>
                    <a:p>
                      <a:endParaRPr lang="en-US"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626187">
                <a:tc>
                  <a:txBody>
                    <a:bodyPr/>
                    <a:lstStyle/>
                    <a:p>
                      <a:r>
                        <a:rPr lang="en-US" sz="1400" dirty="0">
                          <a:latin typeface="Arial" panose="020B0604020202020204" pitchFamily="34" charset="0"/>
                          <a:cs typeface="Arial" panose="020B0604020202020204" pitchFamily="34" charset="0"/>
                        </a:rPr>
                        <a:t>Short </a:t>
                      </a:r>
                    </a:p>
                  </a:txBody>
                  <a:tcPr/>
                </a:tc>
                <a:tc>
                  <a:txBody>
                    <a:bodyPr/>
                    <a:lstStyle/>
                    <a:p>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626187">
                <a:tc>
                  <a:txBody>
                    <a:bodyPr/>
                    <a:lstStyle/>
                    <a:p>
                      <a:r>
                        <a:rPr lang="en-US" sz="1400" dirty="0">
                          <a:latin typeface="Arial" panose="020B0604020202020204" pitchFamily="34" charset="0"/>
                          <a:cs typeface="Arial" panose="020B0604020202020204" pitchFamily="34" charset="0"/>
                        </a:rPr>
                        <a:t>Easy </a:t>
                      </a:r>
                    </a:p>
                  </a:txBody>
                  <a:tcPr/>
                </a:tc>
                <a:tc>
                  <a:txBody>
                    <a:bodyPr/>
                    <a:lstStyle/>
                    <a:p>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191993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792" y="0"/>
            <a:ext cx="10985500" cy="716582"/>
          </a:xfrm>
        </p:spPr>
        <p:txBody>
          <a:bodyPr/>
          <a:lstStyle/>
          <a:p>
            <a:r>
              <a:rPr lang="en-US" dirty="0">
                <a:solidFill>
                  <a:schemeClr val="accent6">
                    <a:lumMod val="50000"/>
                  </a:schemeClr>
                </a:solidFill>
              </a:rPr>
              <a:t>Try this ! Complete using an opposite comparative adjective…</a:t>
            </a:r>
            <a:endParaRPr lang="en-US" dirty="0"/>
          </a:p>
        </p:txBody>
      </p:sp>
      <p:sp>
        <p:nvSpPr>
          <p:cNvPr id="4" name="Text Placeholder 3"/>
          <p:cNvSpPr>
            <a:spLocks noGrp="1"/>
          </p:cNvSpPr>
          <p:nvPr>
            <p:ph type="body" idx="1"/>
          </p:nvPr>
        </p:nvSpPr>
        <p:spPr>
          <a:xfrm>
            <a:off x="1" y="1001486"/>
            <a:ext cx="12192000" cy="5250772"/>
          </a:xfrm>
        </p:spPr>
        <p:txBody>
          <a:bodyPr/>
          <a:lstStyle/>
          <a:p>
            <a:r>
              <a:rPr lang="en-US" dirty="0"/>
              <a:t>The music here is too </a:t>
            </a:r>
            <a:r>
              <a:rPr lang="en-US" dirty="0">
                <a:solidFill>
                  <a:srgbClr val="7030A0"/>
                </a:solidFill>
              </a:rPr>
              <a:t>loud.</a:t>
            </a:r>
            <a:r>
              <a:rPr lang="en-US" dirty="0"/>
              <a:t> Can we go somewhere _________?</a:t>
            </a:r>
          </a:p>
          <a:p>
            <a:r>
              <a:rPr lang="en-US" dirty="0"/>
              <a:t>The 10:00 train is too </a:t>
            </a:r>
            <a:r>
              <a:rPr lang="en-US" dirty="0">
                <a:solidFill>
                  <a:srgbClr val="7030A0"/>
                </a:solidFill>
              </a:rPr>
              <a:t>slow</a:t>
            </a:r>
            <a:r>
              <a:rPr lang="en-US" dirty="0"/>
              <a:t>. Is the 11:30 train a __________one?</a:t>
            </a:r>
          </a:p>
          <a:p>
            <a:r>
              <a:rPr lang="en-US" dirty="0"/>
              <a:t>You’re </a:t>
            </a:r>
            <a:r>
              <a:rPr lang="en-US" dirty="0">
                <a:solidFill>
                  <a:srgbClr val="7030A0"/>
                </a:solidFill>
              </a:rPr>
              <a:t>late</a:t>
            </a:r>
            <a:r>
              <a:rPr lang="en-US" dirty="0"/>
              <a:t>. Why weren’t you here ____________?</a:t>
            </a:r>
          </a:p>
          <a:p>
            <a:r>
              <a:rPr lang="en-US" dirty="0"/>
              <a:t>This apartment is too </a:t>
            </a:r>
            <a:r>
              <a:rPr lang="en-US" dirty="0">
                <a:solidFill>
                  <a:srgbClr val="7030A0"/>
                </a:solidFill>
              </a:rPr>
              <a:t>far</a:t>
            </a:r>
            <a:r>
              <a:rPr lang="en-US" dirty="0"/>
              <a:t> from the center of town. I need somewhere ___________.</a:t>
            </a:r>
          </a:p>
          <a:p>
            <a:r>
              <a:rPr lang="en-US" dirty="0"/>
              <a:t>Five minutes is too </a:t>
            </a:r>
            <a:r>
              <a:rPr lang="en-US" dirty="0">
                <a:solidFill>
                  <a:srgbClr val="7030A0"/>
                </a:solidFill>
              </a:rPr>
              <a:t>short</a:t>
            </a:r>
            <a:r>
              <a:rPr lang="en-US" dirty="0"/>
              <a:t> for a break. We need a ____________one.</a:t>
            </a:r>
          </a:p>
          <a:p>
            <a:r>
              <a:rPr lang="en-US" dirty="0"/>
              <a:t>This exercise is too </a:t>
            </a:r>
            <a:r>
              <a:rPr lang="en-US" dirty="0">
                <a:solidFill>
                  <a:srgbClr val="7030A0"/>
                </a:solidFill>
              </a:rPr>
              <a:t>easy. </a:t>
            </a:r>
            <a:r>
              <a:rPr lang="en-US" dirty="0"/>
              <a:t>Can I do something ______________?</a:t>
            </a:r>
          </a:p>
          <a:p>
            <a:endParaRPr lang="en-US" dirty="0"/>
          </a:p>
        </p:txBody>
      </p:sp>
    </p:spTree>
    <p:extLst>
      <p:ext uri="{BB962C8B-B14F-4D97-AF65-F5344CB8AC3E}">
        <p14:creationId xmlns:p14="http://schemas.microsoft.com/office/powerpoint/2010/main" val="29186120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Tree>
    <p:extLst>
      <p:ext uri="{BB962C8B-B14F-4D97-AF65-F5344CB8AC3E}">
        <p14:creationId xmlns:p14="http://schemas.microsoft.com/office/powerpoint/2010/main" val="15672563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11298464" cy="1219200"/>
          </a:xfrm>
        </p:spPr>
        <p:txBody>
          <a:bodyPr>
            <a:normAutofit/>
          </a:bodyPr>
          <a:lstStyle/>
          <a:p>
            <a:r>
              <a:rPr lang="en-US" sz="2400" dirty="0">
                <a:solidFill>
                  <a:srgbClr val="FF0000"/>
                </a:solidFill>
              </a:rPr>
              <a:t>Complete the directions to Route 312 to Westfield. </a:t>
            </a:r>
            <a:br>
              <a:rPr lang="en-US" sz="2400" dirty="0">
                <a:solidFill>
                  <a:srgbClr val="FF0000"/>
                </a:solidFill>
              </a:rPr>
            </a:br>
            <a:br>
              <a:rPr lang="en-US" sz="2400" dirty="0">
                <a:solidFill>
                  <a:srgbClr val="FF0000"/>
                </a:solidFill>
              </a:rPr>
            </a:br>
            <a:r>
              <a:rPr lang="en-US" sz="2400" dirty="0">
                <a:solidFill>
                  <a:srgbClr val="FF0000"/>
                </a:solidFill>
              </a:rPr>
              <a:t>(over – along – past- around – up- down – through – under) </a:t>
            </a:r>
          </a:p>
        </p:txBody>
      </p:sp>
      <p:sp>
        <p:nvSpPr>
          <p:cNvPr id="6" name="Text Placeholder 5"/>
          <p:cNvSpPr>
            <a:spLocks noGrp="1"/>
          </p:cNvSpPr>
          <p:nvPr>
            <p:ph type="body" idx="1"/>
          </p:nvPr>
        </p:nvSpPr>
        <p:spPr>
          <a:xfrm>
            <a:off x="174171" y="1451429"/>
            <a:ext cx="11414579" cy="4800829"/>
          </a:xfrm>
        </p:spPr>
        <p:txBody>
          <a:bodyPr/>
          <a:lstStyle/>
          <a:p>
            <a:r>
              <a:rPr lang="en-US" dirty="0"/>
              <a:t>Go along Spring Street, past Fairview Hotel on your left, and over the bridge. At the traffic circle, turn left go up Park Avenue. Go around the corner, through the woods, and down the hill. Then go under the railroad bridge and your are on Route 312 to Westfield.</a:t>
            </a:r>
          </a:p>
        </p:txBody>
      </p:sp>
    </p:spTree>
    <p:extLst>
      <p:ext uri="{BB962C8B-B14F-4D97-AF65-F5344CB8AC3E}">
        <p14:creationId xmlns:p14="http://schemas.microsoft.com/office/powerpoint/2010/main" val="1115425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ving directions Diagram | Quizl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4900" y="1569177"/>
            <a:ext cx="7277100" cy="52888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arn English Today: Giving Street Directions: Vocabulary &amp;amp; Pract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49149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862665" y="659564"/>
            <a:ext cx="7381573" cy="523220"/>
          </a:xfrm>
          <a:prstGeom prst="rect">
            <a:avLst/>
          </a:prstGeom>
          <a:noFill/>
        </p:spPr>
        <p:txBody>
          <a:bodyPr wrap="none" lIns="91440" tIns="45720" rIns="91440" bIns="45720">
            <a:spAutoFit/>
          </a:bodyPr>
          <a:lstStyle/>
          <a:p>
            <a:pPr algn="ctr"/>
            <a:r>
              <a:rPr lang="en-US" sz="2800" b="0" cap="none" spc="0" dirty="0">
                <a:ln w="0"/>
                <a:solidFill>
                  <a:schemeClr val="accent1"/>
                </a:solidFill>
                <a:effectLst>
                  <a:outerShdw blurRad="38100" dist="25400" dir="5400000" algn="ctr" rotWithShape="0">
                    <a:srgbClr val="6E747A">
                      <a:alpha val="43000"/>
                    </a:srgbClr>
                  </a:outerShdw>
                </a:effectLst>
              </a:rPr>
              <a:t>Prepositions and Verbs for giving directions…</a:t>
            </a:r>
          </a:p>
        </p:txBody>
      </p:sp>
    </p:spTree>
    <p:extLst>
      <p:ext uri="{BB962C8B-B14F-4D97-AF65-F5344CB8AC3E}">
        <p14:creationId xmlns:p14="http://schemas.microsoft.com/office/powerpoint/2010/main" val="24151534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30_BasicColor">
  <a:themeElements>
    <a:clrScheme name="30_BasicColor">
      <a:dk1>
        <a:srgbClr val="5E5E5E"/>
      </a:dk1>
      <a:lt1>
        <a:srgbClr val="003462"/>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Custom 1">
      <a:majorFont>
        <a:latin typeface="Montserrat SemiBold"/>
        <a:ea typeface="Helvetica Neue"/>
        <a:cs typeface="Helvetica Neue"/>
      </a:majorFont>
      <a:minorFont>
        <a:latin typeface="Montserrat"/>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FD36C645DD340AABAE6161DA6060D" ma:contentTypeVersion="20" ma:contentTypeDescription="Create a new document." ma:contentTypeScope="" ma:versionID="da70c46946c9e3193c2499b557102d7f">
  <xsd:schema xmlns:xsd="http://www.w3.org/2001/XMLSchema" xmlns:xs="http://www.w3.org/2001/XMLSchema" xmlns:p="http://schemas.microsoft.com/office/2006/metadata/properties" xmlns:ns2="5ff90f32-14c0-4474-9363-192e16417ca8" xmlns:ns3="145a983c-5312-46f9-82e2-e70a15caf99b" targetNamespace="http://schemas.microsoft.com/office/2006/metadata/properties" ma:root="true" ma:fieldsID="1e83ba46958516c4b8ec850b34814115" ns2:_="" ns3:_="">
    <xsd:import namespace="5ff90f32-14c0-4474-9363-192e16417ca8"/>
    <xsd:import namespace="145a983c-5312-46f9-82e2-e70a15caf9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f90f32-14c0-4474-9363-192e16417c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2195749-4904-48bd-8f47-5cc01d2f9c16"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5a983c-5312-46f9-82e2-e70a15caf99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e4498f4-de78-426a-a8c0-63b0d2fd65c8}" ma:internalName="TaxCatchAll" ma:showField="CatchAllData" ma:web="145a983c-5312-46f9-82e2-e70a15caf9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45a983c-5312-46f9-82e2-e70a15caf99b" xsi:nil="true"/>
    <lcf76f155ced4ddcb4097134ff3c332f xmlns="5ff90f32-14c0-4474-9363-192e16417ca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D1B0B62-DB06-4376-8FF1-62C157575AFF}"/>
</file>

<file path=customXml/itemProps2.xml><?xml version="1.0" encoding="utf-8"?>
<ds:datastoreItem xmlns:ds="http://schemas.openxmlformats.org/officeDocument/2006/customXml" ds:itemID="{10DBFF8F-38D4-4635-B9D4-ACDF9367EE72}"/>
</file>

<file path=customXml/itemProps3.xml><?xml version="1.0" encoding="utf-8"?>
<ds:datastoreItem xmlns:ds="http://schemas.openxmlformats.org/officeDocument/2006/customXml" ds:itemID="{F8FD43EE-B22C-425C-AAD3-0EF0623AECC5}"/>
</file>

<file path=docProps/app.xml><?xml version="1.0" encoding="utf-8"?>
<Properties xmlns="http://schemas.openxmlformats.org/officeDocument/2006/extended-properties" xmlns:vt="http://schemas.openxmlformats.org/officeDocument/2006/docPropsVTypes">
  <Template>PowerPoint Amideast New Branding Template v2</Template>
  <TotalTime>326</TotalTime>
  <Words>903</Words>
  <Application>Microsoft Office PowerPoint</Application>
  <PresentationFormat>Widescreen</PresentationFormat>
  <Paragraphs>106</Paragraphs>
  <Slides>20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Helvetica Neue Medium</vt:lpstr>
      <vt:lpstr>Montserrat</vt:lpstr>
      <vt:lpstr>Montserrat SemiBold</vt:lpstr>
      <vt:lpstr>30_BasicColor</vt:lpstr>
      <vt:lpstr>Elementary 3 – unit 9</vt:lpstr>
      <vt:lpstr>Let’s make these adjectives comparative or superlative </vt:lpstr>
      <vt:lpstr>PowerPoint Presentation</vt:lpstr>
      <vt:lpstr>Chelsea Market</vt:lpstr>
      <vt:lpstr>Let’s find some antonyms </vt:lpstr>
      <vt:lpstr>Try this ! Complete using an opposite comparative adjective…</vt:lpstr>
      <vt:lpstr>PowerPoint Presentation</vt:lpstr>
      <vt:lpstr>Complete the directions to Route 312 to Westfield.   (over – along – past- around – up- down – through – under) </vt:lpstr>
      <vt:lpstr>PowerPoint Presentation</vt:lpstr>
      <vt:lpstr>PowerPoint Presentation</vt:lpstr>
      <vt:lpstr>Let’s play a game  Listen to CD 13 and let’s see where we go.</vt:lpstr>
      <vt:lpstr>Work in pairs and ask to give directions:</vt:lpstr>
      <vt:lpstr>PowerPoint Presentation</vt:lpstr>
      <vt:lpstr>Based on the previous picture </vt:lpstr>
      <vt:lpstr>Let’s listen to Cd 11</vt:lpstr>
      <vt:lpstr>Describe your city !</vt:lpstr>
      <vt:lpstr>Now it’s your turn!</vt:lpstr>
      <vt:lpstr>Let’s put these in order based on your thoughts: 1- the biggest  then let’s listen to CD 10 and check our answers….</vt:lpstr>
      <vt:lpstr>Let’s read turn to page 70 and 71 </vt:lpstr>
      <vt:lpstr>Oral quiz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Back Everyone</dc:title>
  <dc:creator>Windows User</dc:creator>
  <cp:lastModifiedBy>Angie Elhout</cp:lastModifiedBy>
  <cp:revision>26</cp:revision>
  <dcterms:created xsi:type="dcterms:W3CDTF">2021-12-28T04:37:59Z</dcterms:created>
  <dcterms:modified xsi:type="dcterms:W3CDTF">2023-04-02T12:35:47Z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0x010100DEEFD36C645DD340AABAE6161DA6060D</vt:lpwstr>
  </property>
</Properties>
</file>