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09" r:id="rId3"/>
    <p:sldId id="310" r:id="rId4"/>
    <p:sldId id="294" r:id="rId5"/>
    <p:sldId id="257" r:id="rId6"/>
    <p:sldId id="311" r:id="rId7"/>
    <p:sldId id="314" r:id="rId8"/>
    <p:sldId id="259" r:id="rId9"/>
    <p:sldId id="260" r:id="rId10"/>
    <p:sldId id="306" r:id="rId11"/>
    <p:sldId id="312" r:id="rId12"/>
    <p:sldId id="307" r:id="rId13"/>
    <p:sldId id="300" r:id="rId14"/>
    <p:sldId id="295" r:id="rId15"/>
    <p:sldId id="316" r:id="rId16"/>
    <p:sldId id="301" r:id="rId17"/>
    <p:sldId id="308" r:id="rId18"/>
    <p:sldId id="304" r:id="rId19"/>
    <p:sldId id="305" r:id="rId20"/>
    <p:sldId id="30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777" autoAdjust="0"/>
  </p:normalViewPr>
  <p:slideViewPr>
    <p:cSldViewPr snapToGrid="0">
      <p:cViewPr varScale="1">
        <p:scale>
          <a:sx n="106" d="100"/>
          <a:sy n="106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3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1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0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8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1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8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1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8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6936-1955-440C-8A41-2BF9ACC1860E}" type="datetimeFigureOut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2355-7F42-4987-89CC-FD0EE88C3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Century Gothic" panose="020B0502020202020204" pitchFamily="34" charset="0"/>
              </a:rPr>
              <a:t>The Redesigned SAT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Evidenced-Based Reading and Writing</a:t>
            </a:r>
          </a:p>
        </p:txBody>
      </p:sp>
    </p:spTree>
    <p:extLst>
      <p:ext uri="{BB962C8B-B14F-4D97-AF65-F5344CB8AC3E}">
        <p14:creationId xmlns:p14="http://schemas.microsoft.com/office/powerpoint/2010/main" val="158731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Types of passages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Three major categories</a:t>
            </a:r>
          </a:p>
        </p:txBody>
      </p:sp>
    </p:spTree>
    <p:extLst>
      <p:ext uri="{BB962C8B-B14F-4D97-AF65-F5344CB8AC3E}">
        <p14:creationId xmlns:p14="http://schemas.microsoft.com/office/powerpoint/2010/main" val="250292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Passage Breakdown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Literature: Classic and contemporary literature</a:t>
            </a:r>
          </a:p>
          <a:p>
            <a:endParaRPr lang="en-US" dirty="0"/>
          </a:p>
          <a:p>
            <a:r>
              <a:rPr lang="en-US" dirty="0"/>
              <a:t>Historical: Founding Documents or Global Conversation</a:t>
            </a:r>
          </a:p>
          <a:p>
            <a:endParaRPr lang="en-US" dirty="0"/>
          </a:p>
          <a:p>
            <a:r>
              <a:rPr lang="en-US" dirty="0"/>
              <a:t>Social studies &amp; Science</a:t>
            </a:r>
          </a:p>
        </p:txBody>
      </p:sp>
    </p:spTree>
    <p:extLst>
      <p:ext uri="{BB962C8B-B14F-4D97-AF65-F5344CB8AC3E}">
        <p14:creationId xmlns:p14="http://schemas.microsoft.com/office/powerpoint/2010/main" val="2718778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Literature/ Science </a:t>
            </a:r>
            <a:r>
              <a:rPr lang="en-US" sz="3600" b="1" dirty="0"/>
              <a:t>&amp;</a:t>
            </a:r>
            <a:r>
              <a:rPr lang="en-US" b="1" dirty="0"/>
              <a:t> Social science/ Historical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1. Literature </a:t>
            </a:r>
            <a:r>
              <a:rPr lang="en-US" sz="2000" dirty="0"/>
              <a:t>(p.60)</a:t>
            </a:r>
          </a:p>
          <a:p>
            <a:pPr lvl="1"/>
            <a:r>
              <a:rPr lang="en-US" dirty="0"/>
              <a:t>Characterization</a:t>
            </a:r>
          </a:p>
          <a:p>
            <a:pPr lvl="1"/>
            <a:r>
              <a:rPr lang="en-US" dirty="0"/>
              <a:t>Plot/ problem</a:t>
            </a:r>
          </a:p>
          <a:p>
            <a:pPr lvl="1"/>
            <a:r>
              <a:rPr lang="en-US" dirty="0"/>
              <a:t>Figurative language</a:t>
            </a:r>
          </a:p>
          <a:p>
            <a:r>
              <a:rPr lang="en-US" dirty="0"/>
              <a:t>2. Science and Social Science </a:t>
            </a:r>
            <a:r>
              <a:rPr lang="en-US" sz="2000" dirty="0"/>
              <a:t>(p.66)</a:t>
            </a:r>
          </a:p>
          <a:p>
            <a:pPr lvl="1"/>
            <a:r>
              <a:rPr lang="en-US" dirty="0"/>
              <a:t>Informative</a:t>
            </a:r>
          </a:p>
          <a:p>
            <a:pPr lvl="2"/>
            <a:r>
              <a:rPr lang="en-US" dirty="0"/>
              <a:t>Purpose </a:t>
            </a:r>
          </a:p>
          <a:p>
            <a:pPr lvl="1"/>
            <a:r>
              <a:rPr lang="en-US" dirty="0"/>
              <a:t>Argumentative</a:t>
            </a:r>
          </a:p>
          <a:p>
            <a:pPr lvl="2"/>
            <a:r>
              <a:rPr lang="en-US" dirty="0"/>
              <a:t>Thesis</a:t>
            </a:r>
          </a:p>
          <a:p>
            <a:pPr lvl="2"/>
            <a:r>
              <a:rPr lang="en-US" dirty="0"/>
              <a:t>Claim</a:t>
            </a:r>
          </a:p>
          <a:p>
            <a:pPr lvl="2"/>
            <a:r>
              <a:rPr lang="en-US" dirty="0"/>
              <a:t>Evidence</a:t>
            </a:r>
          </a:p>
          <a:p>
            <a:pPr lvl="2"/>
            <a:r>
              <a:rPr lang="en-US" dirty="0"/>
              <a:t>Counterargument/ counterclaim</a:t>
            </a:r>
          </a:p>
          <a:p>
            <a:pPr lvl="2"/>
            <a:r>
              <a:rPr lang="en-US" dirty="0"/>
              <a:t>Refutation</a:t>
            </a:r>
          </a:p>
          <a:p>
            <a:pPr lvl="2"/>
            <a:r>
              <a:rPr lang="en-US" dirty="0"/>
              <a:t>Conclusion </a:t>
            </a:r>
          </a:p>
          <a:p>
            <a:r>
              <a:rPr lang="en-US" dirty="0"/>
              <a:t>3. Historical </a:t>
            </a:r>
            <a:r>
              <a:rPr lang="en-US" sz="2000" dirty="0"/>
              <a:t>(p.72)</a:t>
            </a:r>
          </a:p>
          <a:p>
            <a:pPr lvl="1"/>
            <a:r>
              <a:rPr lang="en-US" dirty="0"/>
              <a:t>Thesis </a:t>
            </a:r>
          </a:p>
          <a:p>
            <a:pPr lvl="1"/>
            <a:r>
              <a:rPr lang="en-US" dirty="0"/>
              <a:t>Rhetorical devices</a:t>
            </a:r>
          </a:p>
        </p:txBody>
      </p:sp>
    </p:spTree>
    <p:extLst>
      <p:ext uri="{BB962C8B-B14F-4D97-AF65-F5344CB8AC3E}">
        <p14:creationId xmlns:p14="http://schemas.microsoft.com/office/powerpoint/2010/main" val="483893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112962"/>
          </a:xfrm>
        </p:spPr>
        <p:txBody>
          <a:bodyPr/>
          <a:lstStyle/>
          <a:p>
            <a:pPr algn="ctr"/>
            <a:r>
              <a:rPr lang="en-US" b="1" dirty="0"/>
              <a:t>Types of Questions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Information/ rhetoric/ paired/ graphs</a:t>
            </a:r>
          </a:p>
        </p:txBody>
      </p:sp>
    </p:spTree>
    <p:extLst>
      <p:ext uri="{BB962C8B-B14F-4D97-AF65-F5344CB8AC3E}">
        <p14:creationId xmlns:p14="http://schemas.microsoft.com/office/powerpoint/2010/main" val="3751379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Information Questions</a:t>
            </a:r>
            <a:r>
              <a:rPr lang="en-US" sz="1400" b="1" dirty="0"/>
              <a:t> (p.77)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3758"/>
            <a:ext cx="10515600" cy="4613206"/>
          </a:xfrm>
        </p:spPr>
        <p:txBody>
          <a:bodyPr>
            <a:normAutofit/>
          </a:bodyPr>
          <a:lstStyle/>
          <a:p>
            <a:r>
              <a:rPr lang="en-US" dirty="0"/>
              <a:t>Words in context</a:t>
            </a:r>
            <a:r>
              <a:rPr lang="en-US" sz="1400" dirty="0"/>
              <a:t> (p.78)</a:t>
            </a:r>
            <a:endParaRPr lang="en-US" dirty="0"/>
          </a:p>
          <a:p>
            <a:pPr lvl="3"/>
            <a:r>
              <a:rPr lang="en-US" dirty="0"/>
              <a:t>Plug in</a:t>
            </a:r>
          </a:p>
          <a:p>
            <a:pPr lvl="3"/>
            <a:r>
              <a:rPr lang="en-US" dirty="0"/>
              <a:t>Easy but needs vocabulary 			</a:t>
            </a:r>
            <a:endParaRPr lang="en-US" sz="1400" dirty="0"/>
          </a:p>
          <a:p>
            <a:r>
              <a:rPr lang="en-US" dirty="0"/>
              <a:t>Explicit meaning </a:t>
            </a:r>
            <a:r>
              <a:rPr lang="en-US" sz="1400" dirty="0"/>
              <a:t>(p.82)</a:t>
            </a:r>
            <a:endParaRPr lang="en-US" dirty="0"/>
          </a:p>
          <a:p>
            <a:pPr lvl="3"/>
            <a:r>
              <a:rPr lang="en-US" dirty="0"/>
              <a:t>Easy but needs time. </a:t>
            </a:r>
          </a:p>
          <a:p>
            <a:pPr lvl="3"/>
            <a:r>
              <a:rPr lang="en-US" dirty="0"/>
              <a:t>Paraphrasing/ key words</a:t>
            </a:r>
          </a:p>
          <a:p>
            <a:pPr lvl="3"/>
            <a:r>
              <a:rPr lang="en-US" dirty="0"/>
              <a:t>Location ˃ understanding</a:t>
            </a:r>
          </a:p>
          <a:p>
            <a:r>
              <a:rPr lang="en-US" dirty="0"/>
              <a:t>Implicit meaning</a:t>
            </a:r>
          </a:p>
          <a:p>
            <a:pPr lvl="3"/>
            <a:r>
              <a:rPr lang="en-US" dirty="0"/>
              <a:t>Infer/imply/deduce/suggest</a:t>
            </a:r>
          </a:p>
          <a:p>
            <a:pPr lvl="3"/>
            <a:r>
              <a:rPr lang="en-US" dirty="0"/>
              <a:t>Difficult: Location and understanding</a:t>
            </a:r>
          </a:p>
        </p:txBody>
      </p:sp>
    </p:spTree>
    <p:extLst>
      <p:ext uri="{BB962C8B-B14F-4D97-AF65-F5344CB8AC3E}">
        <p14:creationId xmlns:p14="http://schemas.microsoft.com/office/powerpoint/2010/main" val="45107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Information Questions </a:t>
            </a:r>
            <a:r>
              <a:rPr lang="en-US" dirty="0"/>
              <a:t>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idea </a:t>
            </a:r>
            <a:r>
              <a:rPr lang="en-US" sz="1400" dirty="0"/>
              <a:t>(p.87)</a:t>
            </a:r>
            <a:endParaRPr lang="en-US" dirty="0"/>
          </a:p>
          <a:p>
            <a:pPr lvl="3"/>
            <a:r>
              <a:rPr lang="en-US" dirty="0"/>
              <a:t>Last question to answer</a:t>
            </a:r>
          </a:p>
          <a:p>
            <a:r>
              <a:rPr lang="en-US" dirty="0"/>
              <a:t>Relationship/Summary</a:t>
            </a:r>
          </a:p>
          <a:p>
            <a:r>
              <a:rPr lang="en-US" dirty="0"/>
              <a:t>Command of evidence</a:t>
            </a:r>
            <a:r>
              <a:rPr lang="en-US" sz="1400" dirty="0"/>
              <a:t> (p.93)</a:t>
            </a:r>
            <a:endParaRPr lang="en-US" dirty="0"/>
          </a:p>
          <a:p>
            <a:pPr lvl="3"/>
            <a:r>
              <a:rPr lang="en-US" dirty="0"/>
              <a:t>Pair questions</a:t>
            </a:r>
          </a:p>
          <a:p>
            <a:pPr lvl="3"/>
            <a:r>
              <a:rPr lang="en-US" dirty="0"/>
              <a:t>Easy but need time</a:t>
            </a:r>
          </a:p>
          <a:p>
            <a:r>
              <a:rPr lang="en-US" dirty="0"/>
              <a:t>Analogical reasoning </a:t>
            </a:r>
            <a:r>
              <a:rPr lang="en-US" sz="1400" dirty="0"/>
              <a:t>(98)</a:t>
            </a:r>
            <a:endParaRPr lang="en-US" dirty="0"/>
          </a:p>
          <a:p>
            <a:pPr lvl="3"/>
            <a:r>
              <a:rPr lang="en-US" dirty="0"/>
              <a:t>Comparison/ similar logic</a:t>
            </a:r>
          </a:p>
          <a:p>
            <a:pPr lvl="3"/>
            <a:r>
              <a:rPr lang="en-US" dirty="0"/>
              <a:t>Difficult </a:t>
            </a:r>
          </a:p>
          <a:p>
            <a:pPr lvl="3"/>
            <a:r>
              <a:rPr lang="en-US" dirty="0"/>
              <a:t>Needs understanding and logic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78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Persuasive Language/ Rhetoric </a:t>
            </a:r>
            <a:r>
              <a:rPr lang="en-US" sz="1400" dirty="0"/>
              <a:t>(p. 107)</a:t>
            </a:r>
            <a:br>
              <a:rPr lang="en-US" dirty="0"/>
            </a:br>
            <a:r>
              <a:rPr lang="en-US" dirty="0"/>
              <a:t> </a:t>
            </a:r>
            <a:r>
              <a:rPr lang="en-US" sz="2800" dirty="0"/>
              <a:t>Using language effectively and persuasively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Analyzing word choice </a:t>
            </a:r>
            <a:r>
              <a:rPr lang="en-US" sz="1400" dirty="0"/>
              <a:t>(p. 108)</a:t>
            </a:r>
            <a:endParaRPr lang="en-US" dirty="0"/>
          </a:p>
          <a:p>
            <a:pPr lvl="3"/>
            <a:r>
              <a:rPr lang="en-US" dirty="0"/>
              <a:t>Rhetorical devices</a:t>
            </a:r>
          </a:p>
          <a:p>
            <a:pPr lvl="3"/>
            <a:r>
              <a:rPr lang="en-US" dirty="0"/>
              <a:t>Tone</a:t>
            </a:r>
          </a:p>
          <a:p>
            <a:r>
              <a:rPr lang="en-US" dirty="0"/>
              <a:t>Analyzing text structure </a:t>
            </a:r>
            <a:r>
              <a:rPr lang="en-US" sz="1400" dirty="0"/>
              <a:t>(p.112)</a:t>
            </a:r>
            <a:endParaRPr lang="en-US" dirty="0"/>
          </a:p>
          <a:p>
            <a:pPr lvl="3"/>
            <a:r>
              <a:rPr lang="en-US" dirty="0"/>
              <a:t>Use summary</a:t>
            </a:r>
          </a:p>
          <a:p>
            <a:pPr lvl="3"/>
            <a:r>
              <a:rPr lang="en-US" dirty="0"/>
              <a:t>Mark up passage</a:t>
            </a:r>
          </a:p>
          <a:p>
            <a:r>
              <a:rPr lang="en-US" dirty="0"/>
              <a:t>Point of view and purpose</a:t>
            </a:r>
            <a:r>
              <a:rPr lang="en-US" sz="1400" dirty="0"/>
              <a:t> (p.117)</a:t>
            </a:r>
            <a:endParaRPr lang="en-US" dirty="0"/>
          </a:p>
          <a:p>
            <a:r>
              <a:rPr lang="en-US" dirty="0"/>
              <a:t>Analyzing arguments </a:t>
            </a:r>
            <a:r>
              <a:rPr lang="en-US" sz="1400" dirty="0"/>
              <a:t>(p.121)</a:t>
            </a:r>
            <a:endParaRPr lang="en-US" dirty="0"/>
          </a:p>
          <a:p>
            <a:pPr lvl="3"/>
            <a:r>
              <a:rPr lang="en-US" dirty="0"/>
              <a:t>Claims and counterclaims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6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Stylistic and Rhetorical Devices</a:t>
            </a:r>
            <a:br>
              <a:rPr lang="en-US" dirty="0"/>
            </a:br>
            <a:r>
              <a:rPr lang="en-US" sz="2400" b="1" u="sng" dirty="0"/>
              <a:t>Rhetoric</a:t>
            </a:r>
            <a:r>
              <a:rPr lang="en-US" sz="2400" dirty="0"/>
              <a:t>: </a:t>
            </a:r>
            <a:r>
              <a:rPr lang="en-US" sz="2400" b="1" dirty="0"/>
              <a:t>the art of persuasive speaking and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Alliteration: repetition of initial sound in words</a:t>
            </a:r>
          </a:p>
          <a:p>
            <a:r>
              <a:rPr lang="en-US" dirty="0"/>
              <a:t>Allusion: implicit reference to something</a:t>
            </a:r>
          </a:p>
          <a:p>
            <a:r>
              <a:rPr lang="en-US" dirty="0"/>
              <a:t>Anachronism: intentional clash between things from different historical eras</a:t>
            </a:r>
          </a:p>
          <a:p>
            <a:r>
              <a:rPr lang="en-US" dirty="0"/>
              <a:t>Analogy: illustrative comparison between things that have similar function or structure</a:t>
            </a:r>
          </a:p>
          <a:p>
            <a:r>
              <a:rPr lang="en-US" dirty="0"/>
              <a:t>Anecdote: illustrative story</a:t>
            </a:r>
          </a:p>
          <a:p>
            <a:r>
              <a:rPr lang="en-US" dirty="0"/>
              <a:t>Appeal to authority</a:t>
            </a:r>
          </a:p>
          <a:p>
            <a:r>
              <a:rPr lang="en-US" dirty="0"/>
              <a:t>Pathos/ appeal to emotion</a:t>
            </a:r>
          </a:p>
          <a:p>
            <a:r>
              <a:rPr lang="en-US" dirty="0"/>
              <a:t>Ethos/ appeal to morals</a:t>
            </a:r>
          </a:p>
          <a:p>
            <a:r>
              <a:rPr lang="en-US" dirty="0"/>
              <a:t>Logos/ logical analysis</a:t>
            </a:r>
          </a:p>
          <a:p>
            <a:r>
              <a:rPr lang="en-US" dirty="0"/>
              <a:t>Euphemism: term that makes something seem more positive</a:t>
            </a:r>
          </a:p>
          <a:p>
            <a:r>
              <a:rPr lang="en-US" dirty="0"/>
              <a:t>Imagery/ vivid words</a:t>
            </a:r>
          </a:p>
          <a:p>
            <a:r>
              <a:rPr lang="en-US" dirty="0"/>
              <a:t>Polemic: forceful and controversial argument against a widely held position</a:t>
            </a:r>
          </a:p>
          <a:p>
            <a:r>
              <a:rPr lang="en-US" dirty="0"/>
              <a:t>Rhetorical questions</a:t>
            </a:r>
          </a:p>
          <a:p>
            <a:r>
              <a:rPr lang="en-US" dirty="0"/>
              <a:t>Metaphor /simile/ personification</a:t>
            </a:r>
          </a:p>
          <a:p>
            <a:r>
              <a:rPr lang="en-US" dirty="0"/>
              <a:t>Diction: word choice</a:t>
            </a:r>
          </a:p>
          <a:p>
            <a:r>
              <a:rPr lang="en-US" dirty="0"/>
              <a:t>Inclusive language: Words that make people feel part of a group. “We’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6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Paired Passages </a:t>
            </a:r>
            <a:r>
              <a:rPr lang="en-US" sz="1400" dirty="0"/>
              <a:t>(p.133)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Similarities and differences </a:t>
            </a:r>
            <a:r>
              <a:rPr lang="en-US" sz="1400" dirty="0"/>
              <a:t>(p.134)</a:t>
            </a:r>
            <a:endParaRPr lang="en-US" dirty="0"/>
          </a:p>
          <a:p>
            <a:pPr lvl="3"/>
            <a:r>
              <a:rPr lang="en-US" dirty="0"/>
              <a:t>Main idea</a:t>
            </a:r>
          </a:p>
          <a:p>
            <a:pPr lvl="3"/>
            <a:r>
              <a:rPr lang="en-US" dirty="0"/>
              <a:t>Purpose</a:t>
            </a:r>
          </a:p>
          <a:p>
            <a:pPr lvl="3"/>
            <a:r>
              <a:rPr lang="en-US" dirty="0"/>
              <a:t>Claim</a:t>
            </a:r>
          </a:p>
          <a:p>
            <a:pPr lvl="3"/>
            <a:r>
              <a:rPr lang="en-US" dirty="0"/>
              <a:t>Style and tone</a:t>
            </a:r>
          </a:p>
          <a:p>
            <a:pPr lvl="3"/>
            <a:r>
              <a:rPr lang="en-US" dirty="0"/>
              <a:t>Focus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6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Graphs </a:t>
            </a:r>
            <a:r>
              <a:rPr lang="en-US" sz="1400" dirty="0"/>
              <a:t>(p.140)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the graph</a:t>
            </a:r>
          </a:p>
          <a:p>
            <a:pPr lvl="3"/>
            <a:r>
              <a:rPr lang="en-US" dirty="0"/>
              <a:t>Title</a:t>
            </a:r>
          </a:p>
          <a:p>
            <a:pPr lvl="3"/>
            <a:r>
              <a:rPr lang="en-US" dirty="0"/>
              <a:t>Labels</a:t>
            </a:r>
          </a:p>
          <a:p>
            <a:pPr lvl="3"/>
            <a:r>
              <a:rPr lang="en-US" dirty="0"/>
              <a:t>Units</a:t>
            </a:r>
          </a:p>
          <a:p>
            <a:pPr lvl="3"/>
            <a:r>
              <a:rPr lang="en-US" dirty="0"/>
              <a:t>Legend</a:t>
            </a:r>
          </a:p>
          <a:p>
            <a:pPr lvl="3"/>
            <a:r>
              <a:rPr lang="en-US" dirty="0"/>
              <a:t>Caption</a:t>
            </a:r>
          </a:p>
          <a:p>
            <a:r>
              <a:rPr lang="en-US" dirty="0"/>
              <a:t>Analyzing quantitative information</a:t>
            </a:r>
          </a:p>
          <a:p>
            <a:pPr lvl="3"/>
            <a:r>
              <a:rPr lang="en-US" dirty="0"/>
              <a:t>DO NOT make assumptions</a:t>
            </a:r>
          </a:p>
        </p:txBody>
      </p:sp>
    </p:spTree>
    <p:extLst>
      <p:ext uri="{BB962C8B-B14F-4D97-AF65-F5344CB8AC3E}">
        <p14:creationId xmlns:p14="http://schemas.microsoft.com/office/powerpoint/2010/main" val="132414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the SAT? </a:t>
            </a:r>
            <a:r>
              <a:rPr lang="en-US" sz="1400" b="1" dirty="0"/>
              <a:t>(p. 4,5,6,7)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Standardized examination measuring reading, writing, mathematical reasoning</a:t>
            </a:r>
          </a:p>
          <a:p>
            <a:r>
              <a:rPr lang="en-US" dirty="0"/>
              <a:t>Written and administered by College Board</a:t>
            </a:r>
          </a:p>
          <a:p>
            <a:r>
              <a:rPr lang="en-US" dirty="0"/>
              <a:t>Length: 3 hours 50 minutes (including optional 50 minute essay)</a:t>
            </a:r>
          </a:p>
          <a:p>
            <a:r>
              <a:rPr lang="en-US" dirty="0"/>
              <a:t>Sections: </a:t>
            </a:r>
          </a:p>
          <a:p>
            <a:pPr lvl="1"/>
            <a:r>
              <a:rPr lang="en-US" dirty="0"/>
              <a:t>Evidence-Based Reading and Writing	(sections 1 &amp;2)</a:t>
            </a:r>
          </a:p>
          <a:p>
            <a:pPr lvl="1"/>
            <a:r>
              <a:rPr lang="en-US" dirty="0"/>
              <a:t>Math (sections 3 &amp;4)</a:t>
            </a:r>
          </a:p>
          <a:p>
            <a:pPr lvl="1"/>
            <a:r>
              <a:rPr lang="en-US" dirty="0"/>
              <a:t>Essay (optional)</a:t>
            </a:r>
          </a:p>
          <a:p>
            <a:r>
              <a:rPr lang="en-US" dirty="0"/>
              <a:t>141 multiple choice; 13 grid-in</a:t>
            </a:r>
          </a:p>
          <a:p>
            <a:r>
              <a:rPr lang="en-US" dirty="0"/>
              <a:t>4 answer choices</a:t>
            </a:r>
          </a:p>
          <a:p>
            <a:r>
              <a:rPr lang="en-US" dirty="0"/>
              <a:t>No penalty</a:t>
            </a:r>
          </a:p>
          <a:p>
            <a:r>
              <a:rPr lang="en-US" dirty="0"/>
              <a:t>Scoring from 400-1600 (essay scored separately)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1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11 strategies to score 730 and above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1: Understand Your High Level Weakness: Time Management or Passage Strategy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2: Learn to Eliminate 3 Wrong Answers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3: Predict the Answer Before Reading the Answer Choices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4: Experiment with Passage Reading Strategies and Find the Best for You 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5: </a:t>
            </a:r>
            <a:r>
              <a:rPr lang="en-US" sz="3200" b="1" dirty="0">
                <a:latin typeface="Century Gothic" panose="020B0502020202020204" pitchFamily="34" charset="0"/>
              </a:rPr>
              <a:t>Understand Every Single Mistake You Make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6: Find Your Reading Skill Weaknesses and Drill Them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7: Read the Italicized Passage Introduction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8: Be Interested in the Passage Subject Matter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9: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r>
              <a:rPr lang="en-US" sz="3200" dirty="0">
                <a:latin typeface="Century Gothic" panose="020B0502020202020204" pitchFamily="34" charset="0"/>
              </a:rPr>
              <a:t>DON'T Spend Time on Vocab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10: Finish With Extra Time and Double Check</a:t>
            </a:r>
          </a:p>
          <a:p>
            <a:pPr marL="0" indent="0">
              <a:buNone/>
            </a:pPr>
            <a:r>
              <a:rPr lang="en-US" sz="3200" dirty="0">
                <a:latin typeface="Century Gothic" panose="020B0502020202020204" pitchFamily="34" charset="0"/>
              </a:rPr>
              <a:t>11: Be Ready for Turbulence in Scores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718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Taking the SAT </a:t>
            </a:r>
            <a:r>
              <a:rPr lang="en-US" sz="1400" b="1" dirty="0"/>
              <a:t>(p. 8,9)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register</a:t>
            </a:r>
          </a:p>
          <a:p>
            <a:pPr lvl="1"/>
            <a:r>
              <a:rPr lang="en-US" dirty="0" err="1"/>
              <a:t>Sat.collegeboard.org</a:t>
            </a:r>
            <a:endParaRPr lang="en-US" dirty="0"/>
          </a:p>
          <a:p>
            <a:pPr lvl="1"/>
            <a:r>
              <a:rPr lang="en-US" dirty="0" err="1"/>
              <a:t>AMIDEAST</a:t>
            </a:r>
            <a:endParaRPr lang="en-US" dirty="0"/>
          </a:p>
          <a:p>
            <a:r>
              <a:rPr lang="en-US" dirty="0"/>
              <a:t>When to take the SAT</a:t>
            </a:r>
          </a:p>
          <a:p>
            <a:r>
              <a:rPr lang="en-US" dirty="0"/>
              <a:t>Why to re-take the SAT</a:t>
            </a:r>
          </a:p>
          <a:p>
            <a:pPr lvl="1"/>
            <a:r>
              <a:rPr lang="en-US" dirty="0"/>
              <a:t>Score choice</a:t>
            </a:r>
          </a:p>
          <a:p>
            <a:r>
              <a:rPr lang="en-US" dirty="0"/>
              <a:t>How to send scores to Colleges</a:t>
            </a:r>
          </a:p>
          <a:p>
            <a:r>
              <a:rPr lang="en-US" dirty="0"/>
              <a:t>How to improve</a:t>
            </a:r>
          </a:p>
        </p:txBody>
      </p:sp>
    </p:spTree>
    <p:extLst>
      <p:ext uri="{BB962C8B-B14F-4D97-AF65-F5344CB8AC3E}">
        <p14:creationId xmlns:p14="http://schemas.microsoft.com/office/powerpoint/2010/main" val="134542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College readiness benchmark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35985"/>
              </p:ext>
            </p:extLst>
          </p:nvPr>
        </p:nvGraphicFramePr>
        <p:xfrm>
          <a:off x="838200" y="2828835"/>
          <a:ext cx="10515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6822897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9709021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4268936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35526326"/>
                    </a:ext>
                  </a:extLst>
                </a:gridCol>
              </a:tblGrid>
              <a:tr h="528087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YELLOW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15980"/>
                  </a:ext>
                </a:extLst>
              </a:tr>
              <a:tr h="528087">
                <a:tc>
                  <a:txBody>
                    <a:bodyPr/>
                    <a:lstStyle/>
                    <a:p>
                      <a:r>
                        <a:rPr lang="en-US" sz="3600" dirty="0"/>
                        <a:t>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100-200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210-290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300-400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689865"/>
                  </a:ext>
                </a:extLst>
              </a:tr>
              <a:tr h="528087">
                <a:tc>
                  <a:txBody>
                    <a:bodyPr/>
                    <a:lstStyle/>
                    <a:p>
                      <a:r>
                        <a:rPr lang="en-US" sz="3600" dirty="0"/>
                        <a:t>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100-200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210-300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310-400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06016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7B94E8A-261E-424F-9CD6-C68F84AE3FFD}"/>
              </a:ext>
            </a:extLst>
          </p:cNvPr>
          <p:cNvSpPr/>
          <p:nvPr/>
        </p:nvSpPr>
        <p:spPr>
          <a:xfrm>
            <a:off x="3276600" y="115786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Green</a:t>
            </a:r>
            <a:r>
              <a:rPr lang="en-US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On track for college readiness</a:t>
            </a:r>
            <a:endParaRPr lang="en-US" dirty="0">
              <a:solidFill>
                <a:srgbClr val="505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Yellow</a:t>
            </a:r>
            <a:r>
              <a:rPr lang="en-US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Close to being on track for college readiness; continue to strengthen skills</a:t>
            </a:r>
            <a:endParaRPr lang="en-US" dirty="0">
              <a:solidFill>
                <a:srgbClr val="505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Red</a:t>
            </a:r>
            <a:r>
              <a:rPr lang="en-US" dirty="0">
                <a:solidFill>
                  <a:srgbClr val="505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Need to strengthen skills</a:t>
            </a:r>
            <a:endParaRPr lang="en-US" dirty="0">
              <a:solidFill>
                <a:srgbClr val="505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44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General Test Taking Strategies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Remember The 5 P’s </a:t>
            </a:r>
            <a:r>
              <a:rPr lang="en-US" sz="1400" b="1" dirty="0">
                <a:latin typeface="+mn-lt"/>
              </a:rPr>
              <a:t>(p. 12 to 23)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Plug in </a:t>
            </a:r>
            <a:r>
              <a:rPr lang="en-US" sz="1400" dirty="0">
                <a:latin typeface="Century Gothic" panose="020B0502020202020204" pitchFamily="34" charset="0"/>
              </a:rPr>
              <a:t>(p.16,17)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Pencil to Paper </a:t>
            </a:r>
            <a:r>
              <a:rPr lang="en-US" sz="1400" dirty="0">
                <a:latin typeface="Century Gothic" panose="020B0502020202020204" pitchFamily="34" charset="0"/>
              </a:rPr>
              <a:t>(p.18)</a:t>
            </a:r>
            <a:endParaRPr lang="en-US" dirty="0">
              <a:latin typeface="Century Gothic" panose="020B0502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Pick &amp; Skip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Predict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</a:rPr>
              <a:t>Process of Elimination </a:t>
            </a:r>
            <a:r>
              <a:rPr lang="en-US" sz="1400" dirty="0">
                <a:latin typeface="Century Gothic" panose="020B0502020202020204" pitchFamily="34" charset="0"/>
              </a:rPr>
              <a:t>(p.21,22)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- Guess Strategically</a:t>
            </a:r>
          </a:p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- Pace Yourself</a:t>
            </a:r>
          </a:p>
        </p:txBody>
      </p:sp>
    </p:spTree>
    <p:extLst>
      <p:ext uri="{BB962C8B-B14F-4D97-AF65-F5344CB8AC3E}">
        <p14:creationId xmlns:p14="http://schemas.microsoft.com/office/powerpoint/2010/main" val="374074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Reading Test </a:t>
            </a:r>
            <a:r>
              <a:rPr lang="en-US" sz="1400" b="1" dirty="0">
                <a:latin typeface="+mn-lt"/>
              </a:rPr>
              <a:t>(p.31)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Length: 65 minutes</a:t>
            </a:r>
          </a:p>
          <a:p>
            <a:r>
              <a:rPr lang="en-US" dirty="0"/>
              <a:t>4 single passages and 1 paired passage</a:t>
            </a:r>
          </a:p>
          <a:p>
            <a:r>
              <a:rPr lang="en-US" dirty="0"/>
              <a:t>500-750 words per passage or pair</a:t>
            </a:r>
          </a:p>
          <a:p>
            <a:r>
              <a:rPr lang="en-US" dirty="0"/>
              <a:t>10-11 questions per passage</a:t>
            </a:r>
          </a:p>
          <a:p>
            <a:r>
              <a:rPr lang="en-US" dirty="0"/>
              <a:t>Total 52 questions</a:t>
            </a:r>
          </a:p>
          <a:p>
            <a:r>
              <a:rPr lang="en-US" dirty="0"/>
              <a:t>2 passages with 1 or more accompanying graphics</a:t>
            </a:r>
          </a:p>
        </p:txBody>
      </p:sp>
    </p:spTree>
    <p:extLst>
      <p:ext uri="{BB962C8B-B14F-4D97-AF65-F5344CB8AC3E}">
        <p14:creationId xmlns:p14="http://schemas.microsoft.com/office/powerpoint/2010/main" val="246060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Passage Breakdown </a:t>
            </a:r>
            <a:r>
              <a:rPr lang="en-US" sz="1400" dirty="0"/>
              <a:t>(p. 32)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Literature		1 passage	</a:t>
            </a:r>
          </a:p>
          <a:p>
            <a:endParaRPr lang="en-US" dirty="0"/>
          </a:p>
          <a:p>
            <a:r>
              <a:rPr lang="en-US" dirty="0"/>
              <a:t>Social studies	1 passage</a:t>
            </a:r>
          </a:p>
          <a:p>
            <a:endParaRPr lang="en-US" dirty="0"/>
          </a:p>
          <a:p>
            <a:r>
              <a:rPr lang="en-US" dirty="0"/>
              <a:t>Historical		1 passage</a:t>
            </a:r>
          </a:p>
          <a:p>
            <a:endParaRPr lang="en-US" dirty="0"/>
          </a:p>
          <a:p>
            <a:r>
              <a:rPr lang="en-US" dirty="0"/>
              <a:t>Science		2 passages</a:t>
            </a:r>
          </a:p>
        </p:txBody>
      </p:sp>
    </p:spTree>
    <p:extLst>
      <p:ext uri="{BB962C8B-B14F-4D97-AF65-F5344CB8AC3E}">
        <p14:creationId xmlns:p14="http://schemas.microsoft.com/office/powerpoint/2010/main" val="1338701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Reading Strategies </a:t>
            </a:r>
            <a:r>
              <a:rPr lang="en-US" sz="1400" b="1" dirty="0">
                <a:latin typeface="+mn-lt"/>
              </a:rPr>
              <a:t>(p.36-37)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Read one passage at a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Read passage 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Pick and skip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Look for direct evidence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Use key words- when similar answers check key words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Locating &gt; understanding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Calibri" panose="020F0502020204030204" pitchFamily="34" charset="0"/>
              </a:rPr>
              <a:t>Mark up the passage (annotate)- active reading</a:t>
            </a:r>
            <a:endParaRPr lang="en-US" sz="2400" dirty="0">
              <a:latin typeface="Calibri" panose="020F0502020204030204" pitchFamily="34" charset="0"/>
            </a:endParaRPr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Calibri" panose="020F0502020204030204" pitchFamily="34" charset="0"/>
              </a:rPr>
              <a:t>Main idea(s)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Author’s opinion(s)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Names or characters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Calibri" panose="020F0502020204030204" pitchFamily="34" charset="0"/>
              </a:rPr>
              <a:t>Changes in topic, argument/opinion, or tone </a:t>
            </a:r>
            <a:r>
              <a:rPr lang="en-US" b="1" u="sng" dirty="0">
                <a:latin typeface="Calibri" panose="020F0502020204030204" pitchFamily="34" charset="0"/>
              </a:rPr>
              <a:t>(Transitions)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Evidence for an argument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Notable or interesting stylistic devices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34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</a:rPr>
              <a:t>Repetition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Read the Blurb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Read the Passage (skim/scan)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Read a question - simplify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Predict an answer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Eliminate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Choose an answer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</a:rPr>
              <a:t>Check </a:t>
            </a:r>
          </a:p>
        </p:txBody>
      </p:sp>
    </p:spTree>
    <p:extLst>
      <p:ext uri="{BB962C8B-B14F-4D97-AF65-F5344CB8AC3E}">
        <p14:creationId xmlns:p14="http://schemas.microsoft.com/office/powerpoint/2010/main" val="207710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802</Words>
  <Application>Microsoft Macintosh PowerPoint</Application>
  <PresentationFormat>Widescreen</PresentationFormat>
  <Paragraphs>194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Courier New</vt:lpstr>
      <vt:lpstr>Symbol</vt:lpstr>
      <vt:lpstr>Times New Roman</vt:lpstr>
      <vt:lpstr>Office Theme</vt:lpstr>
      <vt:lpstr>The Redesigned SAT</vt:lpstr>
      <vt:lpstr>What is the SAT? (p. 4,5,6,7)</vt:lpstr>
      <vt:lpstr>Taking the SAT (p. 8,9)</vt:lpstr>
      <vt:lpstr> College readiness benchmark </vt:lpstr>
      <vt:lpstr>General Test Taking Strategies Remember The 5 P’s (p. 12 to 23)</vt:lpstr>
      <vt:lpstr>The Reading Test (p.31)</vt:lpstr>
      <vt:lpstr>Passage Breakdown (p. 32)</vt:lpstr>
      <vt:lpstr>Reading Strategies (p.36-37)</vt:lpstr>
      <vt:lpstr>Repetition Steps </vt:lpstr>
      <vt:lpstr>Types of passages</vt:lpstr>
      <vt:lpstr>Passage Breakdown </vt:lpstr>
      <vt:lpstr>Literature/ Science &amp; Social science/ Historical</vt:lpstr>
      <vt:lpstr>Types of Questions </vt:lpstr>
      <vt:lpstr>A. Information Questions (p.77)</vt:lpstr>
      <vt:lpstr>Information Questions continued…</vt:lpstr>
      <vt:lpstr>B. Persuasive Language/ Rhetoric (p. 107)  Using language effectively and persuasively</vt:lpstr>
      <vt:lpstr>Stylistic and Rhetorical Devices Rhetoric: the art of persuasive speaking and writing</vt:lpstr>
      <vt:lpstr>C. Paired Passages (p.133)</vt:lpstr>
      <vt:lpstr>D. Graphs (p.140)</vt:lpstr>
      <vt:lpstr>11 strategies to score 730 and above  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Test-Taking Strategies</dc:title>
  <dc:creator>student</dc:creator>
  <cp:lastModifiedBy>Microsoft Office User</cp:lastModifiedBy>
  <cp:revision>130</cp:revision>
  <dcterms:created xsi:type="dcterms:W3CDTF">2016-07-28T13:48:23Z</dcterms:created>
  <dcterms:modified xsi:type="dcterms:W3CDTF">2020-04-05T18:23:22Z</dcterms:modified>
</cp:coreProperties>
</file>