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298"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9" r:id="rId44"/>
    <p:sldId id="300" r:id="rId45"/>
    <p:sldId id="301" r:id="rId46"/>
    <p:sldId id="302" r:id="rId47"/>
    <p:sldId id="304" r:id="rId48"/>
    <p:sldId id="303" r:id="rId49"/>
    <p:sldId id="305" r:id="rId50"/>
    <p:sldId id="306" r:id="rId51"/>
    <p:sldId id="307" r:id="rId52"/>
    <p:sldId id="308" r:id="rId53"/>
    <p:sldId id="310" r:id="rId54"/>
    <p:sldId id="309"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D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E45E572C-7C32-4EA9-8617-D73B810D2CAE}" type="datetimeFigureOut">
              <a:rPr lang="de-DE" smtClean="0"/>
              <a:t>29.01.2025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66699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E45E572C-7C32-4EA9-8617-D73B810D2CAE}" type="datetimeFigureOut">
              <a:rPr lang="de-DE" smtClean="0"/>
              <a:t>29.01.2025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47821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E45E572C-7C32-4EA9-8617-D73B810D2CAE}" type="datetimeFigureOut">
              <a:rPr lang="de-DE" smtClean="0"/>
              <a:t>29.01.2025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371823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E45E572C-7C32-4EA9-8617-D73B810D2CAE}" type="datetimeFigureOut">
              <a:rPr lang="de-DE" smtClean="0"/>
              <a:t>29.01.2025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213437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D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5E572C-7C32-4EA9-8617-D73B810D2CAE}" type="datetimeFigureOut">
              <a:rPr lang="de-DE" smtClean="0"/>
              <a:t>29.01.2025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372920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E45E572C-7C32-4EA9-8617-D73B810D2CAE}" type="datetimeFigureOut">
              <a:rPr lang="de-DE" smtClean="0"/>
              <a:t>29.01.2025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78311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e-D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E45E572C-7C32-4EA9-8617-D73B810D2CAE}" type="datetimeFigureOut">
              <a:rPr lang="de-DE" smtClean="0"/>
              <a:t>29.01.2025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118495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E45E572C-7C32-4EA9-8617-D73B810D2CAE}" type="datetimeFigureOut">
              <a:rPr lang="de-DE" smtClean="0"/>
              <a:t>29.01.2025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210326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E572C-7C32-4EA9-8617-D73B810D2CAE}" type="datetimeFigureOut">
              <a:rPr lang="de-DE" smtClean="0"/>
              <a:t>29.01.2025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285791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D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5E572C-7C32-4EA9-8617-D73B810D2CAE}" type="datetimeFigureOut">
              <a:rPr lang="de-DE" smtClean="0"/>
              <a:t>29.01.2025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147205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D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5E572C-7C32-4EA9-8617-D73B810D2CAE}" type="datetimeFigureOut">
              <a:rPr lang="de-DE" smtClean="0"/>
              <a:t>29.01.2025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229DF87-5398-4CDC-B695-5B23F97A13DA}" type="slidenum">
              <a:rPr lang="de-DE" smtClean="0"/>
              <a:t>‹#›</a:t>
            </a:fld>
            <a:endParaRPr lang="de-DE"/>
          </a:p>
        </p:txBody>
      </p:sp>
    </p:spTree>
    <p:extLst>
      <p:ext uri="{BB962C8B-B14F-4D97-AF65-F5344CB8AC3E}">
        <p14:creationId xmlns:p14="http://schemas.microsoft.com/office/powerpoint/2010/main" val="278438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E572C-7C32-4EA9-8617-D73B810D2CAE}" type="datetimeFigureOut">
              <a:rPr lang="de-DE" smtClean="0"/>
              <a:t>29.01.2025</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9DF87-5398-4CDC-B695-5B23F97A13DA}" type="slidenum">
              <a:rPr lang="de-DE" smtClean="0"/>
              <a:t>‹#›</a:t>
            </a:fld>
            <a:endParaRPr lang="de-DE"/>
          </a:p>
        </p:txBody>
      </p:sp>
    </p:spTree>
    <p:extLst>
      <p:ext uri="{BB962C8B-B14F-4D97-AF65-F5344CB8AC3E}">
        <p14:creationId xmlns:p14="http://schemas.microsoft.com/office/powerpoint/2010/main" val="2206105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a:t>
            </a:r>
            <a:endParaRPr lang="de-DE" dirty="0"/>
          </a:p>
        </p:txBody>
      </p:sp>
      <p:sp>
        <p:nvSpPr>
          <p:cNvPr id="3" name="Subtitle 2"/>
          <p:cNvSpPr>
            <a:spLocks noGrp="1"/>
          </p:cNvSpPr>
          <p:nvPr>
            <p:ph type="subTitle" idx="1"/>
          </p:nvPr>
        </p:nvSpPr>
        <p:spPr/>
        <p:txBody>
          <a:bodyPr/>
          <a:lstStyle/>
          <a:p>
            <a:r>
              <a:rPr lang="en-US" dirty="0" smtClean="0"/>
              <a:t>Identity</a:t>
            </a:r>
            <a:endParaRPr lang="de-DE" dirty="0"/>
          </a:p>
        </p:txBody>
      </p:sp>
    </p:spTree>
    <p:extLst>
      <p:ext uri="{BB962C8B-B14F-4D97-AF65-F5344CB8AC3E}">
        <p14:creationId xmlns:p14="http://schemas.microsoft.com/office/powerpoint/2010/main" val="274059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Bio-data</a:t>
            </a:r>
            <a:endParaRPr lang="de-DE" dirty="0"/>
          </a:p>
        </p:txBody>
      </p:sp>
      <p:sp>
        <p:nvSpPr>
          <p:cNvPr id="4" name="Rectangle 1"/>
          <p:cNvSpPr>
            <a:spLocks noGrp="1" noChangeArrowheads="1"/>
          </p:cNvSpPr>
          <p:nvPr>
            <p:ph idx="1"/>
          </p:nvPr>
        </p:nvSpPr>
        <p:spPr bwMode="auto">
          <a:xfrm>
            <a:off x="263434" y="3305335"/>
            <a:ext cx="118064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Biological information, such as heart rate, sleep patterns, or activity levels.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fitness tracker records my bio-data while I sleep."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334" y="700842"/>
            <a:ext cx="2845317" cy="1797170"/>
          </a:xfrm>
          <a:prstGeom prst="rect">
            <a:avLst/>
          </a:prstGeom>
        </p:spPr>
      </p:pic>
    </p:spTree>
    <p:extLst>
      <p:ext uri="{BB962C8B-B14F-4D97-AF65-F5344CB8AC3E}">
        <p14:creationId xmlns:p14="http://schemas.microsoft.com/office/powerpoint/2010/main" val="209855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‘Wearable’ technology</a:t>
            </a:r>
            <a:endParaRPr lang="de-DE" dirty="0"/>
          </a:p>
        </p:txBody>
      </p:sp>
      <p:sp>
        <p:nvSpPr>
          <p:cNvPr id="4" name="Rectangle 1"/>
          <p:cNvSpPr>
            <a:spLocks noGrp="1" noChangeArrowheads="1"/>
          </p:cNvSpPr>
          <p:nvPr>
            <p:ph idx="1"/>
          </p:nvPr>
        </p:nvSpPr>
        <p:spPr bwMode="auto">
          <a:xfrm>
            <a:off x="306977" y="2883862"/>
            <a:ext cx="113552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Meaning</a:t>
            </a:r>
            <a:r>
              <a:rPr kumimoji="0" lang="de-DE" altLang="de-DE" sz="2000" b="0" i="0" u="none" strike="noStrike" cap="none" normalizeH="0" baseline="0" dirty="0" smtClean="0">
                <a:ln>
                  <a:noFill/>
                </a:ln>
                <a:solidFill>
                  <a:schemeClr val="tx1"/>
                </a:solidFill>
                <a:effectLst/>
                <a:latin typeface="Arial" panose="020B0604020202020204" pitchFamily="34" charset="0"/>
              </a:rPr>
              <a:t>: Technology designed to be worn on the body, such as smartwatches or fitness trackers.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000" b="0" i="0" u="none" strike="noStrike" cap="none" normalizeH="0" baseline="0" dirty="0" smtClean="0">
                <a:ln>
                  <a:noFill/>
                </a:ln>
                <a:solidFill>
                  <a:schemeClr val="tx1"/>
                </a:solidFill>
                <a:effectLst/>
                <a:latin typeface="Arial" panose="020B0604020202020204" pitchFamily="34" charset="0"/>
              </a:rPr>
              <a:t>: Noun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Example</a:t>
            </a:r>
            <a:r>
              <a:rPr kumimoji="0" lang="de-DE" altLang="de-DE" sz="2000" b="0" i="0" u="none" strike="noStrike" cap="none" normalizeH="0" baseline="0" dirty="0" smtClean="0">
                <a:ln>
                  <a:noFill/>
                </a:ln>
                <a:solidFill>
                  <a:schemeClr val="tx1"/>
                </a:solidFill>
                <a:effectLst/>
                <a:latin typeface="Arial" panose="020B0604020202020204" pitchFamily="34" charset="0"/>
              </a:rPr>
              <a:t>: "Wearable technology helps people stay connected and monitor their health."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760" y="681445"/>
            <a:ext cx="3322320" cy="1868805"/>
          </a:xfrm>
          <a:prstGeom prst="rect">
            <a:avLst/>
          </a:prstGeom>
        </p:spPr>
      </p:pic>
    </p:spTree>
    <p:extLst>
      <p:ext uri="{BB962C8B-B14F-4D97-AF65-F5344CB8AC3E}">
        <p14:creationId xmlns:p14="http://schemas.microsoft.com/office/powerpoint/2010/main" val="101867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To be unique</a:t>
            </a:r>
            <a:endParaRPr lang="de-DE" dirty="0"/>
          </a:p>
        </p:txBody>
      </p:sp>
      <p:sp>
        <p:nvSpPr>
          <p:cNvPr id="4" name="Rectangle 1"/>
          <p:cNvSpPr>
            <a:spLocks noGrp="1" noChangeArrowheads="1"/>
          </p:cNvSpPr>
          <p:nvPr>
            <p:ph idx="1"/>
          </p:nvPr>
        </p:nvSpPr>
        <p:spPr bwMode="auto">
          <a:xfrm>
            <a:off x="838200" y="3401129"/>
            <a:ext cx="110353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To be one of a kind or different from others.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Verb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"Her design was so creative that it made her business card unique."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8694" y="614389"/>
            <a:ext cx="2981659" cy="1675965"/>
          </a:xfrm>
          <a:prstGeom prst="rect">
            <a:avLst/>
          </a:prstGeom>
        </p:spPr>
      </p:pic>
    </p:spTree>
    <p:extLst>
      <p:ext uri="{BB962C8B-B14F-4D97-AF65-F5344CB8AC3E}">
        <p14:creationId xmlns:p14="http://schemas.microsoft.com/office/powerpoint/2010/main" val="2517615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Noun Phrase?</a:t>
            </a:r>
            <a:endParaRPr lang="de-DE" dirty="0"/>
          </a:p>
        </p:txBody>
      </p:sp>
      <p:sp>
        <p:nvSpPr>
          <p:cNvPr id="3" name="Content Placeholder 2"/>
          <p:cNvSpPr>
            <a:spLocks noGrp="1"/>
          </p:cNvSpPr>
          <p:nvPr>
            <p:ph idx="1"/>
          </p:nvPr>
        </p:nvSpPr>
        <p:spPr/>
        <p:txBody>
          <a:bodyPr/>
          <a:lstStyle/>
          <a:p>
            <a:r>
              <a:rPr lang="en-US" dirty="0" smtClean="0"/>
              <a:t>A </a:t>
            </a:r>
            <a:r>
              <a:rPr lang="en-US" b="1" dirty="0" smtClean="0"/>
              <a:t>noun phrase</a:t>
            </a:r>
            <a:r>
              <a:rPr lang="en-US" dirty="0" smtClean="0"/>
              <a:t> is a group of words that acts like a noun in a sentence. It includes a noun (the main word) and any words that modify it, such as articles, adjectives, or other phrases.</a:t>
            </a:r>
          </a:p>
          <a:p>
            <a:r>
              <a:rPr lang="en-US" b="1" dirty="0" smtClean="0"/>
              <a:t>Structure</a:t>
            </a:r>
            <a:r>
              <a:rPr lang="en-US" dirty="0" smtClean="0"/>
              <a:t>:</a:t>
            </a:r>
            <a:br>
              <a:rPr lang="en-US" dirty="0" smtClean="0"/>
            </a:br>
            <a:r>
              <a:rPr lang="en-US" dirty="0" smtClean="0"/>
              <a:t>Determiner/Adjective + Noun + Modifier (optional)</a:t>
            </a:r>
          </a:p>
          <a:p>
            <a:r>
              <a:rPr lang="en-US" b="1" dirty="0" smtClean="0"/>
              <a:t>Examples</a:t>
            </a:r>
            <a:r>
              <a:rPr lang="en-US" dirty="0" smtClean="0"/>
              <a:t>:</a:t>
            </a:r>
          </a:p>
          <a:p>
            <a:pPr lvl="1"/>
            <a:r>
              <a:rPr lang="en-US" b="1" dirty="0" smtClean="0"/>
              <a:t>Simple noun phrase</a:t>
            </a:r>
            <a:r>
              <a:rPr lang="en-US" dirty="0" smtClean="0"/>
              <a:t>: "The book"</a:t>
            </a:r>
          </a:p>
          <a:p>
            <a:pPr lvl="2"/>
            <a:r>
              <a:rPr lang="en-US" dirty="0" smtClean="0"/>
              <a:t>"The" (determiner) + "book" (noun)</a:t>
            </a:r>
          </a:p>
          <a:p>
            <a:pPr lvl="1"/>
            <a:r>
              <a:rPr lang="en-US" b="1" dirty="0" smtClean="0"/>
              <a:t>Expanded noun phrase</a:t>
            </a:r>
            <a:r>
              <a:rPr lang="en-US" dirty="0" smtClean="0"/>
              <a:t>: "The red book on the table"</a:t>
            </a:r>
          </a:p>
          <a:p>
            <a:pPr lvl="2"/>
            <a:r>
              <a:rPr lang="en-US" dirty="0" smtClean="0"/>
              <a:t>"The" (determiner) + "red" (adjective) + "book" (noun) + "on the table" (modifier)</a:t>
            </a:r>
            <a:endParaRPr lang="en-US" dirty="0"/>
          </a:p>
        </p:txBody>
      </p:sp>
    </p:spTree>
    <p:extLst>
      <p:ext uri="{BB962C8B-B14F-4D97-AF65-F5344CB8AC3E}">
        <p14:creationId xmlns:p14="http://schemas.microsoft.com/office/powerpoint/2010/main" val="2041529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What is a Determiner?</a:t>
            </a:r>
            <a:endParaRPr lang="de-DE"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determiner</a:t>
            </a:r>
            <a:r>
              <a:rPr lang="en-US" dirty="0" smtClean="0"/>
              <a:t> is a word used before a noun to indicate its quantity, possession, definiteness, or specificity. It helps clarify which noun you are talking about.</a:t>
            </a:r>
          </a:p>
          <a:p>
            <a:r>
              <a:rPr lang="en-US" b="1" dirty="0" smtClean="0"/>
              <a:t>Common Types of Determiners</a:t>
            </a:r>
            <a:r>
              <a:rPr lang="en-US" dirty="0" smtClean="0"/>
              <a:t>:</a:t>
            </a:r>
          </a:p>
          <a:p>
            <a:pPr lvl="1"/>
            <a:r>
              <a:rPr lang="en-US" b="1" dirty="0" smtClean="0"/>
              <a:t>Articles</a:t>
            </a:r>
            <a:r>
              <a:rPr lang="en-US" dirty="0" smtClean="0"/>
              <a:t>: "a," "an," "the"</a:t>
            </a:r>
          </a:p>
          <a:p>
            <a:pPr lvl="2"/>
            <a:r>
              <a:rPr lang="en-US" dirty="0" smtClean="0"/>
              <a:t>Example: </a:t>
            </a:r>
            <a:r>
              <a:rPr lang="en-US" b="1" dirty="0" smtClean="0"/>
              <a:t>The</a:t>
            </a:r>
            <a:r>
              <a:rPr lang="en-US" dirty="0" smtClean="0"/>
              <a:t> cat is sleeping.</a:t>
            </a:r>
          </a:p>
          <a:p>
            <a:pPr lvl="1"/>
            <a:r>
              <a:rPr lang="en-US" b="1" dirty="0" smtClean="0"/>
              <a:t>Quantifiers</a:t>
            </a:r>
            <a:r>
              <a:rPr lang="en-US" dirty="0" smtClean="0"/>
              <a:t>: "some," "many," "few"</a:t>
            </a:r>
          </a:p>
          <a:p>
            <a:pPr lvl="2"/>
            <a:r>
              <a:rPr lang="en-US" dirty="0" smtClean="0"/>
              <a:t>Example: </a:t>
            </a:r>
            <a:r>
              <a:rPr lang="en-US" b="1" dirty="0" smtClean="0"/>
              <a:t>Some</a:t>
            </a:r>
            <a:r>
              <a:rPr lang="en-US" dirty="0" smtClean="0"/>
              <a:t> people like chocolate.</a:t>
            </a:r>
          </a:p>
          <a:p>
            <a:pPr lvl="1"/>
            <a:r>
              <a:rPr lang="en-US" b="1" dirty="0" smtClean="0"/>
              <a:t>Demonstratives</a:t>
            </a:r>
            <a:r>
              <a:rPr lang="en-US" dirty="0" smtClean="0"/>
              <a:t>: "this," "that," "these," "those"</a:t>
            </a:r>
          </a:p>
          <a:p>
            <a:pPr lvl="2"/>
            <a:r>
              <a:rPr lang="en-US" dirty="0" smtClean="0"/>
              <a:t>Example: </a:t>
            </a:r>
            <a:r>
              <a:rPr lang="en-US" b="1" dirty="0" smtClean="0"/>
              <a:t>This</a:t>
            </a:r>
            <a:r>
              <a:rPr lang="en-US" dirty="0" smtClean="0"/>
              <a:t> book is interesting.</a:t>
            </a:r>
          </a:p>
          <a:p>
            <a:pPr lvl="1"/>
            <a:r>
              <a:rPr lang="en-US" b="1" dirty="0" smtClean="0"/>
              <a:t>Possessives</a:t>
            </a:r>
            <a:r>
              <a:rPr lang="en-US" dirty="0" smtClean="0"/>
              <a:t>: "my," "your," "his," "her," etc.</a:t>
            </a:r>
          </a:p>
          <a:p>
            <a:pPr lvl="2"/>
            <a:r>
              <a:rPr lang="en-US" dirty="0" smtClean="0"/>
              <a:t>Example: </a:t>
            </a:r>
            <a:r>
              <a:rPr lang="en-US" b="1" dirty="0" smtClean="0"/>
              <a:t>Her</a:t>
            </a:r>
            <a:r>
              <a:rPr lang="en-US" dirty="0" smtClean="0"/>
              <a:t> idea was amazing.</a:t>
            </a:r>
            <a:endParaRPr lang="en-US" dirty="0"/>
          </a:p>
        </p:txBody>
      </p:sp>
    </p:spTree>
    <p:extLst>
      <p:ext uri="{BB962C8B-B14F-4D97-AF65-F5344CB8AC3E}">
        <p14:creationId xmlns:p14="http://schemas.microsoft.com/office/powerpoint/2010/main" val="4155938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What is a Modifier?</a:t>
            </a:r>
            <a:endParaRPr lang="de-DE"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b="1" dirty="0" smtClean="0"/>
              <a:t>modifier</a:t>
            </a:r>
            <a:r>
              <a:rPr lang="en-US" dirty="0" smtClean="0"/>
              <a:t> is a word, phrase, or clause that adds detail or description to another word in the sentence. In the context of a noun or verb phrase, it describes or gives more information about the noun or verb.</a:t>
            </a:r>
          </a:p>
          <a:p>
            <a:r>
              <a:rPr lang="en-US" b="1" dirty="0" smtClean="0"/>
              <a:t>Modifiers in Noun Phrases</a:t>
            </a:r>
            <a:r>
              <a:rPr lang="en-US" dirty="0" smtClean="0"/>
              <a:t>:</a:t>
            </a:r>
          </a:p>
          <a:p>
            <a:pPr lvl="1"/>
            <a:r>
              <a:rPr lang="en-US" dirty="0" smtClean="0"/>
              <a:t>Words that describe the noun.</a:t>
            </a:r>
          </a:p>
          <a:p>
            <a:pPr lvl="1"/>
            <a:r>
              <a:rPr lang="en-US" dirty="0" smtClean="0"/>
              <a:t>Examples:</a:t>
            </a:r>
          </a:p>
          <a:p>
            <a:pPr lvl="2"/>
            <a:r>
              <a:rPr lang="en-US" b="1" dirty="0" smtClean="0"/>
              <a:t>Adjective</a:t>
            </a:r>
            <a:r>
              <a:rPr lang="en-US" dirty="0" smtClean="0"/>
              <a:t>: "The </a:t>
            </a:r>
            <a:r>
              <a:rPr lang="en-US" b="1" dirty="0" smtClean="0"/>
              <a:t>blue</a:t>
            </a:r>
            <a:r>
              <a:rPr lang="en-US" dirty="0" smtClean="0"/>
              <a:t> car is parked outside."</a:t>
            </a:r>
          </a:p>
          <a:p>
            <a:pPr lvl="3"/>
            <a:r>
              <a:rPr lang="en-US" dirty="0" smtClean="0"/>
              <a:t>"blue" describes the car.</a:t>
            </a:r>
          </a:p>
          <a:p>
            <a:pPr lvl="2"/>
            <a:r>
              <a:rPr lang="en-US" b="1" dirty="0" smtClean="0"/>
              <a:t>Prepositional phrase</a:t>
            </a:r>
            <a:r>
              <a:rPr lang="en-US" dirty="0" smtClean="0"/>
              <a:t>: "The book </a:t>
            </a:r>
            <a:r>
              <a:rPr lang="en-US" b="1" dirty="0" smtClean="0"/>
              <a:t>on the table</a:t>
            </a:r>
            <a:r>
              <a:rPr lang="en-US" dirty="0" smtClean="0"/>
              <a:t> is mine."</a:t>
            </a:r>
          </a:p>
          <a:p>
            <a:pPr lvl="3"/>
            <a:r>
              <a:rPr lang="en-US" dirty="0" smtClean="0"/>
              <a:t>"on the table" gives additional detail about the book.</a:t>
            </a:r>
          </a:p>
          <a:p>
            <a:r>
              <a:rPr lang="en-US" b="1" dirty="0" smtClean="0"/>
              <a:t>Modifiers in Verb Phrases</a:t>
            </a:r>
            <a:r>
              <a:rPr lang="en-US" dirty="0" smtClean="0"/>
              <a:t>:</a:t>
            </a:r>
          </a:p>
          <a:p>
            <a:pPr lvl="1"/>
            <a:r>
              <a:rPr lang="en-US" dirty="0" smtClean="0"/>
              <a:t>Words or phrases that describe how, when, where, or to what extent the action is happening.</a:t>
            </a:r>
          </a:p>
          <a:p>
            <a:pPr lvl="1"/>
            <a:r>
              <a:rPr lang="en-US" dirty="0" smtClean="0"/>
              <a:t>Examples:</a:t>
            </a:r>
          </a:p>
          <a:p>
            <a:pPr lvl="2"/>
            <a:r>
              <a:rPr lang="en-US" b="1" dirty="0" smtClean="0"/>
              <a:t>Adverb</a:t>
            </a:r>
            <a:r>
              <a:rPr lang="en-US" dirty="0" smtClean="0"/>
              <a:t>: "He runs </a:t>
            </a:r>
            <a:r>
              <a:rPr lang="en-US" b="1" dirty="0" smtClean="0"/>
              <a:t>quickly</a:t>
            </a:r>
            <a:r>
              <a:rPr lang="en-US" dirty="0" smtClean="0"/>
              <a:t> every morning."</a:t>
            </a:r>
          </a:p>
          <a:p>
            <a:pPr lvl="3"/>
            <a:r>
              <a:rPr lang="en-US" dirty="0" smtClean="0"/>
              <a:t>"quickly" modifies the verb "runs."</a:t>
            </a:r>
          </a:p>
          <a:p>
            <a:pPr lvl="2"/>
            <a:r>
              <a:rPr lang="en-US" b="1" dirty="0" smtClean="0"/>
              <a:t>Prepositional phrase</a:t>
            </a:r>
            <a:r>
              <a:rPr lang="en-US" dirty="0" smtClean="0"/>
              <a:t>: "She works </a:t>
            </a:r>
            <a:r>
              <a:rPr lang="en-US" b="1" dirty="0" smtClean="0"/>
              <a:t>in the library</a:t>
            </a:r>
            <a:r>
              <a:rPr lang="en-US" dirty="0" smtClean="0"/>
              <a:t>."</a:t>
            </a:r>
          </a:p>
          <a:p>
            <a:pPr lvl="3"/>
            <a:r>
              <a:rPr lang="en-US" dirty="0" smtClean="0"/>
              <a:t>"in the library" tells where she works.</a:t>
            </a:r>
            <a:endParaRPr lang="en-US" dirty="0"/>
          </a:p>
        </p:txBody>
      </p:sp>
    </p:spTree>
    <p:extLst>
      <p:ext uri="{BB962C8B-B14F-4D97-AF65-F5344CB8AC3E}">
        <p14:creationId xmlns:p14="http://schemas.microsoft.com/office/powerpoint/2010/main" val="2813963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In Summary</a:t>
            </a:r>
            <a:endParaRPr lang="de-DE" dirty="0"/>
          </a:p>
        </p:txBody>
      </p:sp>
      <p:sp>
        <p:nvSpPr>
          <p:cNvPr id="3" name="Content Placeholder 2"/>
          <p:cNvSpPr>
            <a:spLocks noGrp="1"/>
          </p:cNvSpPr>
          <p:nvPr>
            <p:ph idx="1"/>
          </p:nvPr>
        </p:nvSpPr>
        <p:spPr/>
        <p:txBody>
          <a:bodyPr/>
          <a:lstStyle/>
          <a:p>
            <a:r>
              <a:rPr lang="en-US" dirty="0" smtClean="0"/>
              <a:t>A </a:t>
            </a:r>
            <a:r>
              <a:rPr lang="en-US" b="1" dirty="0" smtClean="0"/>
              <a:t>determiner</a:t>
            </a:r>
            <a:r>
              <a:rPr lang="en-US" dirty="0" smtClean="0"/>
              <a:t> specifies or clarifies the noun (e.g., "the," "my," "some").</a:t>
            </a:r>
          </a:p>
          <a:p>
            <a:r>
              <a:rPr lang="en-US" dirty="0" smtClean="0"/>
              <a:t>A </a:t>
            </a:r>
            <a:r>
              <a:rPr lang="en-US" b="1" dirty="0" smtClean="0"/>
              <a:t>modifier</a:t>
            </a:r>
            <a:r>
              <a:rPr lang="en-US" dirty="0" smtClean="0"/>
              <a:t> describes or gives more detail about the noun or verb.</a:t>
            </a:r>
            <a:endParaRPr lang="en-US" dirty="0"/>
          </a:p>
        </p:txBody>
      </p:sp>
    </p:spTree>
    <p:extLst>
      <p:ext uri="{BB962C8B-B14F-4D97-AF65-F5344CB8AC3E}">
        <p14:creationId xmlns:p14="http://schemas.microsoft.com/office/powerpoint/2010/main" val="422906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Verb Phrase?</a:t>
            </a:r>
            <a:endParaRPr lang="de-DE" dirty="0"/>
          </a:p>
        </p:txBody>
      </p:sp>
      <p:sp>
        <p:nvSpPr>
          <p:cNvPr id="3" name="Content Placeholder 2"/>
          <p:cNvSpPr>
            <a:spLocks noGrp="1"/>
          </p:cNvSpPr>
          <p:nvPr>
            <p:ph idx="1"/>
          </p:nvPr>
        </p:nvSpPr>
        <p:spPr/>
        <p:txBody>
          <a:bodyPr/>
          <a:lstStyle/>
          <a:p>
            <a:r>
              <a:rPr lang="de-DE" dirty="0" smtClean="0"/>
              <a:t>A </a:t>
            </a:r>
            <a:r>
              <a:rPr lang="de-DE" b="1" dirty="0" smtClean="0"/>
              <a:t>verb phrase</a:t>
            </a:r>
            <a:r>
              <a:rPr lang="de-DE" dirty="0" smtClean="0"/>
              <a:t> is a group of words that includes the main verb and any auxiliary (helping) verbs, along with modifiers or objects.</a:t>
            </a:r>
          </a:p>
          <a:p>
            <a:r>
              <a:rPr lang="de-DE" b="1" dirty="0" smtClean="0"/>
              <a:t>Structure</a:t>
            </a:r>
            <a:r>
              <a:rPr lang="de-DE" dirty="0" smtClean="0"/>
              <a:t>:</a:t>
            </a:r>
            <a:br>
              <a:rPr lang="de-DE" dirty="0" smtClean="0"/>
            </a:br>
            <a:r>
              <a:rPr lang="de-DE" dirty="0" smtClean="0"/>
              <a:t>Auxiliary Verb(s) + Main Verb + Object/Modifiers (optional)</a:t>
            </a:r>
          </a:p>
          <a:p>
            <a:r>
              <a:rPr lang="de-DE" b="1" dirty="0" smtClean="0"/>
              <a:t>Examples</a:t>
            </a:r>
            <a:r>
              <a:rPr lang="de-DE" dirty="0" smtClean="0"/>
              <a:t>:</a:t>
            </a:r>
          </a:p>
          <a:p>
            <a:pPr lvl="1"/>
            <a:r>
              <a:rPr lang="de-DE" b="1" dirty="0" smtClean="0"/>
              <a:t>Simple verb phrase</a:t>
            </a:r>
            <a:r>
              <a:rPr lang="de-DE" dirty="0" smtClean="0"/>
              <a:t>: "is running"</a:t>
            </a:r>
          </a:p>
          <a:p>
            <a:pPr lvl="2"/>
            <a:r>
              <a:rPr lang="de-DE" dirty="0" smtClean="0"/>
              <a:t>"is" (auxiliary verb) + "running" (main verb)</a:t>
            </a:r>
          </a:p>
          <a:p>
            <a:pPr lvl="1"/>
            <a:r>
              <a:rPr lang="de-DE" b="1" dirty="0" smtClean="0"/>
              <a:t>Expanded verb phrase</a:t>
            </a:r>
            <a:r>
              <a:rPr lang="de-DE" dirty="0" smtClean="0"/>
              <a:t>: "has been studying hard"</a:t>
            </a:r>
          </a:p>
          <a:p>
            <a:pPr lvl="2"/>
            <a:r>
              <a:rPr lang="de-DE" dirty="0" smtClean="0"/>
              <a:t>"has been" (auxiliary verbs) + "studying" (main verb) + "hard" (modifier)</a:t>
            </a:r>
          </a:p>
          <a:p>
            <a:endParaRPr lang="de-DE" dirty="0"/>
          </a:p>
        </p:txBody>
      </p:sp>
    </p:spTree>
    <p:extLst>
      <p:ext uri="{BB962C8B-B14F-4D97-AF65-F5344CB8AC3E}">
        <p14:creationId xmlns:p14="http://schemas.microsoft.com/office/powerpoint/2010/main" val="3026843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Concept</a:t>
            </a:r>
            <a:endParaRPr lang="de-DE" dirty="0"/>
          </a:p>
        </p:txBody>
      </p:sp>
      <p:sp>
        <p:nvSpPr>
          <p:cNvPr id="4" name="Rectangle 1"/>
          <p:cNvSpPr>
            <a:spLocks noGrp="1" noChangeArrowheads="1"/>
          </p:cNvSpPr>
          <p:nvPr>
            <p:ph idx="1"/>
          </p:nvPr>
        </p:nvSpPr>
        <p:spPr bwMode="auto">
          <a:xfrm>
            <a:off x="838200" y="3401129"/>
            <a:ext cx="103870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An abstract idea or a general notion.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concept of wearable technology is becoming more popular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1964" y="882571"/>
            <a:ext cx="2804007" cy="1869338"/>
          </a:xfrm>
          <a:prstGeom prst="rect">
            <a:avLst/>
          </a:prstGeom>
        </p:spPr>
      </p:pic>
    </p:spTree>
    <p:extLst>
      <p:ext uri="{BB962C8B-B14F-4D97-AF65-F5344CB8AC3E}">
        <p14:creationId xmlns:p14="http://schemas.microsoft.com/office/powerpoint/2010/main" val="270377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Prototypes</a:t>
            </a:r>
            <a:endParaRPr lang="de-DE" dirty="0"/>
          </a:p>
        </p:txBody>
      </p:sp>
      <p:sp>
        <p:nvSpPr>
          <p:cNvPr id="4" name="Rectangle 1"/>
          <p:cNvSpPr>
            <a:spLocks noGrp="1" noChangeArrowheads="1"/>
          </p:cNvSpPr>
          <p:nvPr>
            <p:ph idx="1"/>
          </p:nvPr>
        </p:nvSpPr>
        <p:spPr bwMode="auto">
          <a:xfrm>
            <a:off x="838200" y="3401129"/>
            <a:ext cx="109079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The first or early versions of a product used to test a design or idea.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engineers built several prototypes before finalizing the design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793" y="470018"/>
            <a:ext cx="3285061" cy="2441339"/>
          </a:xfrm>
          <a:prstGeom prst="rect">
            <a:avLst/>
          </a:prstGeom>
        </p:spPr>
      </p:pic>
    </p:spTree>
    <p:extLst>
      <p:ext uri="{BB962C8B-B14F-4D97-AF65-F5344CB8AC3E}">
        <p14:creationId xmlns:p14="http://schemas.microsoft.com/office/powerpoint/2010/main" val="27617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4" y="971389"/>
            <a:ext cx="9585416" cy="5306947"/>
          </a:xfrm>
          <a:prstGeom prst="rect">
            <a:avLst/>
          </a:prstGeom>
        </p:spPr>
      </p:pic>
    </p:spTree>
    <p:extLst>
      <p:ext uri="{BB962C8B-B14F-4D97-AF65-F5344CB8AC3E}">
        <p14:creationId xmlns:p14="http://schemas.microsoft.com/office/powerpoint/2010/main" val="2127667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Psychological Mechanism</a:t>
            </a:r>
            <a:endParaRPr lang="de-DE" dirty="0"/>
          </a:p>
        </p:txBody>
      </p:sp>
      <p:sp>
        <p:nvSpPr>
          <p:cNvPr id="4" name="Rectangle 1"/>
          <p:cNvSpPr>
            <a:spLocks noGrp="1" noChangeArrowheads="1"/>
          </p:cNvSpPr>
          <p:nvPr>
            <p:ph idx="1"/>
          </p:nvPr>
        </p:nvSpPr>
        <p:spPr bwMode="auto">
          <a:xfrm>
            <a:off x="124097" y="3131164"/>
            <a:ext cx="122180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A process or system in the brain or mind that explains behavior or responses.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device uses a psychological mechanism to amplify its effect.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8870" y="365125"/>
            <a:ext cx="1228647" cy="2360658"/>
          </a:xfrm>
          <a:prstGeom prst="rect">
            <a:avLst/>
          </a:prstGeom>
        </p:spPr>
      </p:pic>
    </p:spTree>
    <p:extLst>
      <p:ext uri="{BB962C8B-B14F-4D97-AF65-F5344CB8AC3E}">
        <p14:creationId xmlns:p14="http://schemas.microsoft.com/office/powerpoint/2010/main" val="15486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Excite</a:t>
            </a:r>
            <a:endParaRPr lang="de-DE" dirty="0"/>
          </a:p>
        </p:txBody>
      </p:sp>
      <p:sp>
        <p:nvSpPr>
          <p:cNvPr id="4" name="Rectangle 1"/>
          <p:cNvSpPr>
            <a:spLocks noGrp="1" noChangeArrowheads="1"/>
          </p:cNvSpPr>
          <p:nvPr>
            <p:ph idx="1"/>
          </p:nvPr>
        </p:nvSpPr>
        <p:spPr bwMode="auto">
          <a:xfrm>
            <a:off x="280851" y="2965701"/>
            <a:ext cx="112718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To make someone feel happy, enthusiastic, or energetic.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upbeat rhythm can excite you and make you feel more energetic.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142" y="365125"/>
            <a:ext cx="3143577" cy="2095718"/>
          </a:xfrm>
          <a:prstGeom prst="rect">
            <a:avLst/>
          </a:prstGeom>
        </p:spPr>
      </p:pic>
    </p:spTree>
    <p:extLst>
      <p:ext uri="{BB962C8B-B14F-4D97-AF65-F5344CB8AC3E}">
        <p14:creationId xmlns:p14="http://schemas.microsoft.com/office/powerpoint/2010/main" val="35794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Tempo</a:t>
            </a:r>
            <a:endParaRPr lang="de-DE" dirty="0"/>
          </a:p>
        </p:txBody>
      </p:sp>
      <p:sp>
        <p:nvSpPr>
          <p:cNvPr id="4" name="Rectangle 1"/>
          <p:cNvSpPr>
            <a:spLocks noGrp="1" noChangeArrowheads="1"/>
          </p:cNvSpPr>
          <p:nvPr>
            <p:ph idx="1"/>
          </p:nvPr>
        </p:nvSpPr>
        <p:spPr bwMode="auto">
          <a:xfrm>
            <a:off x="838200" y="3401129"/>
            <a:ext cx="86782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The speed or pace of a rhythm or activity.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device adjusts the tempo to match your mood</a:t>
            </a:r>
            <a:r>
              <a:rPr kumimoji="0" lang="de-DE" altLang="de-DE" sz="1800" b="0" i="0" u="none" strike="noStrike" cap="none" normalizeH="0" baseline="0" dirty="0" smtClean="0">
                <a:ln>
                  <a:noFill/>
                </a:ln>
                <a:solidFill>
                  <a:schemeClr val="tx1"/>
                </a:solidFill>
                <a:effectLst/>
                <a:latin typeface="Arial" panose="020B0604020202020204" pitchFamily="34"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479" y="670560"/>
            <a:ext cx="3863555" cy="2251574"/>
          </a:xfrm>
          <a:prstGeom prst="rect">
            <a:avLst/>
          </a:prstGeom>
        </p:spPr>
      </p:pic>
    </p:spTree>
    <p:extLst>
      <p:ext uri="{BB962C8B-B14F-4D97-AF65-F5344CB8AC3E}">
        <p14:creationId xmlns:p14="http://schemas.microsoft.com/office/powerpoint/2010/main" val="29074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Approach</a:t>
            </a:r>
            <a:endParaRPr lang="de-DE" dirty="0"/>
          </a:p>
        </p:txBody>
      </p:sp>
      <p:sp>
        <p:nvSpPr>
          <p:cNvPr id="4" name="Rectangle 1"/>
          <p:cNvSpPr>
            <a:spLocks noGrp="1" noChangeArrowheads="1"/>
          </p:cNvSpPr>
          <p:nvPr>
            <p:ph idx="1"/>
          </p:nvPr>
        </p:nvSpPr>
        <p:spPr bwMode="auto">
          <a:xfrm>
            <a:off x="838200" y="3308796"/>
            <a:ext cx="107772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way or method of dealing with something.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team used a smart approach to design the device.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365" y="499382"/>
            <a:ext cx="3801823" cy="2257332"/>
          </a:xfrm>
          <a:prstGeom prst="rect">
            <a:avLst/>
          </a:prstGeom>
        </p:spPr>
      </p:pic>
    </p:spTree>
    <p:extLst>
      <p:ext uri="{BB962C8B-B14F-4D97-AF65-F5344CB8AC3E}">
        <p14:creationId xmlns:p14="http://schemas.microsoft.com/office/powerpoint/2010/main" val="9640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New Breed</a:t>
            </a:r>
            <a:endParaRPr lang="de-DE" dirty="0"/>
          </a:p>
        </p:txBody>
      </p:sp>
      <p:sp>
        <p:nvSpPr>
          <p:cNvPr id="4" name="Rectangle 1"/>
          <p:cNvSpPr>
            <a:spLocks noGrp="1" noChangeArrowheads="1"/>
          </p:cNvSpPr>
          <p:nvPr>
            <p:ph idx="1"/>
          </p:nvPr>
        </p:nvSpPr>
        <p:spPr bwMode="auto">
          <a:xfrm>
            <a:off x="838200" y="3308796"/>
            <a:ext cx="90283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new type or category of something.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This is a new breed of wearable technology</a:t>
            </a:r>
            <a:r>
              <a:rPr kumimoji="0" lang="de-DE" altLang="de-DE" sz="1800" b="0" i="0" u="none" strike="noStrike" cap="none" normalizeH="0" baseline="0" dirty="0" smtClean="0">
                <a:ln>
                  <a:noFill/>
                </a:ln>
                <a:solidFill>
                  <a:schemeClr val="tx1"/>
                </a:solidFill>
                <a:effectLst/>
                <a:latin typeface="Arial" panose="020B0604020202020204" pitchFamily="34" charset="0"/>
              </a:rPr>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6255"/>
          <a:stretch/>
        </p:blipFill>
        <p:spPr>
          <a:xfrm>
            <a:off x="9453590" y="306025"/>
            <a:ext cx="2410021" cy="2769326"/>
          </a:xfrm>
          <a:prstGeom prst="rect">
            <a:avLst/>
          </a:prstGeom>
        </p:spPr>
      </p:pic>
    </p:spTree>
    <p:extLst>
      <p:ext uri="{BB962C8B-B14F-4D97-AF65-F5344CB8AC3E}">
        <p14:creationId xmlns:p14="http://schemas.microsoft.com/office/powerpoint/2010/main" val="37997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Geared</a:t>
            </a:r>
            <a:endParaRPr lang="de-DE" dirty="0"/>
          </a:p>
        </p:txBody>
      </p:sp>
      <p:sp>
        <p:nvSpPr>
          <p:cNvPr id="4" name="Rectangle 1"/>
          <p:cNvSpPr>
            <a:spLocks noGrp="1" noChangeArrowheads="1"/>
          </p:cNvSpPr>
          <p:nvPr>
            <p:ph idx="1"/>
          </p:nvPr>
        </p:nvSpPr>
        <p:spPr bwMode="auto">
          <a:xfrm>
            <a:off x="357052" y="3006267"/>
            <a:ext cx="110812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Adjusted or designed for a specific purpose.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device is geared toward improving mood and energy levels. </a:t>
            </a:r>
          </a:p>
        </p:txBody>
      </p:sp>
    </p:spTree>
    <p:extLst>
      <p:ext uri="{BB962C8B-B14F-4D97-AF65-F5344CB8AC3E}">
        <p14:creationId xmlns:p14="http://schemas.microsoft.com/office/powerpoint/2010/main" val="145258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267"/>
            <a:ext cx="10515600" cy="1325563"/>
          </a:xfrm>
        </p:spPr>
        <p:txBody>
          <a:bodyPr/>
          <a:lstStyle/>
          <a:p>
            <a:pPr algn="ctr"/>
            <a:r>
              <a:rPr lang="de-DE" dirty="0" smtClean="0"/>
              <a:t>Categorize</a:t>
            </a:r>
            <a:endParaRPr lang="de-DE" dirty="0"/>
          </a:p>
        </p:txBody>
      </p:sp>
      <p:sp>
        <p:nvSpPr>
          <p:cNvPr id="4" name="Rectangle 1"/>
          <p:cNvSpPr>
            <a:spLocks noGrp="1" noChangeArrowheads="1"/>
          </p:cNvSpPr>
          <p:nvPr>
            <p:ph idx="1"/>
          </p:nvPr>
        </p:nvSpPr>
        <p:spPr bwMode="auto">
          <a:xfrm>
            <a:off x="838200" y="3093353"/>
            <a:ext cx="1017942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To place something in a particular group or class.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Scientists categorize animals into different groups based on their characteristics.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785" y="298498"/>
            <a:ext cx="3493581" cy="2712663"/>
          </a:xfrm>
          <a:prstGeom prst="rect">
            <a:avLst/>
          </a:prstGeom>
        </p:spPr>
      </p:pic>
    </p:spTree>
    <p:extLst>
      <p:ext uri="{BB962C8B-B14F-4D97-AF65-F5344CB8AC3E}">
        <p14:creationId xmlns:p14="http://schemas.microsoft.com/office/powerpoint/2010/main" val="1501836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Confirmed</a:t>
            </a:r>
            <a:endParaRPr lang="de-DE" dirty="0"/>
          </a:p>
        </p:txBody>
      </p:sp>
      <p:sp>
        <p:nvSpPr>
          <p:cNvPr id="4" name="Rectangle 1"/>
          <p:cNvSpPr>
            <a:spLocks noGrp="1" noChangeArrowheads="1"/>
          </p:cNvSpPr>
          <p:nvPr>
            <p:ph idx="1"/>
          </p:nvPr>
        </p:nvSpPr>
        <p:spPr bwMode="auto">
          <a:xfrm>
            <a:off x="838200" y="2724022"/>
            <a:ext cx="977754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3200"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Meaning:</a:t>
            </a:r>
            <a:r>
              <a:rPr kumimoji="0" lang="de-DE" altLang="de-DE" sz="3200" b="0" i="0" u="none" strike="noStrike" cap="none" normalizeH="0" baseline="0" dirty="0" smtClean="0">
                <a:ln>
                  <a:noFill/>
                </a:ln>
                <a:solidFill>
                  <a:schemeClr val="tx1"/>
                </a:solidFill>
                <a:effectLst/>
                <a:latin typeface="Arial" panose="020B0604020202020204" pitchFamily="34" charset="0"/>
              </a:rPr>
              <a:t> To state or show that something is true or correct.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Example:</a:t>
            </a:r>
            <a:r>
              <a:rPr kumimoji="0" lang="de-DE" altLang="de-DE" sz="3200" b="0" i="0" u="none" strike="noStrike" cap="none" normalizeH="0" baseline="0" dirty="0" smtClean="0">
                <a:ln>
                  <a:noFill/>
                </a:ln>
                <a:solidFill>
                  <a:schemeClr val="tx1"/>
                </a:solidFill>
                <a:effectLst/>
                <a:latin typeface="Arial" panose="020B0604020202020204" pitchFamily="34" charset="0"/>
              </a:rPr>
              <a:t> The weather forecast confirmed that it will rain tomorrow.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7003" y="341978"/>
            <a:ext cx="2279301" cy="2279301"/>
          </a:xfrm>
          <a:prstGeom prst="rect">
            <a:avLst/>
          </a:prstGeom>
        </p:spPr>
      </p:pic>
    </p:spTree>
    <p:extLst>
      <p:ext uri="{BB962C8B-B14F-4D97-AF65-F5344CB8AC3E}">
        <p14:creationId xmlns:p14="http://schemas.microsoft.com/office/powerpoint/2010/main" val="299734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Consequences</a:t>
            </a:r>
            <a:endParaRPr lang="de-DE" dirty="0"/>
          </a:p>
        </p:txBody>
      </p:sp>
      <p:sp>
        <p:nvSpPr>
          <p:cNvPr id="4" name="Rectangle 1"/>
          <p:cNvSpPr>
            <a:spLocks noGrp="1" noChangeArrowheads="1"/>
          </p:cNvSpPr>
          <p:nvPr>
            <p:ph idx="1"/>
          </p:nvPr>
        </p:nvSpPr>
        <p:spPr bwMode="auto">
          <a:xfrm>
            <a:off x="838200" y="2724023"/>
            <a:ext cx="951629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32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Meaning:</a:t>
            </a:r>
            <a:r>
              <a:rPr kumimoji="0" lang="de-DE" altLang="de-DE" sz="3200" b="0" i="0" u="none" strike="noStrike" cap="none" normalizeH="0" baseline="0" dirty="0" smtClean="0">
                <a:ln>
                  <a:noFill/>
                </a:ln>
                <a:solidFill>
                  <a:schemeClr val="tx1"/>
                </a:solidFill>
                <a:effectLst/>
                <a:latin typeface="Arial" panose="020B0604020202020204" pitchFamily="34" charset="0"/>
              </a:rPr>
              <a:t> Results or effects of an action or decision, especially negative ones.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Example:</a:t>
            </a:r>
            <a:r>
              <a:rPr kumimoji="0" lang="de-DE" altLang="de-DE" sz="3200" b="0" i="0" u="none" strike="noStrike" cap="none" normalizeH="0" baseline="0" dirty="0" smtClean="0">
                <a:ln>
                  <a:noFill/>
                </a:ln>
                <a:solidFill>
                  <a:schemeClr val="tx1"/>
                </a:solidFill>
                <a:effectLst/>
                <a:latin typeface="Arial" panose="020B0604020202020204" pitchFamily="34" charset="0"/>
              </a:rPr>
              <a:t> Ignoring your health can lead to serious consequences. </a:t>
            </a:r>
          </a:p>
        </p:txBody>
      </p:sp>
    </p:spTree>
    <p:extLst>
      <p:ext uri="{BB962C8B-B14F-4D97-AF65-F5344CB8AC3E}">
        <p14:creationId xmlns:p14="http://schemas.microsoft.com/office/powerpoint/2010/main" val="1171453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Debate</a:t>
            </a:r>
            <a:endParaRPr lang="de-DE" dirty="0"/>
          </a:p>
        </p:txBody>
      </p:sp>
      <p:sp>
        <p:nvSpPr>
          <p:cNvPr id="4" name="Rectangle 1"/>
          <p:cNvSpPr>
            <a:spLocks noGrp="1" noChangeArrowheads="1"/>
          </p:cNvSpPr>
          <p:nvPr>
            <p:ph idx="1"/>
          </p:nvPr>
        </p:nvSpPr>
        <p:spPr bwMode="auto">
          <a:xfrm>
            <a:off x="838200" y="2877910"/>
            <a:ext cx="962079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formal discussion on a particular topic where opposing arguments are presented.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students had a debate about the benefits of online learning.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3618" y="545592"/>
            <a:ext cx="2332318" cy="2332318"/>
          </a:xfrm>
          <a:prstGeom prst="rect">
            <a:avLst/>
          </a:prstGeom>
        </p:spPr>
      </p:pic>
    </p:spTree>
    <p:extLst>
      <p:ext uri="{BB962C8B-B14F-4D97-AF65-F5344CB8AC3E}">
        <p14:creationId xmlns:p14="http://schemas.microsoft.com/office/powerpoint/2010/main" val="402569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Identity</a:t>
            </a:r>
            <a:endParaRPr lang="de-DE" dirty="0"/>
          </a:p>
        </p:txBody>
      </p:sp>
      <p:sp>
        <p:nvSpPr>
          <p:cNvPr id="3" name="Content Placeholder 2"/>
          <p:cNvSpPr>
            <a:spLocks noGrp="1"/>
          </p:cNvSpPr>
          <p:nvPr>
            <p:ph idx="1"/>
          </p:nvPr>
        </p:nvSpPr>
        <p:spPr/>
        <p:txBody>
          <a:bodyPr/>
          <a:lstStyle/>
          <a:p>
            <a:r>
              <a:rPr lang="en-US" b="1" dirty="0" smtClean="0"/>
              <a:t>Meaning</a:t>
            </a:r>
            <a:r>
              <a:rPr lang="en-US" dirty="0" smtClean="0"/>
              <a:t>: Identity refers to the characteristics, traits, and qualities that define who a person is and make them unique. It can include factors such as culture, personality, beliefs, gender, profession, and social roles.</a:t>
            </a:r>
          </a:p>
          <a:p>
            <a:r>
              <a:rPr lang="en-US" b="1" dirty="0" smtClean="0"/>
              <a:t>Part of Speech</a:t>
            </a:r>
            <a:r>
              <a:rPr lang="en-US" dirty="0" smtClean="0"/>
              <a:t>: Noun</a:t>
            </a:r>
          </a:p>
          <a:p>
            <a:r>
              <a:rPr lang="en-US" b="1" dirty="0" smtClean="0"/>
              <a:t>Example</a:t>
            </a:r>
            <a:r>
              <a:rPr lang="en-US" dirty="0" smtClean="0"/>
              <a:t>: "Her cultural identity is deeply connected to her family's traditions and values."</a:t>
            </a:r>
            <a:endParaRPr lang="en-US" dirty="0"/>
          </a:p>
        </p:txBody>
      </p:sp>
    </p:spTree>
    <p:extLst>
      <p:ext uri="{BB962C8B-B14F-4D97-AF65-F5344CB8AC3E}">
        <p14:creationId xmlns:p14="http://schemas.microsoft.com/office/powerpoint/2010/main" val="3542074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Define</a:t>
            </a:r>
            <a:endParaRPr lang="de-DE" dirty="0"/>
          </a:p>
        </p:txBody>
      </p:sp>
      <p:sp>
        <p:nvSpPr>
          <p:cNvPr id="4" name="Rectangle 1"/>
          <p:cNvSpPr>
            <a:spLocks noGrp="1" noChangeArrowheads="1"/>
          </p:cNvSpPr>
          <p:nvPr>
            <p:ph idx="1"/>
          </p:nvPr>
        </p:nvSpPr>
        <p:spPr bwMode="auto">
          <a:xfrm>
            <a:off x="1264920" y="2532433"/>
            <a:ext cx="928116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3200"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Meaning:</a:t>
            </a:r>
            <a:r>
              <a:rPr kumimoji="0" lang="de-DE" altLang="de-DE" sz="3200" b="0" i="0" u="none" strike="noStrike" cap="none" normalizeH="0" baseline="0" dirty="0" smtClean="0">
                <a:ln>
                  <a:noFill/>
                </a:ln>
                <a:solidFill>
                  <a:schemeClr val="tx1"/>
                </a:solidFill>
                <a:effectLst/>
                <a:latin typeface="Arial" panose="020B0604020202020204" pitchFamily="34" charset="0"/>
              </a:rPr>
              <a:t> To explain the meaning of a word or concept.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Example:</a:t>
            </a:r>
            <a:r>
              <a:rPr kumimoji="0" lang="de-DE" altLang="de-DE" sz="3200" b="0" i="0" u="none" strike="noStrike" cap="none" normalizeH="0" baseline="0" dirty="0" smtClean="0">
                <a:ln>
                  <a:noFill/>
                </a:ln>
                <a:solidFill>
                  <a:schemeClr val="tx1"/>
                </a:solidFill>
                <a:effectLst/>
                <a:latin typeface="Arial" panose="020B0604020202020204" pitchFamily="34" charset="0"/>
              </a:rPr>
              <a:t> The teacher asked the students to define the term "climate change." </a:t>
            </a:r>
          </a:p>
        </p:txBody>
      </p:sp>
    </p:spTree>
    <p:extLst>
      <p:ext uri="{BB962C8B-B14F-4D97-AF65-F5344CB8AC3E}">
        <p14:creationId xmlns:p14="http://schemas.microsoft.com/office/powerpoint/2010/main" val="402080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Desirable</a:t>
            </a:r>
            <a:endParaRPr lang="de-DE" dirty="0"/>
          </a:p>
        </p:txBody>
      </p:sp>
      <p:sp>
        <p:nvSpPr>
          <p:cNvPr id="4" name="Rectangle 1"/>
          <p:cNvSpPr>
            <a:spLocks noGrp="1" noChangeArrowheads="1"/>
          </p:cNvSpPr>
          <p:nvPr>
            <p:ph idx="1"/>
          </p:nvPr>
        </p:nvSpPr>
        <p:spPr bwMode="auto">
          <a:xfrm>
            <a:off x="838200" y="2877909"/>
            <a:ext cx="102042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Worth having or seeking; attractive or advantageous.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A good work-life balance is a desirable goal for many people. </a:t>
            </a:r>
          </a:p>
        </p:txBody>
      </p:sp>
    </p:spTree>
    <p:extLst>
      <p:ext uri="{BB962C8B-B14F-4D97-AF65-F5344CB8AC3E}">
        <p14:creationId xmlns:p14="http://schemas.microsoft.com/office/powerpoint/2010/main" val="234853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Mature</a:t>
            </a:r>
            <a:endParaRPr lang="de-DE" dirty="0"/>
          </a:p>
        </p:txBody>
      </p:sp>
      <p:sp>
        <p:nvSpPr>
          <p:cNvPr id="4" name="Rectangle 1"/>
          <p:cNvSpPr>
            <a:spLocks noGrp="1" noChangeArrowheads="1"/>
          </p:cNvSpPr>
          <p:nvPr>
            <p:ph idx="1"/>
          </p:nvPr>
        </p:nvSpPr>
        <p:spPr bwMode="auto">
          <a:xfrm>
            <a:off x="838201" y="2724023"/>
            <a:ext cx="1010847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3200" b="0" i="0" u="none" strike="noStrike" cap="none" normalizeH="0" baseline="0" dirty="0" smtClean="0">
                <a:ln>
                  <a:noFill/>
                </a:ln>
                <a:solidFill>
                  <a:schemeClr val="tx1"/>
                </a:solidFill>
                <a:effectLst/>
                <a:latin typeface="Arial" panose="020B0604020202020204" pitchFamily="34" charset="0"/>
              </a:rPr>
              <a:t> Adjective/Verb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Meaning:</a:t>
            </a:r>
            <a:r>
              <a:rPr kumimoji="0" lang="de-DE" altLang="de-DE" sz="3200" b="0" i="0" u="none" strike="noStrike" cap="none" normalizeH="0" baseline="0" dirty="0" smtClean="0">
                <a:ln>
                  <a:noFill/>
                </a:ln>
                <a:solidFill>
                  <a:schemeClr val="tx1"/>
                </a:solidFill>
                <a:effectLst/>
                <a:latin typeface="Arial" panose="020B0604020202020204" pitchFamily="34" charset="0"/>
              </a:rPr>
              <a:t> Fully developed, either physically, mentally, or emotionally.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Example:</a:t>
            </a:r>
            <a:r>
              <a:rPr kumimoji="0" lang="de-DE" altLang="de-DE" sz="3200" b="0" i="0" u="none" strike="noStrike" cap="none" normalizeH="0" baseline="0" dirty="0" smtClean="0">
                <a:ln>
                  <a:noFill/>
                </a:ln>
                <a:solidFill>
                  <a:schemeClr val="tx1"/>
                </a:solidFill>
                <a:effectLst/>
                <a:latin typeface="Arial" panose="020B0604020202020204" pitchFamily="34" charset="0"/>
              </a:rPr>
              <a:t> She is very mature for her age and handles responsibilities well. </a:t>
            </a:r>
          </a:p>
        </p:txBody>
      </p:sp>
    </p:spTree>
    <p:extLst>
      <p:ext uri="{BB962C8B-B14F-4D97-AF65-F5344CB8AC3E}">
        <p14:creationId xmlns:p14="http://schemas.microsoft.com/office/powerpoint/2010/main" val="417922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Tensions</a:t>
            </a:r>
            <a:endParaRPr lang="de-DE" dirty="0"/>
          </a:p>
        </p:txBody>
      </p:sp>
      <p:sp>
        <p:nvSpPr>
          <p:cNvPr id="4" name="Rectangle 1"/>
          <p:cNvSpPr>
            <a:spLocks noGrp="1" noChangeArrowheads="1"/>
          </p:cNvSpPr>
          <p:nvPr>
            <p:ph idx="1"/>
          </p:nvPr>
        </p:nvSpPr>
        <p:spPr bwMode="auto">
          <a:xfrm>
            <a:off x="838200" y="2877909"/>
            <a:ext cx="10515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Mental or emotional strain; stress or conflict between people.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Tensions between the two teams were high before the final match. </a:t>
            </a:r>
          </a:p>
        </p:txBody>
      </p:sp>
    </p:spTree>
    <p:extLst>
      <p:ext uri="{BB962C8B-B14F-4D97-AF65-F5344CB8AC3E}">
        <p14:creationId xmlns:p14="http://schemas.microsoft.com/office/powerpoint/2010/main" val="552226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Occupation</a:t>
            </a:r>
            <a:endParaRPr lang="de-DE" dirty="0"/>
          </a:p>
        </p:txBody>
      </p:sp>
      <p:sp>
        <p:nvSpPr>
          <p:cNvPr id="4" name="Rectangle 1"/>
          <p:cNvSpPr>
            <a:spLocks noGrp="1" noChangeArrowheads="1"/>
          </p:cNvSpPr>
          <p:nvPr>
            <p:ph idx="1"/>
          </p:nvPr>
        </p:nvSpPr>
        <p:spPr bwMode="auto">
          <a:xfrm>
            <a:off x="838200" y="3093353"/>
            <a:ext cx="949016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person's job or profession.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Her occupation as a teacher allows her to work with children every day. </a:t>
            </a:r>
          </a:p>
        </p:txBody>
      </p:sp>
    </p:spTree>
    <p:extLst>
      <p:ext uri="{BB962C8B-B14F-4D97-AF65-F5344CB8AC3E}">
        <p14:creationId xmlns:p14="http://schemas.microsoft.com/office/powerpoint/2010/main" val="2003332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Complex</a:t>
            </a:r>
            <a:endParaRPr lang="de-DE" dirty="0"/>
          </a:p>
        </p:txBody>
      </p:sp>
      <p:sp>
        <p:nvSpPr>
          <p:cNvPr id="4" name="Rectangle 1"/>
          <p:cNvSpPr>
            <a:spLocks noGrp="1" noChangeArrowheads="1"/>
          </p:cNvSpPr>
          <p:nvPr>
            <p:ph idx="1"/>
          </p:nvPr>
        </p:nvSpPr>
        <p:spPr bwMode="auto">
          <a:xfrm>
            <a:off x="838200" y="3093353"/>
            <a:ext cx="1135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Made up of many different and connected parts; not simple.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instructions were too complex for the young child to follow. </a:t>
            </a:r>
          </a:p>
        </p:txBody>
      </p:sp>
    </p:spTree>
    <p:extLst>
      <p:ext uri="{BB962C8B-B14F-4D97-AF65-F5344CB8AC3E}">
        <p14:creationId xmlns:p14="http://schemas.microsoft.com/office/powerpoint/2010/main" val="380098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Solidify</a:t>
            </a:r>
            <a:endParaRPr lang="de-DE" dirty="0"/>
          </a:p>
        </p:txBody>
      </p:sp>
      <p:sp>
        <p:nvSpPr>
          <p:cNvPr id="4" name="Rectangle 1"/>
          <p:cNvSpPr>
            <a:spLocks noGrp="1" noChangeArrowheads="1"/>
          </p:cNvSpPr>
          <p:nvPr>
            <p:ph idx="1"/>
          </p:nvPr>
        </p:nvSpPr>
        <p:spPr bwMode="auto">
          <a:xfrm>
            <a:off x="838201" y="3093353"/>
            <a:ext cx="1041327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To make something stronger or more certain.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They held weekly meetings to solidify their plans for the project. </a:t>
            </a:r>
          </a:p>
        </p:txBody>
      </p:sp>
    </p:spTree>
    <p:extLst>
      <p:ext uri="{BB962C8B-B14F-4D97-AF65-F5344CB8AC3E}">
        <p14:creationId xmlns:p14="http://schemas.microsoft.com/office/powerpoint/2010/main" val="219380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Ascribed</a:t>
            </a:r>
            <a:endParaRPr lang="de-DE" dirty="0"/>
          </a:p>
        </p:txBody>
      </p:sp>
      <p:sp>
        <p:nvSpPr>
          <p:cNvPr id="4" name="Rectangle 1"/>
          <p:cNvSpPr>
            <a:spLocks noGrp="1" noChangeArrowheads="1"/>
          </p:cNvSpPr>
          <p:nvPr>
            <p:ph idx="1"/>
          </p:nvPr>
        </p:nvSpPr>
        <p:spPr bwMode="auto">
          <a:xfrm>
            <a:off x="838200" y="2662467"/>
            <a:ext cx="1009105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 (or Verb when referring to the act of ascribing)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Believed to be caused by or belonging to something.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His success is often ascribed to his strong work ethic. </a:t>
            </a:r>
          </a:p>
        </p:txBody>
      </p:sp>
    </p:spTree>
    <p:extLst>
      <p:ext uri="{BB962C8B-B14F-4D97-AF65-F5344CB8AC3E}">
        <p14:creationId xmlns:p14="http://schemas.microsoft.com/office/powerpoint/2010/main" val="3856803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Ethnicity</a:t>
            </a:r>
            <a:endParaRPr lang="de-DE" dirty="0"/>
          </a:p>
        </p:txBody>
      </p:sp>
      <p:sp>
        <p:nvSpPr>
          <p:cNvPr id="4" name="Rectangle 1"/>
          <p:cNvSpPr>
            <a:spLocks noGrp="1" noChangeArrowheads="1"/>
          </p:cNvSpPr>
          <p:nvPr>
            <p:ph idx="1"/>
          </p:nvPr>
        </p:nvSpPr>
        <p:spPr bwMode="auto">
          <a:xfrm>
            <a:off x="838200" y="2877910"/>
            <a:ext cx="91069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The fact of belonging to a particular group with a shared culture, language, or nationality.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city is known for its diversity, with residents from many different ethnicities. </a:t>
            </a:r>
          </a:p>
        </p:txBody>
      </p:sp>
    </p:spTree>
    <p:extLst>
      <p:ext uri="{BB962C8B-B14F-4D97-AF65-F5344CB8AC3E}">
        <p14:creationId xmlns:p14="http://schemas.microsoft.com/office/powerpoint/2010/main" val="3684247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Affiliation</a:t>
            </a:r>
            <a:endParaRPr lang="de-DE" dirty="0"/>
          </a:p>
        </p:txBody>
      </p:sp>
      <p:sp>
        <p:nvSpPr>
          <p:cNvPr id="4" name="Rectangle 1"/>
          <p:cNvSpPr>
            <a:spLocks noGrp="1" noChangeArrowheads="1"/>
          </p:cNvSpPr>
          <p:nvPr>
            <p:ph idx="1"/>
          </p:nvPr>
        </p:nvSpPr>
        <p:spPr bwMode="auto">
          <a:xfrm>
            <a:off x="838200" y="2724022"/>
            <a:ext cx="10515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3200"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Meaning:</a:t>
            </a:r>
            <a:r>
              <a:rPr kumimoji="0" lang="de-DE" altLang="de-DE" sz="3200" b="0" i="0" u="none" strike="noStrike" cap="none" normalizeH="0" baseline="0" dirty="0" smtClean="0">
                <a:ln>
                  <a:noFill/>
                </a:ln>
                <a:solidFill>
                  <a:schemeClr val="tx1"/>
                </a:solidFill>
                <a:effectLst/>
                <a:latin typeface="Arial" panose="020B0604020202020204" pitchFamily="34" charset="0"/>
              </a:rPr>
              <a:t> A connection or association with a group or organization.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3200" b="1" i="0" u="none" strike="noStrike" cap="none" normalizeH="0" baseline="0" dirty="0" smtClean="0">
                <a:ln>
                  <a:noFill/>
                </a:ln>
                <a:solidFill>
                  <a:schemeClr val="tx1"/>
                </a:solidFill>
                <a:effectLst/>
                <a:latin typeface="Arial" panose="020B0604020202020204" pitchFamily="34" charset="0"/>
              </a:rPr>
              <a:t>Example:</a:t>
            </a:r>
            <a:r>
              <a:rPr kumimoji="0" lang="de-DE" altLang="de-DE" sz="3200" b="0" i="0" u="none" strike="noStrike" cap="none" normalizeH="0" baseline="0" dirty="0" smtClean="0">
                <a:ln>
                  <a:noFill/>
                </a:ln>
                <a:solidFill>
                  <a:schemeClr val="tx1"/>
                </a:solidFill>
                <a:effectLst/>
                <a:latin typeface="Arial" panose="020B0604020202020204" pitchFamily="34" charset="0"/>
              </a:rPr>
              <a:t> He has a strong affiliation with the university's alumni network. </a:t>
            </a:r>
          </a:p>
        </p:txBody>
      </p:sp>
    </p:spTree>
    <p:extLst>
      <p:ext uri="{BB962C8B-B14F-4D97-AF65-F5344CB8AC3E}">
        <p14:creationId xmlns:p14="http://schemas.microsoft.com/office/powerpoint/2010/main" val="3604866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94360" y="2301850"/>
            <a:ext cx="111360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What aspects of your identity are most important to you, and why?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How has your identity changed as you’ve grown older?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How does your culture or family shape your sense of identity?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Do you think the way others see you matches how you see yourself? Why or why not?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Have you ever felt the need to change a part of your identity to fit in?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Can a person have multiple identities? How do they balance them? </a:t>
            </a:r>
          </a:p>
        </p:txBody>
      </p:sp>
    </p:spTree>
    <p:extLst>
      <p:ext uri="{BB962C8B-B14F-4D97-AF65-F5344CB8AC3E}">
        <p14:creationId xmlns:p14="http://schemas.microsoft.com/office/powerpoint/2010/main" val="3769492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Proficient</a:t>
            </a:r>
            <a:endParaRPr lang="de-DE" dirty="0"/>
          </a:p>
        </p:txBody>
      </p:sp>
      <p:sp>
        <p:nvSpPr>
          <p:cNvPr id="4" name="Rectangle 1"/>
          <p:cNvSpPr>
            <a:spLocks noGrp="1" noChangeArrowheads="1"/>
          </p:cNvSpPr>
          <p:nvPr>
            <p:ph idx="1"/>
          </p:nvPr>
        </p:nvSpPr>
        <p:spPr bwMode="auto">
          <a:xfrm>
            <a:off x="838200" y="3308796"/>
            <a:ext cx="92640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Skilled or competent in doing something.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She is proficient in both French and Spanish. </a:t>
            </a:r>
          </a:p>
        </p:txBody>
      </p:sp>
    </p:spTree>
    <p:extLst>
      <p:ext uri="{BB962C8B-B14F-4D97-AF65-F5344CB8AC3E}">
        <p14:creationId xmlns:p14="http://schemas.microsoft.com/office/powerpoint/2010/main" val="2085356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Rivalry</a:t>
            </a:r>
            <a:endParaRPr lang="de-DE" dirty="0"/>
          </a:p>
        </p:txBody>
      </p:sp>
      <p:sp>
        <p:nvSpPr>
          <p:cNvPr id="4" name="Rectangle 1"/>
          <p:cNvSpPr>
            <a:spLocks noGrp="1" noChangeArrowheads="1"/>
          </p:cNvSpPr>
          <p:nvPr>
            <p:ph idx="1"/>
          </p:nvPr>
        </p:nvSpPr>
        <p:spPr bwMode="auto">
          <a:xfrm>
            <a:off x="838201" y="3093353"/>
            <a:ext cx="1083999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Competition or conflict between two opposing sides.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The rivalry between the two schools has lasted for decades. </a:t>
            </a:r>
          </a:p>
        </p:txBody>
      </p:sp>
    </p:spTree>
    <p:extLst>
      <p:ext uri="{BB962C8B-B14F-4D97-AF65-F5344CB8AC3E}">
        <p14:creationId xmlns:p14="http://schemas.microsoft.com/office/powerpoint/2010/main" val="99307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Arise</a:t>
            </a:r>
            <a:endParaRPr lang="de-DE" dirty="0"/>
          </a:p>
        </p:txBody>
      </p:sp>
      <p:sp>
        <p:nvSpPr>
          <p:cNvPr id="4" name="Rectangle 1"/>
          <p:cNvSpPr>
            <a:spLocks noGrp="1" noChangeArrowheads="1"/>
          </p:cNvSpPr>
          <p:nvPr>
            <p:ph idx="1"/>
          </p:nvPr>
        </p:nvSpPr>
        <p:spPr bwMode="auto">
          <a:xfrm>
            <a:off x="838200" y="3308796"/>
            <a:ext cx="108394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Verb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To happen or occur, especially as a result of something.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Problems can arise if the instructions are not clear. </a:t>
            </a:r>
          </a:p>
        </p:txBody>
      </p:sp>
    </p:spTree>
    <p:extLst>
      <p:ext uri="{BB962C8B-B14F-4D97-AF65-F5344CB8AC3E}">
        <p14:creationId xmlns:p14="http://schemas.microsoft.com/office/powerpoint/2010/main" val="888535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184" y="1083470"/>
            <a:ext cx="7447570" cy="4465633"/>
          </a:xfrm>
          <a:prstGeom prst="rect">
            <a:avLst/>
          </a:prstGeom>
        </p:spPr>
      </p:pic>
    </p:spTree>
    <p:extLst>
      <p:ext uri="{BB962C8B-B14F-4D97-AF65-F5344CB8AC3E}">
        <p14:creationId xmlns:p14="http://schemas.microsoft.com/office/powerpoint/2010/main" val="2880458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Correlation (n)</a:t>
            </a:r>
            <a:br>
              <a:rPr lang="de-DE" b="1" dirty="0"/>
            </a:br>
            <a:endParaRPr lang="de-DE" dirty="0"/>
          </a:p>
        </p:txBody>
      </p:sp>
      <p:sp>
        <p:nvSpPr>
          <p:cNvPr id="3" name="Content Placeholder 2"/>
          <p:cNvSpPr>
            <a:spLocks noGrp="1"/>
          </p:cNvSpPr>
          <p:nvPr>
            <p:ph idx="1"/>
          </p:nvPr>
        </p:nvSpPr>
        <p:spPr/>
        <p:txBody>
          <a:bodyPr/>
          <a:lstStyle/>
          <a:p>
            <a:r>
              <a:rPr lang="en-US" b="1" dirty="0"/>
              <a:t>Meaning:</a:t>
            </a:r>
            <a:r>
              <a:rPr lang="en-US" dirty="0"/>
              <a:t> A relationship or connection between two things</a:t>
            </a:r>
            <a:r>
              <a:rPr lang="en-US" dirty="0" smtClean="0"/>
              <a:t>.</a:t>
            </a:r>
          </a:p>
          <a:p>
            <a:r>
              <a:rPr lang="en-US" b="1" dirty="0" smtClean="0"/>
              <a:t> </a:t>
            </a:r>
            <a:r>
              <a:rPr lang="en-US" b="1" dirty="0"/>
              <a:t>Example: </a:t>
            </a:r>
            <a:r>
              <a:rPr lang="en-US" dirty="0"/>
              <a:t>There is a strong correlation between exercise and good health.</a:t>
            </a:r>
          </a:p>
        </p:txBody>
      </p:sp>
    </p:spTree>
    <p:extLst>
      <p:ext uri="{BB962C8B-B14F-4D97-AF65-F5344CB8AC3E}">
        <p14:creationId xmlns:p14="http://schemas.microsoft.com/office/powerpoint/2010/main" val="3734286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737" y="1687284"/>
            <a:ext cx="5450749" cy="2725375"/>
          </a:xfrm>
          <a:prstGeom prst="rect">
            <a:avLst/>
          </a:prstGeom>
        </p:spPr>
      </p:pic>
    </p:spTree>
    <p:extLst>
      <p:ext uri="{BB962C8B-B14F-4D97-AF65-F5344CB8AC3E}">
        <p14:creationId xmlns:p14="http://schemas.microsoft.com/office/powerpoint/2010/main" val="631657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Current (adj)</a:t>
            </a:r>
          </a:p>
        </p:txBody>
      </p:sp>
      <p:sp>
        <p:nvSpPr>
          <p:cNvPr id="3" name="Content Placeholder 2"/>
          <p:cNvSpPr>
            <a:spLocks noGrp="1"/>
          </p:cNvSpPr>
          <p:nvPr>
            <p:ph idx="1"/>
          </p:nvPr>
        </p:nvSpPr>
        <p:spPr/>
        <p:txBody>
          <a:bodyPr/>
          <a:lstStyle/>
          <a:p>
            <a:r>
              <a:rPr lang="en-US" b="1" dirty="0"/>
              <a:t>Meaning:</a:t>
            </a:r>
            <a:r>
              <a:rPr lang="en-US" dirty="0"/>
              <a:t> Happening now; at the present time. </a:t>
            </a:r>
            <a:endParaRPr lang="en-US" dirty="0" smtClean="0"/>
          </a:p>
          <a:p>
            <a:r>
              <a:rPr lang="en-US" b="1" dirty="0" smtClean="0"/>
              <a:t>Example</a:t>
            </a:r>
            <a:r>
              <a:rPr lang="en-US" b="1" dirty="0"/>
              <a:t>:</a:t>
            </a:r>
            <a:r>
              <a:rPr lang="en-US" dirty="0"/>
              <a:t> The current weather is sunny and warm</a:t>
            </a:r>
          </a:p>
        </p:txBody>
      </p:sp>
    </p:spTree>
    <p:extLst>
      <p:ext uri="{BB962C8B-B14F-4D97-AF65-F5344CB8AC3E}">
        <p14:creationId xmlns:p14="http://schemas.microsoft.com/office/powerpoint/2010/main" val="374041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3132" y="1434737"/>
            <a:ext cx="5792071" cy="3861381"/>
          </a:xfrm>
          <a:prstGeom prst="rect">
            <a:avLst/>
          </a:prstGeom>
        </p:spPr>
      </p:pic>
    </p:spTree>
    <p:extLst>
      <p:ext uri="{BB962C8B-B14F-4D97-AF65-F5344CB8AC3E}">
        <p14:creationId xmlns:p14="http://schemas.microsoft.com/office/powerpoint/2010/main" val="922291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Frustrated (adj)</a:t>
            </a:r>
          </a:p>
        </p:txBody>
      </p:sp>
      <p:sp>
        <p:nvSpPr>
          <p:cNvPr id="3" name="Content Placeholder 2"/>
          <p:cNvSpPr>
            <a:spLocks noGrp="1"/>
          </p:cNvSpPr>
          <p:nvPr>
            <p:ph idx="1"/>
          </p:nvPr>
        </p:nvSpPr>
        <p:spPr/>
        <p:txBody>
          <a:bodyPr/>
          <a:lstStyle/>
          <a:p>
            <a:r>
              <a:rPr lang="en-US" b="1" dirty="0"/>
              <a:t>Meaning:</a:t>
            </a:r>
            <a:r>
              <a:rPr lang="en-US" dirty="0"/>
              <a:t> Upset, distressed, or annoyed at a person or situation. </a:t>
            </a:r>
            <a:r>
              <a:rPr lang="en-US" b="1" dirty="0" smtClean="0"/>
              <a:t>Example</a:t>
            </a:r>
            <a:r>
              <a:rPr lang="en-US" b="1" dirty="0"/>
              <a:t>:</a:t>
            </a:r>
            <a:r>
              <a:rPr lang="en-US" dirty="0"/>
              <a:t> She felt frustrated when her computer stopped working.</a:t>
            </a:r>
          </a:p>
        </p:txBody>
      </p:sp>
    </p:spTree>
    <p:extLst>
      <p:ext uri="{BB962C8B-B14F-4D97-AF65-F5344CB8AC3E}">
        <p14:creationId xmlns:p14="http://schemas.microsoft.com/office/powerpoint/2010/main" val="265100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303" y="1208315"/>
            <a:ext cx="4206648" cy="4206648"/>
          </a:xfrm>
          <a:prstGeom prst="rect">
            <a:avLst/>
          </a:prstGeom>
        </p:spPr>
      </p:pic>
    </p:spTree>
    <p:extLst>
      <p:ext uri="{BB962C8B-B14F-4D97-AF65-F5344CB8AC3E}">
        <p14:creationId xmlns:p14="http://schemas.microsoft.com/office/powerpoint/2010/main" val="104130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gadget attached to your wrist</a:t>
            </a:r>
            <a:endParaRPr lang="de-DE" dirty="0"/>
          </a:p>
        </p:txBody>
      </p:sp>
      <p:sp>
        <p:nvSpPr>
          <p:cNvPr id="4" name="Rectangle 1"/>
          <p:cNvSpPr>
            <a:spLocks noGrp="1" noChangeArrowheads="1"/>
          </p:cNvSpPr>
          <p:nvPr>
            <p:ph idx="1"/>
          </p:nvPr>
        </p:nvSpPr>
        <p:spPr bwMode="auto">
          <a:xfrm>
            <a:off x="515983" y="2076721"/>
            <a:ext cx="1009105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small device (like a smartwatch or fitness tracker) worn on your wrist for convenience or tracking purposes.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"He wore a gadget attached to his wrist to track his heart rate."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635" y="3812177"/>
            <a:ext cx="2697480" cy="2697480"/>
          </a:xfrm>
          <a:prstGeom prst="rect">
            <a:avLst/>
          </a:prstGeom>
        </p:spPr>
      </p:pic>
    </p:spTree>
    <p:extLst>
      <p:ext uri="{BB962C8B-B14F-4D97-AF65-F5344CB8AC3E}">
        <p14:creationId xmlns:p14="http://schemas.microsoft.com/office/powerpoint/2010/main" val="4214621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Modest (adj)</a:t>
            </a:r>
          </a:p>
        </p:txBody>
      </p:sp>
      <p:sp>
        <p:nvSpPr>
          <p:cNvPr id="3" name="Content Placeholder 2"/>
          <p:cNvSpPr>
            <a:spLocks noGrp="1"/>
          </p:cNvSpPr>
          <p:nvPr>
            <p:ph idx="1"/>
          </p:nvPr>
        </p:nvSpPr>
        <p:spPr/>
        <p:txBody>
          <a:bodyPr/>
          <a:lstStyle/>
          <a:p>
            <a:r>
              <a:rPr lang="en-US" b="1" dirty="0"/>
              <a:t>Meaning:</a:t>
            </a:r>
            <a:r>
              <a:rPr lang="en-US" dirty="0"/>
              <a:t> Not arrogant or vain; being quiet about one’s abilities or achievements. </a:t>
            </a:r>
            <a:endParaRPr lang="en-US" dirty="0" smtClean="0"/>
          </a:p>
          <a:p>
            <a:r>
              <a:rPr lang="en-US" b="1" dirty="0" smtClean="0"/>
              <a:t>Example</a:t>
            </a:r>
            <a:r>
              <a:rPr lang="en-US" b="1" dirty="0"/>
              <a:t>:</a:t>
            </a:r>
            <a:r>
              <a:rPr lang="en-US" dirty="0"/>
              <a:t> He was modest about his success and didn’t brag.</a:t>
            </a:r>
          </a:p>
        </p:txBody>
      </p:sp>
    </p:spTree>
    <p:extLst>
      <p:ext uri="{BB962C8B-B14F-4D97-AF65-F5344CB8AC3E}">
        <p14:creationId xmlns:p14="http://schemas.microsoft.com/office/powerpoint/2010/main" val="3729785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914" y="1266371"/>
            <a:ext cx="5913991" cy="3942661"/>
          </a:xfrm>
          <a:prstGeom prst="rect">
            <a:avLst/>
          </a:prstGeom>
        </p:spPr>
      </p:pic>
    </p:spTree>
    <p:extLst>
      <p:ext uri="{BB962C8B-B14F-4D97-AF65-F5344CB8AC3E}">
        <p14:creationId xmlns:p14="http://schemas.microsoft.com/office/powerpoint/2010/main" val="1636188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Participant (n)</a:t>
            </a:r>
          </a:p>
        </p:txBody>
      </p:sp>
      <p:sp>
        <p:nvSpPr>
          <p:cNvPr id="3" name="Content Placeholder 2"/>
          <p:cNvSpPr>
            <a:spLocks noGrp="1"/>
          </p:cNvSpPr>
          <p:nvPr>
            <p:ph idx="1"/>
          </p:nvPr>
        </p:nvSpPr>
        <p:spPr/>
        <p:txBody>
          <a:bodyPr/>
          <a:lstStyle/>
          <a:p>
            <a:r>
              <a:rPr lang="en-US" b="1" dirty="0"/>
              <a:t>Meaning:</a:t>
            </a:r>
            <a:r>
              <a:rPr lang="en-US" dirty="0"/>
              <a:t> A person who takes part in a study or research. </a:t>
            </a:r>
            <a:endParaRPr lang="en-US" dirty="0" smtClean="0"/>
          </a:p>
          <a:p>
            <a:r>
              <a:rPr lang="en-US" b="1" dirty="0" smtClean="0"/>
              <a:t>Example</a:t>
            </a:r>
            <a:r>
              <a:rPr lang="en-US" b="1" dirty="0"/>
              <a:t>:</a:t>
            </a:r>
            <a:r>
              <a:rPr lang="en-US" dirty="0"/>
              <a:t> Each participant completed a survey after the experiment.</a:t>
            </a:r>
          </a:p>
        </p:txBody>
      </p:sp>
    </p:spTree>
    <p:extLst>
      <p:ext uri="{BB962C8B-B14F-4D97-AF65-F5344CB8AC3E}">
        <p14:creationId xmlns:p14="http://schemas.microsoft.com/office/powerpoint/2010/main" val="983735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6875" b="-1"/>
          <a:stretch/>
        </p:blipFill>
        <p:spPr>
          <a:xfrm>
            <a:off x="2587670" y="2316481"/>
            <a:ext cx="6838405" cy="1480455"/>
          </a:xfrm>
          <a:prstGeom prst="rect">
            <a:avLst/>
          </a:prstGeom>
        </p:spPr>
      </p:pic>
    </p:spTree>
    <p:extLst>
      <p:ext uri="{BB962C8B-B14F-4D97-AF65-F5344CB8AC3E}">
        <p14:creationId xmlns:p14="http://schemas.microsoft.com/office/powerpoint/2010/main" val="2663368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Rate (v)</a:t>
            </a:r>
            <a:br>
              <a:rPr lang="de-DE" b="1" dirty="0"/>
            </a:br>
            <a:endParaRPr lang="de-DE" dirty="0"/>
          </a:p>
        </p:txBody>
      </p:sp>
      <p:sp>
        <p:nvSpPr>
          <p:cNvPr id="3" name="Content Placeholder 2"/>
          <p:cNvSpPr>
            <a:spLocks noGrp="1"/>
          </p:cNvSpPr>
          <p:nvPr>
            <p:ph idx="1"/>
          </p:nvPr>
        </p:nvSpPr>
        <p:spPr/>
        <p:txBody>
          <a:bodyPr/>
          <a:lstStyle/>
          <a:p>
            <a:r>
              <a:rPr lang="en-US" b="1" dirty="0"/>
              <a:t>Meaning:</a:t>
            </a:r>
            <a:r>
              <a:rPr lang="en-US" dirty="0"/>
              <a:t> To judge something or someone according to a scale; to grade. </a:t>
            </a:r>
            <a:endParaRPr lang="en-US" dirty="0" smtClean="0"/>
          </a:p>
          <a:p>
            <a:r>
              <a:rPr lang="en-US" b="1" dirty="0" smtClean="0"/>
              <a:t>Example</a:t>
            </a:r>
            <a:r>
              <a:rPr lang="en-US" b="1" dirty="0"/>
              <a:t>:</a:t>
            </a:r>
            <a:r>
              <a:rPr lang="en-US" dirty="0"/>
              <a:t> The movie was rated five stars by the audience.</a:t>
            </a:r>
          </a:p>
        </p:txBody>
      </p:sp>
    </p:spTree>
    <p:extLst>
      <p:ext uri="{BB962C8B-B14F-4D97-AF65-F5344CB8AC3E}">
        <p14:creationId xmlns:p14="http://schemas.microsoft.com/office/powerpoint/2010/main" val="1595884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6549"/>
          <a:stretch/>
        </p:blipFill>
        <p:spPr>
          <a:xfrm>
            <a:off x="3117668" y="766052"/>
            <a:ext cx="5098869" cy="5094817"/>
          </a:xfrm>
          <a:prstGeom prst="rect">
            <a:avLst/>
          </a:prstGeom>
        </p:spPr>
      </p:pic>
    </p:spTree>
    <p:extLst>
      <p:ext uri="{BB962C8B-B14F-4D97-AF65-F5344CB8AC3E}">
        <p14:creationId xmlns:p14="http://schemas.microsoft.com/office/powerpoint/2010/main" val="1379855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Suggest (v)</a:t>
            </a:r>
            <a:br>
              <a:rPr lang="de-DE" b="1" dirty="0"/>
            </a:br>
            <a:endParaRPr lang="de-DE" dirty="0"/>
          </a:p>
        </p:txBody>
      </p:sp>
      <p:sp>
        <p:nvSpPr>
          <p:cNvPr id="3" name="Content Placeholder 2"/>
          <p:cNvSpPr>
            <a:spLocks noGrp="1"/>
          </p:cNvSpPr>
          <p:nvPr>
            <p:ph idx="1"/>
          </p:nvPr>
        </p:nvSpPr>
        <p:spPr/>
        <p:txBody>
          <a:bodyPr/>
          <a:lstStyle/>
          <a:p>
            <a:r>
              <a:rPr lang="en-US" b="1" dirty="0"/>
              <a:t>Meaning:</a:t>
            </a:r>
            <a:r>
              <a:rPr lang="en-US" dirty="0"/>
              <a:t> To say that something is possible or likely; to imply. </a:t>
            </a:r>
            <a:r>
              <a:rPr lang="en-US" b="1" dirty="0" smtClean="0"/>
              <a:t>Example</a:t>
            </a:r>
            <a:r>
              <a:rPr lang="en-US" b="1" dirty="0"/>
              <a:t>:</a:t>
            </a:r>
            <a:r>
              <a:rPr lang="en-US" dirty="0"/>
              <a:t> The teacher suggested that we read the book carefully.</a:t>
            </a:r>
          </a:p>
        </p:txBody>
      </p:sp>
    </p:spTree>
    <p:extLst>
      <p:ext uri="{BB962C8B-B14F-4D97-AF65-F5344CB8AC3E}">
        <p14:creationId xmlns:p14="http://schemas.microsoft.com/office/powerpoint/2010/main" val="1363927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121" y="1372739"/>
            <a:ext cx="5734458" cy="3767767"/>
          </a:xfrm>
          <a:prstGeom prst="rect">
            <a:avLst/>
          </a:prstGeom>
        </p:spPr>
      </p:pic>
    </p:spTree>
    <p:extLst>
      <p:ext uri="{BB962C8B-B14F-4D97-AF65-F5344CB8AC3E}">
        <p14:creationId xmlns:p14="http://schemas.microsoft.com/office/powerpoint/2010/main" val="1760065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Tend to (v)</a:t>
            </a:r>
          </a:p>
        </p:txBody>
      </p:sp>
      <p:sp>
        <p:nvSpPr>
          <p:cNvPr id="3" name="Content Placeholder 2"/>
          <p:cNvSpPr>
            <a:spLocks noGrp="1"/>
          </p:cNvSpPr>
          <p:nvPr>
            <p:ph idx="1"/>
          </p:nvPr>
        </p:nvSpPr>
        <p:spPr/>
        <p:txBody>
          <a:bodyPr/>
          <a:lstStyle/>
          <a:p>
            <a:r>
              <a:rPr lang="en-US" b="1" dirty="0"/>
              <a:t>Meaning:</a:t>
            </a:r>
            <a:r>
              <a:rPr lang="en-US" dirty="0"/>
              <a:t> To be likely to happen; to be likely to do something. </a:t>
            </a:r>
            <a:r>
              <a:rPr lang="en-US" b="1" dirty="0" smtClean="0"/>
              <a:t>Example</a:t>
            </a:r>
            <a:r>
              <a:rPr lang="en-US" b="1" dirty="0"/>
              <a:t>:</a:t>
            </a:r>
            <a:r>
              <a:rPr lang="en-US" dirty="0"/>
              <a:t> People who exercise regularly tend to feel happier.</a:t>
            </a:r>
          </a:p>
          <a:p>
            <a:endParaRPr lang="de-DE" dirty="0"/>
          </a:p>
        </p:txBody>
      </p:sp>
    </p:spTree>
    <p:extLst>
      <p:ext uri="{BB962C8B-B14F-4D97-AF65-F5344CB8AC3E}">
        <p14:creationId xmlns:p14="http://schemas.microsoft.com/office/powerpoint/2010/main" val="2188280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319" y="1083491"/>
            <a:ext cx="6854517" cy="4569678"/>
          </a:xfrm>
          <a:prstGeom prst="rect">
            <a:avLst/>
          </a:prstGeom>
        </p:spPr>
      </p:pic>
    </p:spTree>
    <p:extLst>
      <p:ext uri="{BB962C8B-B14F-4D97-AF65-F5344CB8AC3E}">
        <p14:creationId xmlns:p14="http://schemas.microsoft.com/office/powerpoint/2010/main" val="148312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A fitness tracker</a:t>
            </a:r>
            <a:endParaRPr lang="de-DE" dirty="0"/>
          </a:p>
        </p:txBody>
      </p:sp>
      <p:sp>
        <p:nvSpPr>
          <p:cNvPr id="4" name="Rectangle 1"/>
          <p:cNvSpPr>
            <a:spLocks noGrp="1" noChangeArrowheads="1"/>
          </p:cNvSpPr>
          <p:nvPr>
            <p:ph idx="1"/>
          </p:nvPr>
        </p:nvSpPr>
        <p:spPr bwMode="auto">
          <a:xfrm>
            <a:off x="838201" y="3093353"/>
            <a:ext cx="1101416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A device used to monitor physical activities such as steps, heart rate, or sleep patterns.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"My fitness tracker tells me how many steps I take daily."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7938" y="538729"/>
            <a:ext cx="2154827" cy="1749720"/>
          </a:xfrm>
          <a:prstGeom prst="rect">
            <a:avLst/>
          </a:prstGeom>
        </p:spPr>
      </p:pic>
    </p:spTree>
    <p:extLst>
      <p:ext uri="{BB962C8B-B14F-4D97-AF65-F5344CB8AC3E}">
        <p14:creationId xmlns:p14="http://schemas.microsoft.com/office/powerpoint/2010/main" val="10053362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Perseverance (n)</a:t>
            </a:r>
          </a:p>
        </p:txBody>
      </p:sp>
      <p:sp>
        <p:nvSpPr>
          <p:cNvPr id="3" name="Content Placeholder 2"/>
          <p:cNvSpPr>
            <a:spLocks noGrp="1"/>
          </p:cNvSpPr>
          <p:nvPr>
            <p:ph idx="1"/>
          </p:nvPr>
        </p:nvSpPr>
        <p:spPr/>
        <p:txBody>
          <a:bodyPr/>
          <a:lstStyle/>
          <a:p>
            <a:r>
              <a:rPr lang="en-US" b="1" dirty="0"/>
              <a:t>Meaning:</a:t>
            </a:r>
            <a:r>
              <a:rPr lang="en-US" dirty="0"/>
              <a:t> The ability to keep going and not give up, even when facing challenges. </a:t>
            </a:r>
            <a:endParaRPr lang="en-US" dirty="0" smtClean="0"/>
          </a:p>
          <a:p>
            <a:r>
              <a:rPr lang="en-US" b="1" dirty="0" smtClean="0"/>
              <a:t>Example</a:t>
            </a:r>
            <a:r>
              <a:rPr lang="en-US" b="1" dirty="0"/>
              <a:t>:</a:t>
            </a:r>
            <a:r>
              <a:rPr lang="en-US" dirty="0"/>
              <a:t> Her perseverance helped her finish the marathon.</a:t>
            </a:r>
          </a:p>
        </p:txBody>
      </p:sp>
    </p:spTree>
    <p:extLst>
      <p:ext uri="{BB962C8B-B14F-4D97-AF65-F5344CB8AC3E}">
        <p14:creationId xmlns:p14="http://schemas.microsoft.com/office/powerpoint/2010/main" val="2291172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749" y="1256407"/>
            <a:ext cx="5813516" cy="4078138"/>
          </a:xfrm>
          <a:prstGeom prst="rect">
            <a:avLst/>
          </a:prstGeom>
        </p:spPr>
      </p:pic>
    </p:spTree>
    <p:extLst>
      <p:ext uri="{BB962C8B-B14F-4D97-AF65-F5344CB8AC3E}">
        <p14:creationId xmlns:p14="http://schemas.microsoft.com/office/powerpoint/2010/main" val="3367733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Conscientiousness (n)</a:t>
            </a:r>
            <a:br>
              <a:rPr lang="de-DE" b="1" dirty="0"/>
            </a:br>
            <a:endParaRPr lang="de-DE" dirty="0"/>
          </a:p>
        </p:txBody>
      </p:sp>
      <p:sp>
        <p:nvSpPr>
          <p:cNvPr id="3" name="Content Placeholder 2"/>
          <p:cNvSpPr>
            <a:spLocks noGrp="1"/>
          </p:cNvSpPr>
          <p:nvPr>
            <p:ph idx="1"/>
          </p:nvPr>
        </p:nvSpPr>
        <p:spPr/>
        <p:txBody>
          <a:bodyPr/>
          <a:lstStyle/>
          <a:p>
            <a:r>
              <a:rPr lang="en-US" b="1" dirty="0"/>
              <a:t>Meaning:</a:t>
            </a:r>
            <a:r>
              <a:rPr lang="en-US" dirty="0"/>
              <a:t> The quality of being careful, organized, and responsible. </a:t>
            </a:r>
            <a:r>
              <a:rPr lang="en-US" b="1" dirty="0" smtClean="0"/>
              <a:t>Example</a:t>
            </a:r>
            <a:r>
              <a:rPr lang="en-US" b="1" dirty="0"/>
              <a:t>:</a:t>
            </a:r>
            <a:r>
              <a:rPr lang="en-US" dirty="0"/>
              <a:t> Conscientiousness is an important trait for completing tasks successfully.</a:t>
            </a:r>
          </a:p>
        </p:txBody>
      </p:sp>
    </p:spTree>
    <p:extLst>
      <p:ext uri="{BB962C8B-B14F-4D97-AF65-F5344CB8AC3E}">
        <p14:creationId xmlns:p14="http://schemas.microsoft.com/office/powerpoint/2010/main" val="1568986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451" y="1379572"/>
            <a:ext cx="6090694" cy="4053080"/>
          </a:xfrm>
          <a:prstGeom prst="rect">
            <a:avLst/>
          </a:prstGeom>
        </p:spPr>
      </p:pic>
    </p:spTree>
    <p:extLst>
      <p:ext uri="{BB962C8B-B14F-4D97-AF65-F5344CB8AC3E}">
        <p14:creationId xmlns:p14="http://schemas.microsoft.com/office/powerpoint/2010/main" val="3788338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Scope (n)</a:t>
            </a:r>
            <a:br>
              <a:rPr lang="de-DE" b="1" dirty="0"/>
            </a:br>
            <a:endParaRPr lang="de-DE" dirty="0"/>
          </a:p>
        </p:txBody>
      </p:sp>
      <p:sp>
        <p:nvSpPr>
          <p:cNvPr id="3" name="Content Placeholder 2"/>
          <p:cNvSpPr>
            <a:spLocks noGrp="1"/>
          </p:cNvSpPr>
          <p:nvPr>
            <p:ph idx="1"/>
          </p:nvPr>
        </p:nvSpPr>
        <p:spPr/>
        <p:txBody>
          <a:bodyPr/>
          <a:lstStyle/>
          <a:p>
            <a:r>
              <a:rPr lang="en-US" b="1" dirty="0"/>
              <a:t>Meaning:</a:t>
            </a:r>
            <a:r>
              <a:rPr lang="en-US" dirty="0"/>
              <a:t> The range or extent of something. </a:t>
            </a:r>
            <a:endParaRPr lang="en-US" dirty="0" smtClean="0"/>
          </a:p>
          <a:p>
            <a:r>
              <a:rPr lang="en-US" b="1" dirty="0" smtClean="0"/>
              <a:t>Example</a:t>
            </a:r>
            <a:r>
              <a:rPr lang="en-US" b="1" dirty="0"/>
              <a:t>:</a:t>
            </a:r>
            <a:r>
              <a:rPr lang="en-US" dirty="0"/>
              <a:t> The scope of the project includes both research and implementation.</a:t>
            </a:r>
          </a:p>
          <a:p>
            <a:endParaRPr lang="de-DE" dirty="0"/>
          </a:p>
        </p:txBody>
      </p:sp>
    </p:spTree>
    <p:extLst>
      <p:ext uri="{BB962C8B-B14F-4D97-AF65-F5344CB8AC3E}">
        <p14:creationId xmlns:p14="http://schemas.microsoft.com/office/powerpoint/2010/main" val="3586634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44186"/>
            <a:ext cx="5140779" cy="5351084"/>
          </a:xfrm>
          <a:prstGeom prst="rect">
            <a:avLst/>
          </a:prstGeom>
        </p:spPr>
      </p:pic>
    </p:spTree>
    <p:extLst>
      <p:ext uri="{BB962C8B-B14F-4D97-AF65-F5344CB8AC3E}">
        <p14:creationId xmlns:p14="http://schemas.microsoft.com/office/powerpoint/2010/main" val="694595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Conclude (v)</a:t>
            </a:r>
          </a:p>
        </p:txBody>
      </p:sp>
      <p:sp>
        <p:nvSpPr>
          <p:cNvPr id="3" name="Content Placeholder 2"/>
          <p:cNvSpPr>
            <a:spLocks noGrp="1"/>
          </p:cNvSpPr>
          <p:nvPr>
            <p:ph idx="1"/>
          </p:nvPr>
        </p:nvSpPr>
        <p:spPr/>
        <p:txBody>
          <a:bodyPr/>
          <a:lstStyle/>
          <a:p>
            <a:r>
              <a:rPr lang="en-US" b="1" dirty="0"/>
              <a:t>Meaning: </a:t>
            </a:r>
            <a:r>
              <a:rPr lang="en-US" dirty="0"/>
              <a:t>To reach a decision or opinion after considering information</a:t>
            </a:r>
            <a:r>
              <a:rPr lang="en-US" dirty="0" smtClean="0"/>
              <a:t>.</a:t>
            </a:r>
          </a:p>
          <a:p>
            <a:r>
              <a:rPr lang="en-US" dirty="0" smtClean="0"/>
              <a:t> </a:t>
            </a:r>
            <a:r>
              <a:rPr lang="en-US" b="1" dirty="0" smtClean="0"/>
              <a:t>Example</a:t>
            </a:r>
            <a:r>
              <a:rPr lang="en-US" b="1" dirty="0"/>
              <a:t>: </a:t>
            </a:r>
            <a:r>
              <a:rPr lang="en-US" dirty="0"/>
              <a:t>After reviewing the data, the scientist concluded that the hypothesis was correct.</a:t>
            </a:r>
            <a:endParaRPr lang="de-DE" dirty="0"/>
          </a:p>
        </p:txBody>
      </p:sp>
    </p:spTree>
    <p:extLst>
      <p:ext uri="{BB962C8B-B14F-4D97-AF65-F5344CB8AC3E}">
        <p14:creationId xmlns:p14="http://schemas.microsoft.com/office/powerpoint/2010/main" val="1456186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166" y="1316549"/>
            <a:ext cx="6069874" cy="3902062"/>
          </a:xfrm>
          <a:prstGeom prst="rect">
            <a:avLst/>
          </a:prstGeom>
        </p:spPr>
      </p:pic>
    </p:spTree>
    <p:extLst>
      <p:ext uri="{BB962C8B-B14F-4D97-AF65-F5344CB8AC3E}">
        <p14:creationId xmlns:p14="http://schemas.microsoft.com/office/powerpoint/2010/main" val="1585879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Implications (n)</a:t>
            </a:r>
          </a:p>
        </p:txBody>
      </p:sp>
      <p:sp>
        <p:nvSpPr>
          <p:cNvPr id="3" name="Content Placeholder 2"/>
          <p:cNvSpPr>
            <a:spLocks noGrp="1"/>
          </p:cNvSpPr>
          <p:nvPr>
            <p:ph idx="1"/>
          </p:nvPr>
        </p:nvSpPr>
        <p:spPr/>
        <p:txBody>
          <a:bodyPr/>
          <a:lstStyle/>
          <a:p>
            <a:r>
              <a:rPr lang="en-US" b="1" dirty="0"/>
              <a:t>Meaning:</a:t>
            </a:r>
            <a:r>
              <a:rPr lang="en-US" dirty="0"/>
              <a:t> The possible effects or consequences of something. </a:t>
            </a:r>
            <a:r>
              <a:rPr lang="en-US" b="1" dirty="0" smtClean="0"/>
              <a:t>Example</a:t>
            </a:r>
            <a:r>
              <a:rPr lang="en-US" b="1" dirty="0"/>
              <a:t>:</a:t>
            </a:r>
            <a:r>
              <a:rPr lang="en-US" dirty="0"/>
              <a:t> The new policy has serious implications for small businesses.</a:t>
            </a:r>
          </a:p>
        </p:txBody>
      </p:sp>
    </p:spTree>
    <p:extLst>
      <p:ext uri="{BB962C8B-B14F-4D97-AF65-F5344CB8AC3E}">
        <p14:creationId xmlns:p14="http://schemas.microsoft.com/office/powerpoint/2010/main" val="4131573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041" y="1052171"/>
            <a:ext cx="6522720" cy="4370222"/>
          </a:xfrm>
          <a:prstGeom prst="rect">
            <a:avLst/>
          </a:prstGeom>
        </p:spPr>
      </p:pic>
    </p:spTree>
    <p:extLst>
      <p:ext uri="{BB962C8B-B14F-4D97-AF65-F5344CB8AC3E}">
        <p14:creationId xmlns:p14="http://schemas.microsoft.com/office/powerpoint/2010/main" val="297000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Rhythms and pulses</a:t>
            </a:r>
            <a:endParaRPr lang="de-DE" dirty="0"/>
          </a:p>
        </p:txBody>
      </p:sp>
      <p:sp>
        <p:nvSpPr>
          <p:cNvPr id="4" name="Rectangle 1"/>
          <p:cNvSpPr>
            <a:spLocks noGrp="1" noChangeArrowheads="1"/>
          </p:cNvSpPr>
          <p:nvPr>
            <p:ph idx="1"/>
          </p:nvPr>
        </p:nvSpPr>
        <p:spPr bwMode="auto">
          <a:xfrm>
            <a:off x="210991" y="2566691"/>
            <a:ext cx="117700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Patterns of beats or vibrations, often related to music or the body (like a heartbeat).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Noun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rhythms and pulses of the song made everyone want to dance."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020" y="628323"/>
            <a:ext cx="2340864" cy="1316736"/>
          </a:xfrm>
          <a:prstGeom prst="rect">
            <a:avLst/>
          </a:prstGeom>
        </p:spPr>
      </p:pic>
    </p:spTree>
    <p:extLst>
      <p:ext uri="{BB962C8B-B14F-4D97-AF65-F5344CB8AC3E}">
        <p14:creationId xmlns:p14="http://schemas.microsoft.com/office/powerpoint/2010/main" val="1943449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Procrastinating</a:t>
            </a:r>
          </a:p>
        </p:txBody>
      </p:sp>
      <p:sp>
        <p:nvSpPr>
          <p:cNvPr id="3" name="Content Placeholder 2"/>
          <p:cNvSpPr>
            <a:spLocks noGrp="1"/>
          </p:cNvSpPr>
          <p:nvPr>
            <p:ph idx="1"/>
          </p:nvPr>
        </p:nvSpPr>
        <p:spPr/>
        <p:txBody>
          <a:bodyPr/>
          <a:lstStyle/>
          <a:p>
            <a:r>
              <a:rPr lang="en-US" b="1" dirty="0" smtClean="0"/>
              <a:t>Part </a:t>
            </a:r>
            <a:r>
              <a:rPr lang="en-US" b="1" dirty="0"/>
              <a:t>of Speech:</a:t>
            </a:r>
            <a:r>
              <a:rPr lang="en-US" dirty="0"/>
              <a:t> Verb</a:t>
            </a:r>
          </a:p>
          <a:p>
            <a:r>
              <a:rPr lang="en-US" b="1" dirty="0"/>
              <a:t>Meaning:</a:t>
            </a:r>
            <a:r>
              <a:rPr lang="en-US" dirty="0"/>
              <a:t> Delaying or postponing something that needs to be done, often unnecessarily.</a:t>
            </a:r>
          </a:p>
          <a:p>
            <a:r>
              <a:rPr lang="en-US" b="1" dirty="0" smtClean="0"/>
              <a:t>Example </a:t>
            </a:r>
            <a:r>
              <a:rPr lang="en-US" b="1" dirty="0"/>
              <a:t>Sentence:</a:t>
            </a:r>
            <a:r>
              <a:rPr lang="en-US" dirty="0"/>
              <a:t/>
            </a:r>
            <a:br>
              <a:rPr lang="en-US" dirty="0"/>
            </a:br>
            <a:r>
              <a:rPr lang="en-US" dirty="0"/>
              <a:t>Instead of procrastinating on her homework, she decided to finish it right after school so she could relax later.</a:t>
            </a:r>
          </a:p>
        </p:txBody>
      </p:sp>
    </p:spTree>
    <p:extLst>
      <p:ext uri="{BB962C8B-B14F-4D97-AF65-F5344CB8AC3E}">
        <p14:creationId xmlns:p14="http://schemas.microsoft.com/office/powerpoint/2010/main" val="20780353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as Adjective or Noun</a:t>
            </a:r>
            <a:endParaRPr lang="de-DE" dirty="0"/>
          </a:p>
        </p:txBody>
      </p:sp>
      <p:sp>
        <p:nvSpPr>
          <p:cNvPr id="4" name="Rectangle 1"/>
          <p:cNvSpPr>
            <a:spLocks noGrp="1" noChangeArrowheads="1"/>
          </p:cNvSpPr>
          <p:nvPr>
            <p:ph idx="1"/>
          </p:nvPr>
        </p:nvSpPr>
        <p:spPr bwMode="auto">
          <a:xfrm>
            <a:off x="838200" y="3077964"/>
            <a:ext cx="76626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Adjective Example:</a:t>
            </a:r>
            <a:r>
              <a:rPr kumimoji="0" lang="de-DE" altLang="de-DE" sz="2400" b="0" i="0" u="none" strike="noStrike" cap="none" normalizeH="0" baseline="0" dirty="0" smtClean="0">
                <a:ln>
                  <a:noFill/>
                </a:ln>
                <a:solidFill>
                  <a:schemeClr val="tx1"/>
                </a:solidFill>
                <a:effectLst/>
                <a:latin typeface="Arial" panose="020B0604020202020204" pitchFamily="34" charset="0"/>
              </a:rPr>
              <a:t> </a:t>
            </a:r>
            <a:r>
              <a:rPr kumimoji="0" lang="de-DE" altLang="de-DE" sz="2400" b="0" i="1" u="none" strike="noStrike" cap="none" normalizeH="0" baseline="0" dirty="0" smtClean="0">
                <a:ln>
                  <a:noFill/>
                </a:ln>
                <a:solidFill>
                  <a:schemeClr val="tx1"/>
                </a:solidFill>
                <a:effectLst/>
                <a:latin typeface="Arial" panose="020B0604020202020204" pitchFamily="34" charset="0"/>
              </a:rPr>
              <a:t>I prefer the other book.</a:t>
            </a: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Refers to a different item.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Noun Example:</a:t>
            </a:r>
            <a:r>
              <a:rPr kumimoji="0" lang="de-DE" altLang="de-DE" sz="2400" b="0" i="0" u="none" strike="noStrike" cap="none" normalizeH="0" baseline="0" dirty="0" smtClean="0">
                <a:ln>
                  <a:noFill/>
                </a:ln>
                <a:solidFill>
                  <a:schemeClr val="tx1"/>
                </a:solidFill>
                <a:effectLst/>
                <a:latin typeface="Arial" panose="020B0604020202020204" pitchFamily="34" charset="0"/>
              </a:rPr>
              <a:t> </a:t>
            </a:r>
            <a:r>
              <a:rPr kumimoji="0" lang="de-DE" altLang="de-DE" sz="2400" b="0" i="1" u="none" strike="noStrike" cap="none" normalizeH="0" baseline="0" dirty="0" smtClean="0">
                <a:ln>
                  <a:noFill/>
                </a:ln>
                <a:solidFill>
                  <a:schemeClr val="tx1"/>
                </a:solidFill>
                <a:effectLst/>
                <a:latin typeface="Arial" panose="020B0604020202020204" pitchFamily="34" charset="0"/>
              </a:rPr>
              <a:t>I like this book better than the others.</a:t>
            </a: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Refers to remaining or different items.</a:t>
            </a:r>
            <a:br>
              <a:rPr kumimoji="0" lang="de-DE" altLang="de-DE" sz="24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5730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"Another" as Determiner or Pronoun</a:t>
            </a:r>
            <a:endParaRPr lang="de-DE" dirty="0"/>
          </a:p>
        </p:txBody>
      </p:sp>
      <p:sp>
        <p:nvSpPr>
          <p:cNvPr id="4" name="Rectangle 1"/>
          <p:cNvSpPr>
            <a:spLocks noGrp="1" noChangeArrowheads="1"/>
          </p:cNvSpPr>
          <p:nvPr>
            <p:ph idx="1"/>
          </p:nvPr>
        </p:nvSpPr>
        <p:spPr bwMode="auto">
          <a:xfrm>
            <a:off x="838200" y="3077964"/>
            <a:ext cx="705353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Determiner Example:</a:t>
            </a:r>
            <a:r>
              <a:rPr kumimoji="0" lang="de-DE" altLang="de-DE" sz="2400" b="0" i="0" u="none" strike="noStrike" cap="none" normalizeH="0" baseline="0" dirty="0" smtClean="0">
                <a:ln>
                  <a:noFill/>
                </a:ln>
                <a:solidFill>
                  <a:schemeClr val="tx1"/>
                </a:solidFill>
                <a:effectLst/>
                <a:latin typeface="Arial" panose="020B0604020202020204" pitchFamily="34" charset="0"/>
              </a:rPr>
              <a:t> </a:t>
            </a:r>
            <a:r>
              <a:rPr kumimoji="0" lang="de-DE" altLang="de-DE" sz="2400" b="0" i="1" u="none" strike="noStrike" cap="none" normalizeH="0" baseline="0" dirty="0" smtClean="0">
                <a:ln>
                  <a:noFill/>
                </a:ln>
                <a:solidFill>
                  <a:schemeClr val="tx1"/>
                </a:solidFill>
                <a:effectLst/>
                <a:latin typeface="Arial" panose="020B0604020202020204" pitchFamily="34" charset="0"/>
              </a:rPr>
              <a:t>I'd like another book.</a:t>
            </a: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Followed by a noun, meaning "an additional 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Pronoun Example:</a:t>
            </a:r>
            <a:r>
              <a:rPr kumimoji="0" lang="de-DE" altLang="de-DE" sz="2400" b="0" i="0" u="none" strike="noStrike" cap="none" normalizeH="0" baseline="0" dirty="0" smtClean="0">
                <a:ln>
                  <a:noFill/>
                </a:ln>
                <a:solidFill>
                  <a:schemeClr val="tx1"/>
                </a:solidFill>
                <a:effectLst/>
                <a:latin typeface="Arial" panose="020B0604020202020204" pitchFamily="34" charset="0"/>
              </a:rPr>
              <a:t> </a:t>
            </a:r>
            <a:r>
              <a:rPr kumimoji="0" lang="de-DE" altLang="de-DE" sz="2400" b="0" i="1" u="none" strike="noStrike" cap="none" normalizeH="0" baseline="0" dirty="0" smtClean="0">
                <a:ln>
                  <a:noFill/>
                </a:ln>
                <a:solidFill>
                  <a:schemeClr val="tx1"/>
                </a:solidFill>
                <a:effectLst/>
                <a:latin typeface="Arial" panose="020B0604020202020204" pitchFamily="34" charset="0"/>
              </a:rPr>
              <a:t>May I </a:t>
            </a:r>
            <a:r>
              <a:rPr kumimoji="0" lang="de-DE" altLang="de-DE" sz="2400" b="0" i="1" u="none" strike="noStrike" cap="none" normalizeH="0" baseline="0" dirty="0" smtClean="0">
                <a:ln>
                  <a:noFill/>
                </a:ln>
                <a:solidFill>
                  <a:schemeClr val="tx1"/>
                </a:solidFill>
                <a:effectLst/>
                <a:latin typeface="Arial" panose="020B0604020202020204" pitchFamily="34" charset="0"/>
              </a:rPr>
              <a:t>have another?</a:t>
            </a: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0" i="0" u="none" strike="noStrike" cap="none" normalizeH="0" baseline="0" dirty="0" smtClean="0">
                <a:ln>
                  <a:noFill/>
                </a:ln>
                <a:solidFill>
                  <a:schemeClr val="tx1"/>
                </a:solidFill>
                <a:effectLst/>
                <a:latin typeface="Arial" panose="020B0604020202020204" pitchFamily="34" charset="0"/>
              </a:rPr>
              <a:t>Stands alone, meaning "an </a:t>
            </a:r>
            <a:r>
              <a:rPr kumimoji="0" lang="de-DE" altLang="de-DE" sz="2400" b="0" i="0" u="none" strike="noStrike" cap="none" normalizeH="0" baseline="0" dirty="0" smtClean="0">
                <a:ln>
                  <a:noFill/>
                </a:ln>
                <a:solidFill>
                  <a:schemeClr val="tx1"/>
                </a:solidFill>
                <a:effectLst/>
                <a:latin typeface="Arial" panose="020B0604020202020204" pitchFamily="34" charset="0"/>
              </a:rPr>
              <a:t>additional </a:t>
            </a:r>
            <a:r>
              <a:rPr kumimoji="0" lang="de-DE" altLang="de-DE" sz="2400" b="0" i="0" u="none" strike="noStrike" cap="none" normalizeH="0" baseline="0" dirty="0" smtClean="0">
                <a:ln>
                  <a:noFill/>
                </a:ln>
                <a:solidFill>
                  <a:schemeClr val="tx1"/>
                </a:solidFill>
                <a:effectLst/>
                <a:latin typeface="Arial" panose="020B0604020202020204" pitchFamily="34" charset="0"/>
              </a:rPr>
              <a:t>one."</a:t>
            </a:r>
            <a:br>
              <a:rPr kumimoji="0" lang="de-DE" altLang="de-DE" sz="24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3258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Reciprocal Pronouns</a:t>
            </a:r>
          </a:p>
        </p:txBody>
      </p:sp>
      <p:sp>
        <p:nvSpPr>
          <p:cNvPr id="4" name="Rectangle 1"/>
          <p:cNvSpPr>
            <a:spLocks noGrp="1" noChangeArrowheads="1"/>
          </p:cNvSpPr>
          <p:nvPr>
            <p:ph idx="1"/>
          </p:nvPr>
        </p:nvSpPr>
        <p:spPr bwMode="auto">
          <a:xfrm>
            <a:off x="838200" y="3077964"/>
            <a:ext cx="876534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Each Other:</a:t>
            </a:r>
            <a:r>
              <a:rPr kumimoji="0" lang="de-DE" altLang="de-DE" sz="2400" b="0" i="0" u="none" strike="noStrike" cap="none" normalizeH="0" baseline="0" dirty="0" smtClean="0">
                <a:ln>
                  <a:noFill/>
                </a:ln>
                <a:solidFill>
                  <a:schemeClr val="tx1"/>
                </a:solidFill>
                <a:effectLst/>
                <a:latin typeface="Arial" panose="020B0604020202020204" pitchFamily="34" charset="0"/>
              </a:rPr>
              <a:t> For two people.</a:t>
            </a:r>
            <a:br>
              <a:rPr kumimoji="0" lang="de-DE" altLang="de-DE" sz="2400" b="0" i="0" u="none" strike="noStrike" cap="none" normalizeH="0" baseline="0" dirty="0" smtClean="0">
                <a:ln>
                  <a:noFill/>
                </a:ln>
                <a:solidFill>
                  <a:schemeClr val="tx1"/>
                </a:solidFill>
                <a:effectLst/>
                <a:latin typeface="Arial" panose="020B0604020202020204" pitchFamily="34" charset="0"/>
              </a:rPr>
            </a:br>
            <a:r>
              <a:rPr kumimoji="0" lang="de-DE" altLang="de-DE" sz="2400" b="0" i="0" u="none" strike="noStrike" cap="none" normalizeH="0" baseline="0" dirty="0" smtClean="0">
                <a:ln>
                  <a:noFill/>
                </a:ln>
                <a:solidFill>
                  <a:schemeClr val="tx1"/>
                </a:solidFill>
                <a:effectLst/>
                <a:latin typeface="Arial" panose="020B0604020202020204" pitchFamily="34" charset="0"/>
              </a:rPr>
              <a:t>Example: </a:t>
            </a:r>
            <a:r>
              <a:rPr kumimoji="0" lang="de-DE" altLang="de-DE" sz="2400" b="0" i="1" u="none" strike="noStrike" cap="none" normalizeH="0" baseline="0" dirty="0" smtClean="0">
                <a:ln>
                  <a:noFill/>
                </a:ln>
                <a:solidFill>
                  <a:schemeClr val="tx1"/>
                </a:solidFill>
                <a:effectLst/>
                <a:latin typeface="Arial" panose="020B0604020202020204" pitchFamily="34" charset="0"/>
              </a:rPr>
              <a:t>The two students exchanged papers with each other.</a:t>
            </a:r>
            <a:endParaRPr kumimoji="0" lang="de-DE" altLang="de-DE" sz="2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One Another:</a:t>
            </a:r>
            <a:r>
              <a:rPr kumimoji="0" lang="de-DE" altLang="de-DE" sz="2400" b="0" i="0" u="none" strike="noStrike" cap="none" normalizeH="0" baseline="0" dirty="0" smtClean="0">
                <a:ln>
                  <a:noFill/>
                </a:ln>
                <a:solidFill>
                  <a:schemeClr val="tx1"/>
                </a:solidFill>
                <a:effectLst/>
                <a:latin typeface="Arial" panose="020B0604020202020204" pitchFamily="34" charset="0"/>
              </a:rPr>
              <a:t> For three or more people.</a:t>
            </a:r>
            <a:br>
              <a:rPr kumimoji="0" lang="de-DE" altLang="de-DE" sz="2400" b="0" i="0" u="none" strike="noStrike" cap="none" normalizeH="0" baseline="0" dirty="0" smtClean="0">
                <a:ln>
                  <a:noFill/>
                </a:ln>
                <a:solidFill>
                  <a:schemeClr val="tx1"/>
                </a:solidFill>
                <a:effectLst/>
                <a:latin typeface="Arial" panose="020B0604020202020204" pitchFamily="34" charset="0"/>
              </a:rPr>
            </a:br>
            <a:r>
              <a:rPr kumimoji="0" lang="de-DE" altLang="de-DE" sz="2400" b="0" i="0" u="none" strike="noStrike" cap="none" normalizeH="0" baseline="0" dirty="0" smtClean="0">
                <a:ln>
                  <a:noFill/>
                </a:ln>
                <a:solidFill>
                  <a:schemeClr val="tx1"/>
                </a:solidFill>
                <a:effectLst/>
                <a:latin typeface="Arial" panose="020B0604020202020204" pitchFamily="34" charset="0"/>
              </a:rPr>
              <a:t>Example: </a:t>
            </a:r>
            <a:r>
              <a:rPr kumimoji="0" lang="de-DE" altLang="de-DE" sz="2400" b="0" i="1" u="none" strike="noStrike" cap="none" normalizeH="0" baseline="0" dirty="0" smtClean="0">
                <a:ln>
                  <a:noFill/>
                </a:ln>
                <a:solidFill>
                  <a:schemeClr val="tx1"/>
                </a:solidFill>
                <a:effectLst/>
                <a:latin typeface="Arial" panose="020B0604020202020204" pitchFamily="34" charset="0"/>
              </a:rPr>
              <a:t>The children gave gifts to one another.</a:t>
            </a:r>
            <a:r>
              <a:rPr kumimoji="0" lang="de-DE" altLang="de-DE" sz="2400" b="0" i="0" u="none" strike="noStrike" cap="none" normalizeH="0" baseline="0" dirty="0" smtClean="0">
                <a:ln>
                  <a:noFill/>
                </a:ln>
                <a:solidFill>
                  <a:schemeClr val="tx1"/>
                </a:solidFill>
                <a:effectLst/>
                <a:latin typeface="Arial" panose="020B0604020202020204" pitchFamily="34" charset="0"/>
              </a:rPr>
              <a:t/>
            </a:r>
            <a:br>
              <a:rPr kumimoji="0" lang="de-DE" altLang="de-DE" sz="2400" b="0" i="0" u="none" strike="noStrike" cap="none" normalizeH="0" baseline="0" dirty="0" smtClean="0">
                <a:ln>
                  <a:noFill/>
                </a:ln>
                <a:solidFill>
                  <a:schemeClr val="tx1"/>
                </a:solidFill>
                <a:effectLst/>
                <a:latin typeface="Arial" panose="020B0604020202020204" pitchFamily="34" charset="0"/>
              </a:rPr>
            </a:b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9555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Recap</a:t>
            </a:r>
          </a:p>
        </p:txBody>
      </p:sp>
      <p:graphicFrame>
        <p:nvGraphicFramePr>
          <p:cNvPr id="17" name="Content Placeholder 16"/>
          <p:cNvGraphicFramePr>
            <a:graphicFrameLocks noGrp="1"/>
          </p:cNvGraphicFramePr>
          <p:nvPr>
            <p:ph idx="1"/>
          </p:nvPr>
        </p:nvGraphicFramePr>
        <p:xfrm>
          <a:off x="838200" y="3086894"/>
          <a:ext cx="10515600" cy="1828800"/>
        </p:xfrm>
        <a:graphic>
          <a:graphicData uri="http://schemas.openxmlformats.org/drawingml/2006/table">
            <a:tbl>
              <a:tblPr/>
              <a:tblGrid>
                <a:gridCol w="3505200">
                  <a:extLst>
                    <a:ext uri="{9D8B030D-6E8A-4147-A177-3AD203B41FA5}">
                      <a16:colId xmlns:a16="http://schemas.microsoft.com/office/drawing/2014/main" val="3439314720"/>
                    </a:ext>
                  </a:extLst>
                </a:gridCol>
                <a:gridCol w="3505200">
                  <a:extLst>
                    <a:ext uri="{9D8B030D-6E8A-4147-A177-3AD203B41FA5}">
                      <a16:colId xmlns:a16="http://schemas.microsoft.com/office/drawing/2014/main" val="3740973100"/>
                    </a:ext>
                  </a:extLst>
                </a:gridCol>
                <a:gridCol w="3505200">
                  <a:extLst>
                    <a:ext uri="{9D8B030D-6E8A-4147-A177-3AD203B41FA5}">
                      <a16:colId xmlns:a16="http://schemas.microsoft.com/office/drawing/2014/main" val="3842680814"/>
                    </a:ext>
                  </a:extLst>
                </a:gridCol>
              </a:tblGrid>
              <a:tr h="0">
                <a:tc>
                  <a:txBody>
                    <a:bodyPr/>
                    <a:lstStyle/>
                    <a:p>
                      <a:r>
                        <a:rPr lang="de-DE" b="1"/>
                        <a:t>Term</a:t>
                      </a:r>
                      <a:endParaRPr lang="de-DE"/>
                    </a:p>
                  </a:txBody>
                  <a:tcPr anchor="ctr">
                    <a:lnL>
                      <a:noFill/>
                    </a:lnL>
                    <a:lnR>
                      <a:noFill/>
                    </a:lnR>
                    <a:lnT>
                      <a:noFill/>
                    </a:lnT>
                    <a:lnB>
                      <a:noFill/>
                    </a:lnB>
                  </a:tcPr>
                </a:tc>
                <a:tc>
                  <a:txBody>
                    <a:bodyPr/>
                    <a:lstStyle/>
                    <a:p>
                      <a:r>
                        <a:rPr lang="de-DE" b="1"/>
                        <a:t>Type</a:t>
                      </a:r>
                      <a:endParaRPr lang="de-DE"/>
                    </a:p>
                  </a:txBody>
                  <a:tcPr anchor="ctr">
                    <a:lnL>
                      <a:noFill/>
                    </a:lnL>
                    <a:lnR>
                      <a:noFill/>
                    </a:lnR>
                    <a:lnT>
                      <a:noFill/>
                    </a:lnT>
                    <a:lnB>
                      <a:noFill/>
                    </a:lnB>
                  </a:tcPr>
                </a:tc>
                <a:tc>
                  <a:txBody>
                    <a:bodyPr/>
                    <a:lstStyle/>
                    <a:p>
                      <a:r>
                        <a:rPr lang="de-DE" b="1"/>
                        <a:t>Examples</a:t>
                      </a:r>
                      <a:endParaRPr lang="de-DE"/>
                    </a:p>
                  </a:txBody>
                  <a:tcPr anchor="ctr">
                    <a:lnL>
                      <a:noFill/>
                    </a:lnL>
                    <a:lnR>
                      <a:noFill/>
                    </a:lnR>
                    <a:lnT>
                      <a:noFill/>
                    </a:lnT>
                    <a:lnB>
                      <a:noFill/>
                    </a:lnB>
                  </a:tcPr>
                </a:tc>
                <a:extLst>
                  <a:ext uri="{0D108BD9-81ED-4DB2-BD59-A6C34878D82A}">
                    <a16:rowId xmlns:a16="http://schemas.microsoft.com/office/drawing/2014/main" val="1823099077"/>
                  </a:ext>
                </a:extLst>
              </a:tr>
              <a:tr h="0">
                <a:tc>
                  <a:txBody>
                    <a:bodyPr/>
                    <a:lstStyle/>
                    <a:p>
                      <a:r>
                        <a:rPr lang="de-DE"/>
                        <a:t>Other</a:t>
                      </a:r>
                    </a:p>
                  </a:txBody>
                  <a:tcPr anchor="ctr">
                    <a:lnL>
                      <a:noFill/>
                    </a:lnL>
                    <a:lnR>
                      <a:noFill/>
                    </a:lnR>
                    <a:lnT>
                      <a:noFill/>
                    </a:lnT>
                    <a:lnB>
                      <a:noFill/>
                    </a:lnB>
                  </a:tcPr>
                </a:tc>
                <a:tc>
                  <a:txBody>
                    <a:bodyPr/>
                    <a:lstStyle/>
                    <a:p>
                      <a:r>
                        <a:rPr lang="de-DE"/>
                        <a:t>Adjective, Noun</a:t>
                      </a:r>
                    </a:p>
                  </a:txBody>
                  <a:tcPr anchor="ctr">
                    <a:lnL>
                      <a:noFill/>
                    </a:lnL>
                    <a:lnR>
                      <a:noFill/>
                    </a:lnR>
                    <a:lnT>
                      <a:noFill/>
                    </a:lnT>
                    <a:lnB>
                      <a:noFill/>
                    </a:lnB>
                  </a:tcPr>
                </a:tc>
                <a:tc>
                  <a:txBody>
                    <a:bodyPr/>
                    <a:lstStyle/>
                    <a:p>
                      <a:r>
                        <a:rPr lang="en-US" dirty="0"/>
                        <a:t>I prefer the other book; the others</a:t>
                      </a:r>
                    </a:p>
                  </a:txBody>
                  <a:tcPr anchor="ctr">
                    <a:lnL>
                      <a:noFill/>
                    </a:lnL>
                    <a:lnR>
                      <a:noFill/>
                    </a:lnR>
                    <a:lnT>
                      <a:noFill/>
                    </a:lnT>
                    <a:lnB>
                      <a:noFill/>
                    </a:lnB>
                  </a:tcPr>
                </a:tc>
                <a:extLst>
                  <a:ext uri="{0D108BD9-81ED-4DB2-BD59-A6C34878D82A}">
                    <a16:rowId xmlns:a16="http://schemas.microsoft.com/office/drawing/2014/main" val="1989954181"/>
                  </a:ext>
                </a:extLst>
              </a:tr>
              <a:tr h="0">
                <a:tc>
                  <a:txBody>
                    <a:bodyPr/>
                    <a:lstStyle/>
                    <a:p>
                      <a:r>
                        <a:rPr lang="de-DE"/>
                        <a:t>Another</a:t>
                      </a:r>
                    </a:p>
                  </a:txBody>
                  <a:tcPr anchor="ctr">
                    <a:lnL>
                      <a:noFill/>
                    </a:lnL>
                    <a:lnR>
                      <a:noFill/>
                    </a:lnR>
                    <a:lnT>
                      <a:noFill/>
                    </a:lnT>
                    <a:lnB>
                      <a:noFill/>
                    </a:lnB>
                  </a:tcPr>
                </a:tc>
                <a:tc>
                  <a:txBody>
                    <a:bodyPr/>
                    <a:lstStyle/>
                    <a:p>
                      <a:r>
                        <a:rPr lang="de-DE"/>
                        <a:t>Determiner, Pronoun</a:t>
                      </a:r>
                    </a:p>
                  </a:txBody>
                  <a:tcPr anchor="ctr">
                    <a:lnL>
                      <a:noFill/>
                    </a:lnL>
                    <a:lnR>
                      <a:noFill/>
                    </a:lnR>
                    <a:lnT>
                      <a:noFill/>
                    </a:lnT>
                    <a:lnB>
                      <a:noFill/>
                    </a:lnB>
                  </a:tcPr>
                </a:tc>
                <a:tc>
                  <a:txBody>
                    <a:bodyPr/>
                    <a:lstStyle/>
                    <a:p>
                      <a:r>
                        <a:rPr lang="en-US"/>
                        <a:t>Another book; May I have another?</a:t>
                      </a:r>
                    </a:p>
                  </a:txBody>
                  <a:tcPr anchor="ctr">
                    <a:lnL>
                      <a:noFill/>
                    </a:lnL>
                    <a:lnR>
                      <a:noFill/>
                    </a:lnR>
                    <a:lnT>
                      <a:noFill/>
                    </a:lnT>
                    <a:lnB>
                      <a:noFill/>
                    </a:lnB>
                  </a:tcPr>
                </a:tc>
                <a:extLst>
                  <a:ext uri="{0D108BD9-81ED-4DB2-BD59-A6C34878D82A}">
                    <a16:rowId xmlns:a16="http://schemas.microsoft.com/office/drawing/2014/main" val="3157247432"/>
                  </a:ext>
                </a:extLst>
              </a:tr>
              <a:tr h="0">
                <a:tc>
                  <a:txBody>
                    <a:bodyPr/>
                    <a:lstStyle/>
                    <a:p>
                      <a:r>
                        <a:rPr lang="de-DE" dirty="0"/>
                        <a:t>Each Other</a:t>
                      </a:r>
                    </a:p>
                  </a:txBody>
                  <a:tcPr anchor="ctr">
                    <a:lnL>
                      <a:noFill/>
                    </a:lnL>
                    <a:lnR>
                      <a:noFill/>
                    </a:lnR>
                    <a:lnT>
                      <a:noFill/>
                    </a:lnT>
                    <a:lnB>
                      <a:noFill/>
                    </a:lnB>
                  </a:tcPr>
                </a:tc>
                <a:tc>
                  <a:txBody>
                    <a:bodyPr/>
                    <a:lstStyle/>
                    <a:p>
                      <a:r>
                        <a:rPr lang="de-DE" dirty="0"/>
                        <a:t>Reciprocal Pronoun</a:t>
                      </a:r>
                    </a:p>
                  </a:txBody>
                  <a:tcPr anchor="ctr">
                    <a:lnL>
                      <a:noFill/>
                    </a:lnL>
                    <a:lnR>
                      <a:noFill/>
                    </a:lnR>
                    <a:lnT>
                      <a:noFill/>
                    </a:lnT>
                    <a:lnB>
                      <a:noFill/>
                    </a:lnB>
                  </a:tcPr>
                </a:tc>
                <a:tc>
                  <a:txBody>
                    <a:bodyPr/>
                    <a:lstStyle/>
                    <a:p>
                      <a:r>
                        <a:rPr lang="en-US"/>
                        <a:t>Exchanged papers with each other</a:t>
                      </a:r>
                    </a:p>
                  </a:txBody>
                  <a:tcPr anchor="ctr">
                    <a:lnL>
                      <a:noFill/>
                    </a:lnL>
                    <a:lnR>
                      <a:noFill/>
                    </a:lnR>
                    <a:lnT>
                      <a:noFill/>
                    </a:lnT>
                    <a:lnB>
                      <a:noFill/>
                    </a:lnB>
                  </a:tcPr>
                </a:tc>
                <a:extLst>
                  <a:ext uri="{0D108BD9-81ED-4DB2-BD59-A6C34878D82A}">
                    <a16:rowId xmlns:a16="http://schemas.microsoft.com/office/drawing/2014/main" val="3465626569"/>
                  </a:ext>
                </a:extLst>
              </a:tr>
              <a:tr h="0">
                <a:tc>
                  <a:txBody>
                    <a:bodyPr/>
                    <a:lstStyle/>
                    <a:p>
                      <a:r>
                        <a:rPr lang="de-DE" dirty="0"/>
                        <a:t>One Another</a:t>
                      </a:r>
                    </a:p>
                  </a:txBody>
                  <a:tcPr anchor="ctr">
                    <a:lnL>
                      <a:noFill/>
                    </a:lnL>
                    <a:lnR>
                      <a:noFill/>
                    </a:lnR>
                    <a:lnT>
                      <a:noFill/>
                    </a:lnT>
                    <a:lnB>
                      <a:noFill/>
                    </a:lnB>
                  </a:tcPr>
                </a:tc>
                <a:tc>
                  <a:txBody>
                    <a:bodyPr/>
                    <a:lstStyle/>
                    <a:p>
                      <a:r>
                        <a:rPr lang="de-DE"/>
                        <a:t>Reciprocal Pronoun</a:t>
                      </a:r>
                    </a:p>
                  </a:txBody>
                  <a:tcPr anchor="ctr">
                    <a:lnL>
                      <a:noFill/>
                    </a:lnL>
                    <a:lnR>
                      <a:noFill/>
                    </a:lnR>
                    <a:lnT>
                      <a:noFill/>
                    </a:lnT>
                    <a:lnB>
                      <a:noFill/>
                    </a:lnB>
                  </a:tcPr>
                </a:tc>
                <a:tc>
                  <a:txBody>
                    <a:bodyPr/>
                    <a:lstStyle/>
                    <a:p>
                      <a:r>
                        <a:rPr lang="en-US" dirty="0"/>
                        <a:t>Gave gifts to one another</a:t>
                      </a:r>
                    </a:p>
                  </a:txBody>
                  <a:tcPr anchor="ctr">
                    <a:lnL>
                      <a:noFill/>
                    </a:lnL>
                    <a:lnR>
                      <a:noFill/>
                    </a:lnR>
                    <a:lnT>
                      <a:noFill/>
                    </a:lnT>
                    <a:lnB>
                      <a:noFill/>
                    </a:lnB>
                  </a:tcPr>
                </a:tc>
                <a:extLst>
                  <a:ext uri="{0D108BD9-81ED-4DB2-BD59-A6C34878D82A}">
                    <a16:rowId xmlns:a16="http://schemas.microsoft.com/office/drawing/2014/main" val="3521231513"/>
                  </a:ext>
                </a:extLst>
              </a:tr>
            </a:tbl>
          </a:graphicData>
        </a:graphic>
      </p:graphicFrame>
    </p:spTree>
    <p:extLst>
      <p:ext uri="{BB962C8B-B14F-4D97-AF65-F5344CB8AC3E}">
        <p14:creationId xmlns:p14="http://schemas.microsoft.com/office/powerpoint/2010/main" val="969816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as an Adjective or Noun</a:t>
            </a:r>
            <a:endParaRPr lang="de-DE" dirty="0"/>
          </a:p>
        </p:txBody>
      </p:sp>
      <p:sp>
        <p:nvSpPr>
          <p:cNvPr id="4" name="Rectangle 1"/>
          <p:cNvSpPr>
            <a:spLocks noGrp="1" noChangeArrowheads="1"/>
          </p:cNvSpPr>
          <p:nvPr>
            <p:ph idx="1"/>
          </p:nvPr>
        </p:nvSpPr>
        <p:spPr bwMode="auto">
          <a:xfrm>
            <a:off x="838200" y="2108468"/>
            <a:ext cx="991048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dirty="0" smtClean="0">
                <a:ln>
                  <a:noFill/>
                </a:ln>
                <a:solidFill>
                  <a:schemeClr val="tx1"/>
                </a:solidFill>
                <a:effectLst/>
                <a:latin typeface="Arial" panose="020B0604020202020204" pitchFamily="34" charset="0"/>
              </a:rPr>
              <a:t>"</a:t>
            </a:r>
            <a:r>
              <a:rPr kumimoji="0" lang="de-DE" altLang="de-DE" sz="2000" b="1" i="0" u="none" strike="noStrike" cap="none" normalizeH="0" baseline="0" dirty="0" smtClean="0">
                <a:ln>
                  <a:noFill/>
                </a:ln>
                <a:solidFill>
                  <a:schemeClr val="tx1"/>
                </a:solidFill>
                <a:effectLst/>
                <a:latin typeface="Arial" panose="020B0604020202020204" pitchFamily="34" charset="0"/>
              </a:rPr>
              <a:t>Other" as an Adjective</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0" i="0" u="none" strike="noStrike" cap="none" normalizeH="0" baseline="0" dirty="0" smtClean="0">
                <a:ln>
                  <a:noFill/>
                </a:ln>
                <a:solidFill>
                  <a:schemeClr val="tx1"/>
                </a:solidFill>
                <a:effectLst/>
                <a:latin typeface="Arial" panose="020B0604020202020204" pitchFamily="34" charset="0"/>
              </a:rPr>
              <a:t>When "other" is used as an adjective, it </a:t>
            </a:r>
            <a:r>
              <a:rPr kumimoji="0" lang="de-DE" altLang="de-DE" sz="2000" b="1" i="0" u="none" strike="noStrike" cap="none" normalizeH="0" baseline="0" dirty="0" smtClean="0">
                <a:ln>
                  <a:noFill/>
                </a:ln>
                <a:solidFill>
                  <a:schemeClr val="tx1"/>
                </a:solidFill>
                <a:effectLst/>
                <a:latin typeface="Arial" panose="020B0604020202020204" pitchFamily="34" charset="0"/>
              </a:rPr>
              <a:t>describes</a:t>
            </a:r>
            <a:r>
              <a:rPr kumimoji="0" lang="de-DE" altLang="de-DE" sz="2000" b="0" i="0" u="none" strike="noStrike" cap="none" normalizeH="0" baseline="0" dirty="0" smtClean="0">
                <a:ln>
                  <a:noFill/>
                </a:ln>
                <a:solidFill>
                  <a:schemeClr val="tx1"/>
                </a:solidFill>
                <a:effectLst/>
                <a:latin typeface="Arial" panose="020B0604020202020204" pitchFamily="34" charset="0"/>
              </a:rPr>
              <a:t> or </a:t>
            </a:r>
            <a:r>
              <a:rPr kumimoji="0" lang="de-DE" altLang="de-DE" sz="2000" b="1" i="0" u="none" strike="noStrike" cap="none" normalizeH="0" baseline="0" dirty="0" smtClean="0">
                <a:ln>
                  <a:noFill/>
                </a:ln>
                <a:solidFill>
                  <a:schemeClr val="tx1"/>
                </a:solidFill>
                <a:effectLst/>
                <a:latin typeface="Arial" panose="020B0604020202020204" pitchFamily="34" charset="0"/>
              </a:rPr>
              <a:t>modifies</a:t>
            </a:r>
            <a:r>
              <a:rPr kumimoji="0" lang="de-DE" altLang="de-DE" sz="2000" b="0" i="0" u="none" strike="noStrike" cap="none" normalizeH="0" baseline="0" dirty="0" smtClean="0">
                <a:ln>
                  <a:noFill/>
                </a:ln>
                <a:solidFill>
                  <a:schemeClr val="tx1"/>
                </a:solidFill>
                <a:effectLst/>
                <a:latin typeface="Arial" panose="020B0604020202020204" pitchFamily="34" charset="0"/>
              </a:rPr>
              <a:t> a noun. It refers to something different from what has already been mentioned.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Example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1" u="none" strike="noStrike" cap="none" normalizeH="0" baseline="0" dirty="0" smtClean="0">
                <a:ln>
                  <a:noFill/>
                </a:ln>
                <a:solidFill>
                  <a:schemeClr val="tx1"/>
                </a:solidFill>
                <a:effectLst/>
                <a:latin typeface="Arial" panose="020B0604020202020204" pitchFamily="34" charset="0"/>
              </a:rPr>
              <a:t>I prefer the other book.</a:t>
            </a:r>
            <a:r>
              <a:rPr kumimoji="0" lang="de-DE" altLang="de-DE" sz="2000" b="0" i="0" u="none" strike="noStrike" cap="none" normalizeH="0" baseline="0" dirty="0" smtClean="0">
                <a:ln>
                  <a:noFill/>
                </a:ln>
                <a:solidFill>
                  <a:schemeClr val="tx1"/>
                </a:solidFill>
                <a:effectLst/>
                <a:latin typeface="Arial" panose="020B0604020202020204" pitchFamily="34" charset="0"/>
              </a:rPr>
              <a:t/>
            </a:r>
            <a:br>
              <a:rPr kumimoji="0" lang="de-DE" altLang="de-DE" sz="2000" b="0" i="0" u="none" strike="noStrike" cap="none" normalizeH="0" baseline="0" dirty="0" smtClean="0">
                <a:ln>
                  <a:noFill/>
                </a:ln>
                <a:solidFill>
                  <a:schemeClr val="tx1"/>
                </a:solidFill>
                <a:effectLst/>
                <a:latin typeface="Arial" panose="020B0604020202020204" pitchFamily="34" charset="0"/>
              </a:rPr>
            </a:br>
            <a:r>
              <a:rPr kumimoji="0" lang="de-DE" altLang="de-DE" sz="2000" b="0" i="0" u="none" strike="noStrike" cap="none" normalizeH="0" baseline="0" dirty="0" smtClean="0">
                <a:ln>
                  <a:noFill/>
                </a:ln>
                <a:solidFill>
                  <a:schemeClr val="tx1"/>
                </a:solidFill>
                <a:effectLst/>
                <a:latin typeface="Arial" panose="020B0604020202020204" pitchFamily="34" charset="0"/>
              </a:rPr>
              <a:t>Here, </a:t>
            </a:r>
            <a:r>
              <a:rPr kumimoji="0" lang="de-DE" altLang="de-DE" sz="2000" b="1" i="0" u="none" strike="noStrike" cap="none" normalizeH="0" baseline="0" dirty="0" smtClean="0">
                <a:ln>
                  <a:noFill/>
                </a:ln>
                <a:solidFill>
                  <a:schemeClr val="tx1"/>
                </a:solidFill>
                <a:effectLst/>
                <a:latin typeface="Arial" panose="020B0604020202020204" pitchFamily="34" charset="0"/>
              </a:rPr>
              <a:t>"other"</a:t>
            </a:r>
            <a:r>
              <a:rPr kumimoji="0" lang="de-DE" altLang="de-DE" sz="2000" b="0" i="0" u="none" strike="noStrike" cap="none" normalizeH="0" baseline="0" dirty="0" smtClean="0">
                <a:ln>
                  <a:noFill/>
                </a:ln>
                <a:solidFill>
                  <a:schemeClr val="tx1"/>
                </a:solidFill>
                <a:effectLst/>
                <a:latin typeface="Arial" panose="020B0604020202020204" pitchFamily="34" charset="0"/>
              </a:rPr>
              <a:t> is describing which book you prefer, indicating a </a:t>
            </a:r>
            <a:r>
              <a:rPr kumimoji="0" lang="de-DE" altLang="de-DE" sz="2000" b="1" i="0" u="none" strike="noStrike" cap="none" normalizeH="0" baseline="0" dirty="0" smtClean="0">
                <a:ln>
                  <a:noFill/>
                </a:ln>
                <a:solidFill>
                  <a:schemeClr val="tx1"/>
                </a:solidFill>
                <a:effectLst/>
                <a:latin typeface="Arial" panose="020B0604020202020204" pitchFamily="34" charset="0"/>
              </a:rPr>
              <a:t>different</a:t>
            </a:r>
            <a:r>
              <a:rPr kumimoji="0" lang="de-DE" altLang="de-DE" sz="2000" b="0" i="0" u="none" strike="noStrike" cap="none" normalizeH="0" baseline="0" dirty="0" smtClean="0">
                <a:ln>
                  <a:noFill/>
                </a:ln>
                <a:solidFill>
                  <a:schemeClr val="tx1"/>
                </a:solidFill>
                <a:effectLst/>
                <a:latin typeface="Arial" panose="020B0604020202020204" pitchFamily="34" charset="0"/>
              </a:rPr>
              <a:t> book than the one previously mentioned.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"Other" as a Noun</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0" i="0" u="none" strike="noStrike" cap="none" normalizeH="0" baseline="0" dirty="0" smtClean="0">
                <a:ln>
                  <a:noFill/>
                </a:ln>
                <a:solidFill>
                  <a:schemeClr val="tx1"/>
                </a:solidFill>
                <a:effectLst/>
                <a:latin typeface="Arial" panose="020B0604020202020204" pitchFamily="34" charset="0"/>
              </a:rPr>
              <a:t>When "other" is used as a noun, it </a:t>
            </a:r>
            <a:r>
              <a:rPr kumimoji="0" lang="de-DE" altLang="de-DE" sz="2000" b="1" i="0" u="none" strike="noStrike" cap="none" normalizeH="0" baseline="0" dirty="0" smtClean="0">
                <a:ln>
                  <a:noFill/>
                </a:ln>
                <a:solidFill>
                  <a:schemeClr val="tx1"/>
                </a:solidFill>
                <a:effectLst/>
                <a:latin typeface="Arial" panose="020B0604020202020204" pitchFamily="34" charset="0"/>
              </a:rPr>
              <a:t>stands on its own</a:t>
            </a:r>
            <a:r>
              <a:rPr kumimoji="0" lang="de-DE" altLang="de-DE" sz="2000" b="0" i="0" u="none" strike="noStrike" cap="none" normalizeH="0" baseline="0" dirty="0" smtClean="0">
                <a:ln>
                  <a:noFill/>
                </a:ln>
                <a:solidFill>
                  <a:schemeClr val="tx1"/>
                </a:solidFill>
                <a:effectLst/>
                <a:latin typeface="Arial" panose="020B0604020202020204" pitchFamily="34" charset="0"/>
              </a:rPr>
              <a:t> without a noun following it, and refers to the remaining items or people.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Example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1" u="none" strike="noStrike" cap="none" normalizeH="0" baseline="0" dirty="0" smtClean="0">
                <a:ln>
                  <a:noFill/>
                </a:ln>
                <a:solidFill>
                  <a:schemeClr val="tx1"/>
                </a:solidFill>
                <a:effectLst/>
                <a:latin typeface="Arial" panose="020B0604020202020204" pitchFamily="34" charset="0"/>
              </a:rPr>
              <a:t>I like this book better than the others.</a:t>
            </a:r>
            <a:r>
              <a:rPr kumimoji="0" lang="de-DE" altLang="de-DE" sz="2000" b="0" i="0" u="none" strike="noStrike" cap="none" normalizeH="0" baseline="0" dirty="0" smtClean="0">
                <a:ln>
                  <a:noFill/>
                </a:ln>
                <a:solidFill>
                  <a:schemeClr val="tx1"/>
                </a:solidFill>
                <a:effectLst/>
                <a:latin typeface="Arial" panose="020B0604020202020204" pitchFamily="34" charset="0"/>
              </a:rPr>
              <a:t/>
            </a:r>
            <a:br>
              <a:rPr kumimoji="0" lang="de-DE" altLang="de-DE" sz="2000" b="0" i="0" u="none" strike="noStrike" cap="none" normalizeH="0" baseline="0" dirty="0" smtClean="0">
                <a:ln>
                  <a:noFill/>
                </a:ln>
                <a:solidFill>
                  <a:schemeClr val="tx1"/>
                </a:solidFill>
                <a:effectLst/>
                <a:latin typeface="Arial" panose="020B0604020202020204" pitchFamily="34" charset="0"/>
              </a:rPr>
            </a:br>
            <a:r>
              <a:rPr kumimoji="0" lang="de-DE" altLang="de-DE" sz="2000" b="0" i="0" u="none" strike="noStrike" cap="none" normalizeH="0" baseline="0" dirty="0" smtClean="0">
                <a:ln>
                  <a:noFill/>
                </a:ln>
                <a:solidFill>
                  <a:schemeClr val="tx1"/>
                </a:solidFill>
                <a:effectLst/>
                <a:latin typeface="Arial" panose="020B0604020202020204" pitchFamily="34" charset="0"/>
              </a:rPr>
              <a:t>Here, </a:t>
            </a:r>
            <a:r>
              <a:rPr kumimoji="0" lang="de-DE" altLang="de-DE" sz="2000" b="1" i="0" u="none" strike="noStrike" cap="none" normalizeH="0" baseline="0" dirty="0" smtClean="0">
                <a:ln>
                  <a:noFill/>
                </a:ln>
                <a:solidFill>
                  <a:schemeClr val="tx1"/>
                </a:solidFill>
                <a:effectLst/>
                <a:latin typeface="Arial" panose="020B0604020202020204" pitchFamily="34" charset="0"/>
              </a:rPr>
              <a:t>"others"</a:t>
            </a:r>
            <a:r>
              <a:rPr kumimoji="0" lang="de-DE" altLang="de-DE" sz="2000" b="0" i="0" u="none" strike="noStrike" cap="none" normalizeH="0" baseline="0" dirty="0" smtClean="0">
                <a:ln>
                  <a:noFill/>
                </a:ln>
                <a:solidFill>
                  <a:schemeClr val="tx1"/>
                </a:solidFill>
                <a:effectLst/>
                <a:latin typeface="Arial" panose="020B0604020202020204" pitchFamily="34" charset="0"/>
              </a:rPr>
              <a:t> refers to the remaining books that are not the one being discussed.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67568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"Another" as a Determiner or Pronoun</a:t>
            </a:r>
            <a:endParaRPr lang="de-DE" dirty="0"/>
          </a:p>
        </p:txBody>
      </p:sp>
      <p:sp>
        <p:nvSpPr>
          <p:cNvPr id="4" name="Rectangle 1"/>
          <p:cNvSpPr>
            <a:spLocks noGrp="1" noChangeArrowheads="1"/>
          </p:cNvSpPr>
          <p:nvPr>
            <p:ph idx="1"/>
          </p:nvPr>
        </p:nvSpPr>
        <p:spPr bwMode="auto">
          <a:xfrm>
            <a:off x="838200" y="2123857"/>
            <a:ext cx="1016943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Another" as a Determiner</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"Another"</a:t>
            </a:r>
            <a:r>
              <a:rPr kumimoji="0" lang="de-DE" altLang="de-DE" sz="2000" b="0" i="0" u="none" strike="noStrike" cap="none" normalizeH="0" baseline="0" dirty="0" smtClean="0">
                <a:ln>
                  <a:noFill/>
                </a:ln>
                <a:solidFill>
                  <a:schemeClr val="tx1"/>
                </a:solidFill>
                <a:effectLst/>
                <a:latin typeface="Arial" panose="020B0604020202020204" pitchFamily="34" charset="0"/>
              </a:rPr>
              <a:t> is a determiner when it is </a:t>
            </a:r>
            <a:r>
              <a:rPr kumimoji="0" lang="de-DE" altLang="de-DE" sz="2000" b="1" i="0" u="none" strike="noStrike" cap="none" normalizeH="0" baseline="0" dirty="0" smtClean="0">
                <a:ln>
                  <a:noFill/>
                </a:ln>
                <a:solidFill>
                  <a:schemeClr val="tx1"/>
                </a:solidFill>
                <a:effectLst/>
                <a:latin typeface="Arial" panose="020B0604020202020204" pitchFamily="34" charset="0"/>
              </a:rPr>
              <a:t>followed by a singular noun</a:t>
            </a:r>
            <a:r>
              <a:rPr kumimoji="0" lang="de-DE" altLang="de-DE" sz="2000" b="0" i="0" u="none" strike="noStrike" cap="none" normalizeH="0" baseline="0" dirty="0" smtClean="0">
                <a:ln>
                  <a:noFill/>
                </a:ln>
                <a:solidFill>
                  <a:schemeClr val="tx1"/>
                </a:solidFill>
                <a:effectLst/>
                <a:latin typeface="Arial" panose="020B0604020202020204" pitchFamily="34" charset="0"/>
              </a:rPr>
              <a:t>. It refers to an </a:t>
            </a:r>
            <a:r>
              <a:rPr kumimoji="0" lang="de-DE" altLang="de-DE" sz="2000" b="1" i="0" u="none" strike="noStrike" cap="none" normalizeH="0" baseline="0" dirty="0" smtClean="0">
                <a:ln>
                  <a:noFill/>
                </a:ln>
                <a:solidFill>
                  <a:schemeClr val="tx1"/>
                </a:solidFill>
                <a:effectLst/>
                <a:latin typeface="Arial" panose="020B0604020202020204" pitchFamily="34" charset="0"/>
              </a:rPr>
              <a:t>additional one</a:t>
            </a:r>
            <a:r>
              <a:rPr kumimoji="0" lang="de-DE" altLang="de-DE" sz="2000" b="0" i="0" u="none" strike="noStrike" cap="none" normalizeH="0" baseline="0" dirty="0" smtClean="0">
                <a:ln>
                  <a:noFill/>
                </a:ln>
                <a:solidFill>
                  <a:schemeClr val="tx1"/>
                </a:solidFill>
                <a:effectLst/>
                <a:latin typeface="Arial" panose="020B0604020202020204" pitchFamily="34" charset="0"/>
              </a:rPr>
              <a:t> of the same kind.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Example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1" u="none" strike="noStrike" cap="none" normalizeH="0" baseline="0" dirty="0" smtClean="0">
                <a:ln>
                  <a:noFill/>
                </a:ln>
                <a:solidFill>
                  <a:schemeClr val="tx1"/>
                </a:solidFill>
                <a:effectLst/>
                <a:latin typeface="Arial" panose="020B0604020202020204" pitchFamily="34" charset="0"/>
              </a:rPr>
              <a:t>I would like another coffee.</a:t>
            </a:r>
            <a:r>
              <a:rPr kumimoji="0" lang="de-DE" altLang="de-DE" sz="2000" b="0" i="0" u="none" strike="noStrike" cap="none" normalizeH="0" baseline="0" dirty="0" smtClean="0">
                <a:ln>
                  <a:noFill/>
                </a:ln>
                <a:solidFill>
                  <a:schemeClr val="tx1"/>
                </a:solidFill>
                <a:effectLst/>
                <a:latin typeface="Arial" panose="020B0604020202020204" pitchFamily="34" charset="0"/>
              </a:rPr>
              <a:t/>
            </a:r>
            <a:br>
              <a:rPr kumimoji="0" lang="de-DE" altLang="de-DE" sz="2000" b="0" i="0" u="none" strike="noStrike" cap="none" normalizeH="0" baseline="0" dirty="0" smtClean="0">
                <a:ln>
                  <a:noFill/>
                </a:ln>
                <a:solidFill>
                  <a:schemeClr val="tx1"/>
                </a:solidFill>
                <a:effectLst/>
                <a:latin typeface="Arial" panose="020B0604020202020204" pitchFamily="34" charset="0"/>
              </a:rPr>
            </a:br>
            <a:r>
              <a:rPr kumimoji="0" lang="de-DE" altLang="de-DE" sz="2000" b="0" i="0" u="none" strike="noStrike" cap="none" normalizeH="0" baseline="0" dirty="0" smtClean="0">
                <a:ln>
                  <a:noFill/>
                </a:ln>
                <a:solidFill>
                  <a:schemeClr val="tx1"/>
                </a:solidFill>
                <a:effectLst/>
                <a:latin typeface="Arial" panose="020B0604020202020204" pitchFamily="34" charset="0"/>
              </a:rPr>
              <a:t>Here, "another" is referring to one more coffee (additional and same as the first 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"Another" as a Pronoun</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"Another"</a:t>
            </a:r>
            <a:r>
              <a:rPr kumimoji="0" lang="de-DE" altLang="de-DE" sz="2000" b="0" i="0" u="none" strike="noStrike" cap="none" normalizeH="0" baseline="0" dirty="0" smtClean="0">
                <a:ln>
                  <a:noFill/>
                </a:ln>
                <a:solidFill>
                  <a:schemeClr val="tx1"/>
                </a:solidFill>
                <a:effectLst/>
                <a:latin typeface="Arial" panose="020B0604020202020204" pitchFamily="34" charset="0"/>
              </a:rPr>
              <a:t> is a pronoun when it </a:t>
            </a:r>
            <a:r>
              <a:rPr kumimoji="0" lang="de-DE" altLang="de-DE" sz="2000" b="1" i="0" u="none" strike="noStrike" cap="none" normalizeH="0" baseline="0" dirty="0" smtClean="0">
                <a:ln>
                  <a:noFill/>
                </a:ln>
                <a:solidFill>
                  <a:schemeClr val="tx1"/>
                </a:solidFill>
                <a:effectLst/>
                <a:latin typeface="Arial" panose="020B0604020202020204" pitchFamily="34" charset="0"/>
              </a:rPr>
              <a:t>stands alone</a:t>
            </a:r>
            <a:r>
              <a:rPr kumimoji="0" lang="de-DE" altLang="de-DE" sz="2000" b="0" i="0" u="none" strike="noStrike" cap="none" normalizeH="0" baseline="0" dirty="0" smtClean="0">
                <a:ln>
                  <a:noFill/>
                </a:ln>
                <a:solidFill>
                  <a:schemeClr val="tx1"/>
                </a:solidFill>
                <a:effectLst/>
                <a:latin typeface="Arial" panose="020B0604020202020204" pitchFamily="34" charset="0"/>
              </a:rPr>
              <a:t> (without a noun). It refers to </a:t>
            </a:r>
            <a:r>
              <a:rPr kumimoji="0" lang="de-DE" altLang="de-DE" sz="2000" b="1" i="0" u="none" strike="noStrike" cap="none" normalizeH="0" baseline="0" dirty="0" smtClean="0">
                <a:ln>
                  <a:noFill/>
                </a:ln>
                <a:solidFill>
                  <a:schemeClr val="tx1"/>
                </a:solidFill>
                <a:effectLst/>
                <a:latin typeface="Arial" panose="020B0604020202020204" pitchFamily="34" charset="0"/>
              </a:rPr>
              <a:t>an additional item</a:t>
            </a:r>
            <a:r>
              <a:rPr kumimoji="0" lang="de-DE" altLang="de-DE"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smtClean="0">
                <a:ln>
                  <a:noFill/>
                </a:ln>
                <a:solidFill>
                  <a:schemeClr val="tx1"/>
                </a:solidFill>
                <a:effectLst/>
                <a:latin typeface="Arial" panose="020B0604020202020204" pitchFamily="34" charset="0"/>
              </a:rPr>
              <a:t>Example</a:t>
            </a:r>
            <a:r>
              <a:rPr kumimoji="0" lang="de-DE" altLang="de-DE" sz="2000" b="0" i="0" u="none" strike="noStrike" cap="none" normalizeH="0" baseline="0" dirty="0" smtClean="0">
                <a:ln>
                  <a:noFill/>
                </a:ln>
                <a:solidFill>
                  <a:schemeClr val="tx1"/>
                </a:solidFill>
                <a:effectLst/>
                <a:latin typeface="Arial" panose="020B0604020202020204" pitchFamily="34" charset="0"/>
              </a:rPr>
              <a:t>: </a:t>
            </a:r>
            <a:r>
              <a:rPr kumimoji="0" lang="de-DE" altLang="de-DE" sz="2000" b="0" i="1" u="none" strike="noStrike" cap="none" normalizeH="0" baseline="0" dirty="0" smtClean="0">
                <a:ln>
                  <a:noFill/>
                </a:ln>
                <a:solidFill>
                  <a:schemeClr val="tx1"/>
                </a:solidFill>
                <a:effectLst/>
                <a:latin typeface="Arial" panose="020B0604020202020204" pitchFamily="34" charset="0"/>
              </a:rPr>
              <a:t>I would like another.</a:t>
            </a:r>
            <a:r>
              <a:rPr kumimoji="0" lang="de-DE" altLang="de-DE" sz="2000" b="0" i="0" u="none" strike="noStrike" cap="none" normalizeH="0" baseline="0" dirty="0" smtClean="0">
                <a:ln>
                  <a:noFill/>
                </a:ln>
                <a:solidFill>
                  <a:schemeClr val="tx1"/>
                </a:solidFill>
                <a:effectLst/>
                <a:latin typeface="Arial" panose="020B0604020202020204" pitchFamily="34" charset="0"/>
              </a:rPr>
              <a:t/>
            </a:r>
            <a:br>
              <a:rPr kumimoji="0" lang="de-DE" altLang="de-DE" sz="2000" b="0" i="0" u="none" strike="noStrike" cap="none" normalizeH="0" baseline="0" dirty="0" smtClean="0">
                <a:ln>
                  <a:noFill/>
                </a:ln>
                <a:solidFill>
                  <a:schemeClr val="tx1"/>
                </a:solidFill>
                <a:effectLst/>
                <a:latin typeface="Arial" panose="020B0604020202020204" pitchFamily="34" charset="0"/>
              </a:rPr>
            </a:br>
            <a:r>
              <a:rPr kumimoji="0" lang="de-DE" altLang="de-DE" sz="2000" b="0" i="0" u="none" strike="noStrike" cap="none" normalizeH="0" baseline="0" dirty="0" smtClean="0">
                <a:ln>
                  <a:noFill/>
                </a:ln>
                <a:solidFill>
                  <a:schemeClr val="tx1"/>
                </a:solidFill>
                <a:effectLst/>
                <a:latin typeface="Arial" panose="020B0604020202020204" pitchFamily="34" charset="0"/>
              </a:rPr>
              <a:t>In this case, "another" stands alone, referring to an additional coffee, but the noun is implied.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9789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Extroverted</a:t>
            </a:r>
            <a:endParaRPr lang="de-DE" dirty="0"/>
          </a:p>
        </p:txBody>
      </p:sp>
      <p:sp>
        <p:nvSpPr>
          <p:cNvPr id="4" name="Rectangle 1"/>
          <p:cNvSpPr>
            <a:spLocks noGrp="1" noChangeArrowheads="1"/>
          </p:cNvSpPr>
          <p:nvPr>
            <p:ph idx="1"/>
          </p:nvPr>
        </p:nvSpPr>
        <p:spPr bwMode="auto">
          <a:xfrm>
            <a:off x="838200" y="2877910"/>
            <a:ext cx="996913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Describing someone who is outgoing, sociable, and energized by being around others.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a:t>
            </a:r>
            <a:r>
              <a:rPr kumimoji="0" lang="de-DE" altLang="de-DE" b="0" i="1" u="none" strike="noStrike" cap="none" normalizeH="0" baseline="0" dirty="0" smtClean="0">
                <a:ln>
                  <a:noFill/>
                </a:ln>
                <a:solidFill>
                  <a:schemeClr val="tx1"/>
                </a:solidFill>
                <a:effectLst/>
                <a:latin typeface="Arial" panose="020B0604020202020204" pitchFamily="34" charset="0"/>
              </a:rPr>
              <a:t>She is an extroverted person who loves attending social events.</a:t>
            </a:r>
            <a:r>
              <a:rPr kumimoji="0" lang="de-DE" altLang="de-DE"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26177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Feeling</a:t>
            </a:r>
          </a:p>
        </p:txBody>
      </p:sp>
      <p:sp>
        <p:nvSpPr>
          <p:cNvPr id="4" name="Rectangle 1"/>
          <p:cNvSpPr>
            <a:spLocks noGrp="1" noChangeArrowheads="1"/>
          </p:cNvSpPr>
          <p:nvPr>
            <p:ph idx="1"/>
          </p:nvPr>
        </p:nvSpPr>
        <p:spPr bwMode="auto">
          <a:xfrm>
            <a:off x="838200" y="2985631"/>
            <a:ext cx="976884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Part of Speech</a:t>
            </a:r>
            <a:r>
              <a:rPr kumimoji="0" lang="de-DE" altLang="de-DE" sz="1800" b="0" i="0" u="none" strike="noStrike" cap="none" normalizeH="0" baseline="0" smtClean="0">
                <a:ln>
                  <a:noFill/>
                </a:ln>
                <a:solidFill>
                  <a:schemeClr val="tx1"/>
                </a:solidFill>
                <a:effectLst/>
                <a:latin typeface="Arial" panose="020B0604020202020204" pitchFamily="34" charset="0"/>
              </a:rPr>
              <a:t>: Noun,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Meaning (Noun)</a:t>
            </a:r>
            <a:r>
              <a:rPr kumimoji="0" lang="de-DE" altLang="de-DE" sz="1800" b="0" i="0" u="none" strike="noStrike" cap="none" normalizeH="0" baseline="0" smtClean="0">
                <a:ln>
                  <a:noFill/>
                </a:ln>
                <a:solidFill>
                  <a:schemeClr val="tx1"/>
                </a:solidFill>
                <a:effectLst/>
                <a:latin typeface="Arial" panose="020B0604020202020204" pitchFamily="34" charset="0"/>
              </a:rPr>
              <a:t>: An emotional state or reaction.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Example</a:t>
            </a:r>
            <a:r>
              <a:rPr kumimoji="0" lang="de-DE" altLang="de-DE" sz="1800" b="0" i="0" u="none" strike="noStrike" cap="none" normalizeH="0" baseline="0" smtClean="0">
                <a:ln>
                  <a:noFill/>
                </a:ln>
                <a:solidFill>
                  <a:schemeClr val="tx1"/>
                </a:solidFill>
                <a:effectLst/>
                <a:latin typeface="Arial" panose="020B0604020202020204" pitchFamily="34" charset="0"/>
              </a:rPr>
              <a:t>: </a:t>
            </a:r>
            <a:r>
              <a:rPr kumimoji="0" lang="de-DE" altLang="de-DE" sz="1800" b="0" i="1" u="none" strike="noStrike" cap="none" normalizeH="0" baseline="0" smtClean="0">
                <a:ln>
                  <a:noFill/>
                </a:ln>
                <a:solidFill>
                  <a:schemeClr val="tx1"/>
                </a:solidFill>
                <a:effectLst/>
                <a:latin typeface="Arial" panose="020B0604020202020204" pitchFamily="34" charset="0"/>
              </a:rPr>
              <a:t>His feelings were hurt when he was excluded from the group.</a:t>
            </a:r>
            <a:endParaRPr kumimoji="0" lang="de-DE" altLang="de-D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Meaning (Adjective)</a:t>
            </a:r>
            <a:r>
              <a:rPr kumimoji="0" lang="de-DE" altLang="de-DE" sz="1800" b="0" i="0" u="none" strike="noStrike" cap="none" normalizeH="0" baseline="0" smtClean="0">
                <a:ln>
                  <a:noFill/>
                </a:ln>
                <a:solidFill>
                  <a:schemeClr val="tx1"/>
                </a:solidFill>
                <a:effectLst/>
                <a:latin typeface="Arial" panose="020B0604020202020204" pitchFamily="34" charset="0"/>
              </a:rPr>
              <a:t>: Describing someone who makes decisions based on emotions and empathy rather than logic.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Example</a:t>
            </a:r>
            <a:r>
              <a:rPr kumimoji="0" lang="de-DE" altLang="de-DE" sz="1800" b="0" i="0" u="none" strike="noStrike" cap="none" normalizeH="0" baseline="0" smtClean="0">
                <a:ln>
                  <a:noFill/>
                </a:ln>
                <a:solidFill>
                  <a:schemeClr val="tx1"/>
                </a:solidFill>
                <a:effectLst/>
                <a:latin typeface="Arial" panose="020B0604020202020204" pitchFamily="34" charset="0"/>
              </a:rPr>
              <a:t>: </a:t>
            </a:r>
            <a:r>
              <a:rPr kumimoji="0" lang="de-DE" altLang="de-DE" sz="1800" b="0" i="1" u="none" strike="noStrike" cap="none" normalizeH="0" baseline="0" smtClean="0">
                <a:ln>
                  <a:noFill/>
                </a:ln>
                <a:solidFill>
                  <a:schemeClr val="tx1"/>
                </a:solidFill>
                <a:effectLst/>
                <a:latin typeface="Arial" panose="020B0604020202020204" pitchFamily="34" charset="0"/>
              </a:rPr>
              <a:t>She is a very feeling person, always thinking about how her actions affect others.</a:t>
            </a:r>
            <a:endParaRPr kumimoji="0" lang="de-DE" altLang="de-DE"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17291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Introverted</a:t>
            </a:r>
          </a:p>
        </p:txBody>
      </p:sp>
      <p:sp>
        <p:nvSpPr>
          <p:cNvPr id="4" name="Rectangle 1"/>
          <p:cNvSpPr>
            <a:spLocks noGrp="1" noChangeArrowheads="1"/>
          </p:cNvSpPr>
          <p:nvPr>
            <p:ph idx="1"/>
          </p:nvPr>
        </p:nvSpPr>
        <p:spPr bwMode="auto">
          <a:xfrm>
            <a:off x="838200" y="3262630"/>
            <a:ext cx="961464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Part of Speech</a:t>
            </a:r>
            <a:r>
              <a:rPr kumimoji="0" lang="de-DE" altLang="de-DE" sz="1800" b="0" i="0" u="none" strike="noStrike" cap="none" normalizeH="0" baseline="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Meaning</a:t>
            </a:r>
            <a:r>
              <a:rPr kumimoji="0" lang="de-DE" altLang="de-DE" sz="1800" b="0" i="0" u="none" strike="noStrike" cap="none" normalizeH="0" baseline="0" smtClean="0">
                <a:ln>
                  <a:noFill/>
                </a:ln>
                <a:solidFill>
                  <a:schemeClr val="tx1"/>
                </a:solidFill>
                <a:effectLst/>
                <a:latin typeface="Arial" panose="020B0604020202020204" pitchFamily="34" charset="0"/>
              </a:rPr>
              <a:t>: Describing someone who is more focused on their inner thoughts and feelings rather than seeking external stimulation; often enjoys spending time alone.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Example</a:t>
            </a:r>
            <a:r>
              <a:rPr kumimoji="0" lang="de-DE" altLang="de-DE" sz="1800" b="0" i="0" u="none" strike="noStrike" cap="none" normalizeH="0" baseline="0" smtClean="0">
                <a:ln>
                  <a:noFill/>
                </a:ln>
                <a:solidFill>
                  <a:schemeClr val="tx1"/>
                </a:solidFill>
                <a:effectLst/>
                <a:latin typeface="Arial" panose="020B0604020202020204" pitchFamily="34" charset="0"/>
              </a:rPr>
              <a:t>: </a:t>
            </a:r>
            <a:r>
              <a:rPr kumimoji="0" lang="de-DE" altLang="de-DE" sz="1800" b="0" i="1" u="none" strike="noStrike" cap="none" normalizeH="0" baseline="0" smtClean="0">
                <a:ln>
                  <a:noFill/>
                </a:ln>
                <a:solidFill>
                  <a:schemeClr val="tx1"/>
                </a:solidFill>
                <a:effectLst/>
                <a:latin typeface="Arial" panose="020B0604020202020204" pitchFamily="34" charset="0"/>
              </a:rPr>
              <a:t>As an introverted person, he prefers reading a book in a quiet corner over attending a party.</a:t>
            </a:r>
            <a:r>
              <a:rPr kumimoji="0" lang="de-DE" altLang="de-DE" sz="1800" b="0" i="0" u="none" strike="noStrike" cap="none" normalizeH="0" baseline="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44499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Upbeat music</a:t>
            </a:r>
            <a:endParaRPr lang="de-DE" dirty="0"/>
          </a:p>
        </p:txBody>
      </p:sp>
      <p:sp>
        <p:nvSpPr>
          <p:cNvPr id="4" name="Rectangle 1"/>
          <p:cNvSpPr>
            <a:spLocks noGrp="1" noChangeArrowheads="1"/>
          </p:cNvSpPr>
          <p:nvPr>
            <p:ph idx="1"/>
          </p:nvPr>
        </p:nvSpPr>
        <p:spPr bwMode="auto">
          <a:xfrm>
            <a:off x="838200" y="3401129"/>
            <a:ext cx="10899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Music that is lively, happy, and energetic.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Adjective + Noun.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"The gym plays upbeat music to motivate people while exercising."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8308" y="1027906"/>
            <a:ext cx="3596640" cy="2023110"/>
          </a:xfrm>
          <a:prstGeom prst="rect">
            <a:avLst/>
          </a:prstGeom>
        </p:spPr>
      </p:pic>
    </p:spTree>
    <p:extLst>
      <p:ext uri="{BB962C8B-B14F-4D97-AF65-F5344CB8AC3E}">
        <p14:creationId xmlns:p14="http://schemas.microsoft.com/office/powerpoint/2010/main" val="6214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Intuitive</a:t>
            </a:r>
          </a:p>
        </p:txBody>
      </p:sp>
      <p:sp>
        <p:nvSpPr>
          <p:cNvPr id="3" name="Content Placeholder 2"/>
          <p:cNvSpPr>
            <a:spLocks noGrp="1"/>
          </p:cNvSpPr>
          <p:nvPr>
            <p:ph idx="1"/>
          </p:nvPr>
        </p:nvSpPr>
        <p:spPr/>
        <p:txBody>
          <a:bodyPr/>
          <a:lstStyle/>
          <a:p>
            <a:r>
              <a:rPr lang="en-US" b="1" dirty="0"/>
              <a:t>Part of Speech</a:t>
            </a:r>
            <a:r>
              <a:rPr lang="en-US" dirty="0"/>
              <a:t>: Adjective</a:t>
            </a:r>
          </a:p>
          <a:p>
            <a:r>
              <a:rPr lang="en-US" b="1" dirty="0"/>
              <a:t>Meaning</a:t>
            </a:r>
            <a:r>
              <a:rPr lang="en-US" dirty="0"/>
              <a:t>: Describing someone who tends to understand things instinctively, without needing to use conscious reasoning.</a:t>
            </a:r>
          </a:p>
          <a:p>
            <a:r>
              <a:rPr lang="en-US" b="1" dirty="0"/>
              <a:t>Example</a:t>
            </a:r>
            <a:r>
              <a:rPr lang="en-US" dirty="0"/>
              <a:t>: </a:t>
            </a:r>
            <a:r>
              <a:rPr lang="en-US" i="1" dirty="0"/>
              <a:t>Her intuitive sense of how people feel helps her to be a great counselor.</a:t>
            </a:r>
            <a:endParaRPr lang="en-US" dirty="0"/>
          </a:p>
        </p:txBody>
      </p:sp>
    </p:spTree>
    <p:extLst>
      <p:ext uri="{BB962C8B-B14F-4D97-AF65-F5344CB8AC3E}">
        <p14:creationId xmlns:p14="http://schemas.microsoft.com/office/powerpoint/2010/main" val="3843460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b="1" dirty="0"/>
              <a:t>Judging</a:t>
            </a:r>
            <a:endParaRPr lang="de-DE" dirty="0"/>
          </a:p>
        </p:txBody>
      </p:sp>
      <p:sp>
        <p:nvSpPr>
          <p:cNvPr id="3" name="Content Placeholder 2"/>
          <p:cNvSpPr>
            <a:spLocks noGrp="1"/>
          </p:cNvSpPr>
          <p:nvPr>
            <p:ph idx="1"/>
          </p:nvPr>
        </p:nvSpPr>
        <p:spPr/>
        <p:txBody>
          <a:bodyPr/>
          <a:lstStyle/>
          <a:p>
            <a:r>
              <a:rPr lang="en-US" b="1" dirty="0"/>
              <a:t>Part of Speech</a:t>
            </a:r>
            <a:r>
              <a:rPr lang="en-US" dirty="0"/>
              <a:t>: Adjective</a:t>
            </a:r>
          </a:p>
          <a:p>
            <a:r>
              <a:rPr lang="en-US" b="1" dirty="0"/>
              <a:t>Meaning</a:t>
            </a:r>
            <a:r>
              <a:rPr lang="en-US" dirty="0"/>
              <a:t>: Describing someone who prefers a structured and planned approach to life, enjoys making decisions and sticking to a plan.</a:t>
            </a:r>
          </a:p>
          <a:p>
            <a:r>
              <a:rPr lang="en-US" b="1" dirty="0"/>
              <a:t>Example</a:t>
            </a:r>
            <a:r>
              <a:rPr lang="en-US" dirty="0"/>
              <a:t>: </a:t>
            </a:r>
            <a:r>
              <a:rPr lang="en-US" i="1" dirty="0"/>
              <a:t>A judging personality prefers to have everything organized and on schedule.</a:t>
            </a:r>
            <a:endParaRPr lang="en-US" dirty="0"/>
          </a:p>
        </p:txBody>
      </p:sp>
    </p:spTree>
    <p:extLst>
      <p:ext uri="{BB962C8B-B14F-4D97-AF65-F5344CB8AC3E}">
        <p14:creationId xmlns:p14="http://schemas.microsoft.com/office/powerpoint/2010/main" val="2091700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Perceiving</a:t>
            </a:r>
          </a:p>
        </p:txBody>
      </p:sp>
      <p:sp>
        <p:nvSpPr>
          <p:cNvPr id="3" name="Content Placeholder 2"/>
          <p:cNvSpPr>
            <a:spLocks noGrp="1"/>
          </p:cNvSpPr>
          <p:nvPr>
            <p:ph idx="1"/>
          </p:nvPr>
        </p:nvSpPr>
        <p:spPr/>
        <p:txBody>
          <a:bodyPr/>
          <a:lstStyle/>
          <a:p>
            <a:r>
              <a:rPr lang="en-US" b="1" dirty="0"/>
              <a:t>Part of Speech</a:t>
            </a:r>
            <a:r>
              <a:rPr lang="en-US" dirty="0"/>
              <a:t>: Adjective</a:t>
            </a:r>
          </a:p>
          <a:p>
            <a:r>
              <a:rPr lang="en-US" b="1" dirty="0"/>
              <a:t>Meaning</a:t>
            </a:r>
            <a:r>
              <a:rPr lang="en-US" dirty="0"/>
              <a:t>: Describing someone who is flexible and spontaneous, enjoys keeping options open rather than making firm decisions immediately.</a:t>
            </a:r>
          </a:p>
          <a:p>
            <a:r>
              <a:rPr lang="en-US" b="1" dirty="0"/>
              <a:t>Example</a:t>
            </a:r>
            <a:r>
              <a:rPr lang="en-US" dirty="0"/>
              <a:t>: </a:t>
            </a:r>
            <a:r>
              <a:rPr lang="en-US" i="1" dirty="0"/>
              <a:t>A perceiving individual likes to adapt to the situation rather than following a strict plan.</a:t>
            </a:r>
            <a:endParaRPr lang="en-US" dirty="0"/>
          </a:p>
          <a:p>
            <a:endParaRPr lang="de-DE" dirty="0"/>
          </a:p>
        </p:txBody>
      </p:sp>
    </p:spTree>
    <p:extLst>
      <p:ext uri="{BB962C8B-B14F-4D97-AF65-F5344CB8AC3E}">
        <p14:creationId xmlns:p14="http://schemas.microsoft.com/office/powerpoint/2010/main" val="16959892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Sensing</a:t>
            </a:r>
          </a:p>
        </p:txBody>
      </p:sp>
      <p:sp>
        <p:nvSpPr>
          <p:cNvPr id="4" name="Rectangle 1"/>
          <p:cNvSpPr>
            <a:spLocks noGrp="1" noChangeArrowheads="1"/>
          </p:cNvSpPr>
          <p:nvPr>
            <p:ph idx="1"/>
          </p:nvPr>
        </p:nvSpPr>
        <p:spPr bwMode="auto">
          <a:xfrm>
            <a:off x="304800" y="2169406"/>
            <a:ext cx="103452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Part of Speech</a:t>
            </a:r>
            <a:r>
              <a:rPr kumimoji="0" lang="de-DE" altLang="de-DE" sz="2400" b="0" i="0" u="none" strike="noStrike" cap="none" normalizeH="0" baseline="0" dirty="0" smtClean="0">
                <a:ln>
                  <a:noFill/>
                </a:ln>
                <a:solidFill>
                  <a:schemeClr val="tx1"/>
                </a:solidFill>
                <a:effectLst/>
                <a:latin typeface="Arial" panose="020B0604020202020204" pitchFamily="34" charset="0"/>
              </a:rPr>
              <a:t>: Adjective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Meaning</a:t>
            </a:r>
            <a:r>
              <a:rPr kumimoji="0" lang="de-DE" altLang="de-DE" sz="2400" b="0" i="0" u="none" strike="noStrike" cap="none" normalizeH="0" baseline="0" dirty="0" smtClean="0">
                <a:ln>
                  <a:noFill/>
                </a:ln>
                <a:solidFill>
                  <a:schemeClr val="tx1"/>
                </a:solidFill>
                <a:effectLst/>
                <a:latin typeface="Arial" panose="020B0604020202020204" pitchFamily="34" charset="0"/>
              </a:rPr>
              <a:t>: Describing someone who focuses on the present and uses their senses to observe and understand the world around them, often relying on facts and details.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400" b="1" i="0" u="none" strike="noStrike" cap="none" normalizeH="0" baseline="0" dirty="0" smtClean="0">
                <a:ln>
                  <a:noFill/>
                </a:ln>
                <a:solidFill>
                  <a:schemeClr val="tx1"/>
                </a:solidFill>
                <a:effectLst/>
                <a:latin typeface="Arial" panose="020B0604020202020204" pitchFamily="34" charset="0"/>
              </a:rPr>
              <a:t>Example</a:t>
            </a:r>
            <a:r>
              <a:rPr kumimoji="0" lang="de-DE" altLang="de-DE" sz="2400" b="0" i="0" u="none" strike="noStrike" cap="none" normalizeH="0" baseline="0" dirty="0" smtClean="0">
                <a:ln>
                  <a:noFill/>
                </a:ln>
                <a:solidFill>
                  <a:schemeClr val="tx1"/>
                </a:solidFill>
                <a:effectLst/>
                <a:latin typeface="Arial" panose="020B0604020202020204" pitchFamily="34" charset="0"/>
              </a:rPr>
              <a:t>: </a:t>
            </a:r>
            <a:r>
              <a:rPr kumimoji="0" lang="de-DE" altLang="de-DE" sz="2400" b="0" i="1" u="none" strike="noStrike" cap="none" normalizeH="0" baseline="0" dirty="0" smtClean="0">
                <a:ln>
                  <a:noFill/>
                </a:ln>
                <a:solidFill>
                  <a:schemeClr val="tx1"/>
                </a:solidFill>
                <a:effectLst/>
                <a:latin typeface="Arial" panose="020B0604020202020204" pitchFamily="34" charset="0"/>
              </a:rPr>
              <a:t>A sensing person enjoys paying attention to details and prefers to live in the moment.</a:t>
            </a:r>
            <a:r>
              <a:rPr kumimoji="0" lang="de-DE" altLang="de-DE" sz="24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5742685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Thinking</a:t>
            </a:r>
          </a:p>
        </p:txBody>
      </p:sp>
      <p:sp>
        <p:nvSpPr>
          <p:cNvPr id="3" name="Content Placeholder 2"/>
          <p:cNvSpPr>
            <a:spLocks noGrp="1"/>
          </p:cNvSpPr>
          <p:nvPr>
            <p:ph idx="1"/>
          </p:nvPr>
        </p:nvSpPr>
        <p:spPr/>
        <p:txBody>
          <a:bodyPr/>
          <a:lstStyle/>
          <a:p>
            <a:r>
              <a:rPr lang="en-US" b="1" dirty="0"/>
              <a:t>Part of Speech</a:t>
            </a:r>
            <a:r>
              <a:rPr lang="en-US" dirty="0"/>
              <a:t>: Noun, Adjective</a:t>
            </a:r>
          </a:p>
          <a:p>
            <a:r>
              <a:rPr lang="en-US" b="1" dirty="0"/>
              <a:t>Meaning (Noun)</a:t>
            </a:r>
            <a:r>
              <a:rPr lang="en-US" dirty="0"/>
              <a:t>: The process of using one's mind to consider or reason about something.</a:t>
            </a:r>
          </a:p>
          <a:p>
            <a:pPr lvl="1"/>
            <a:r>
              <a:rPr lang="en-US" b="1" dirty="0"/>
              <a:t>Example</a:t>
            </a:r>
            <a:r>
              <a:rPr lang="en-US" dirty="0"/>
              <a:t>: </a:t>
            </a:r>
            <a:r>
              <a:rPr lang="en-US" i="1" dirty="0"/>
              <a:t>His thinking on the matter was deeply influenced by logic and data.</a:t>
            </a:r>
            <a:endParaRPr lang="en-US" dirty="0"/>
          </a:p>
          <a:p>
            <a:r>
              <a:rPr lang="en-US" b="1" dirty="0"/>
              <a:t>Meaning (Adjective)</a:t>
            </a:r>
            <a:r>
              <a:rPr lang="en-US" dirty="0"/>
              <a:t>: Describing someone who makes decisions based on logical analysis and objective reasoning.</a:t>
            </a:r>
          </a:p>
          <a:p>
            <a:pPr lvl="1"/>
            <a:r>
              <a:rPr lang="en-US" b="1" dirty="0"/>
              <a:t>Example</a:t>
            </a:r>
            <a:r>
              <a:rPr lang="en-US" dirty="0"/>
              <a:t>: </a:t>
            </a:r>
            <a:r>
              <a:rPr lang="en-US" i="1" dirty="0"/>
              <a:t>A thinking personality will make decisions based on facts rather than emotions.</a:t>
            </a:r>
            <a:endParaRPr lang="en-US" dirty="0"/>
          </a:p>
        </p:txBody>
      </p:sp>
    </p:spTree>
    <p:extLst>
      <p:ext uri="{BB962C8B-B14F-4D97-AF65-F5344CB8AC3E}">
        <p14:creationId xmlns:p14="http://schemas.microsoft.com/office/powerpoint/2010/main" val="21411639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e-DE" sz="4800" dirty="0" smtClean="0"/>
              <a:t>Reflexive pronouns</a:t>
            </a:r>
            <a:endParaRPr lang="de-DE" sz="4800" dirty="0"/>
          </a:p>
        </p:txBody>
      </p:sp>
      <p:sp>
        <p:nvSpPr>
          <p:cNvPr id="3" name="Content Placeholder 2"/>
          <p:cNvSpPr>
            <a:spLocks noGrp="1"/>
          </p:cNvSpPr>
          <p:nvPr>
            <p:ph idx="1"/>
          </p:nvPr>
        </p:nvSpPr>
        <p:spPr/>
        <p:txBody>
          <a:bodyPr>
            <a:normAutofit fontScale="92500" lnSpcReduction="20000"/>
          </a:bodyPr>
          <a:lstStyle/>
          <a:p>
            <a:r>
              <a:rPr lang="en-US" dirty="0"/>
              <a:t>Reflexive pronouns are used when the subject and the object of a sentence are the same person or thing. They end in </a:t>
            </a:r>
            <a:r>
              <a:rPr lang="en-US" i="1" dirty="0"/>
              <a:t>-self</a:t>
            </a:r>
            <a:r>
              <a:rPr lang="en-US" dirty="0"/>
              <a:t> (singular) or </a:t>
            </a:r>
            <a:r>
              <a:rPr lang="en-US" i="1" dirty="0"/>
              <a:t>-selves</a:t>
            </a:r>
            <a:r>
              <a:rPr lang="en-US" dirty="0"/>
              <a:t> (plural</a:t>
            </a:r>
            <a:r>
              <a:rPr lang="en-US" dirty="0" smtClean="0"/>
              <a:t>)</a:t>
            </a:r>
          </a:p>
          <a:p>
            <a:r>
              <a:rPr lang="en-US" dirty="0"/>
              <a:t>Here are the reflexive pronouns:</a:t>
            </a:r>
          </a:p>
          <a:p>
            <a:r>
              <a:rPr lang="en-US" b="1" dirty="0"/>
              <a:t>I</a:t>
            </a:r>
            <a:r>
              <a:rPr lang="en-US" dirty="0"/>
              <a:t> → </a:t>
            </a:r>
            <a:r>
              <a:rPr lang="en-US" b="1" dirty="0"/>
              <a:t>myself</a:t>
            </a:r>
            <a:endParaRPr lang="en-US" dirty="0"/>
          </a:p>
          <a:p>
            <a:r>
              <a:rPr lang="en-US" b="1" dirty="0"/>
              <a:t>You</a:t>
            </a:r>
            <a:r>
              <a:rPr lang="en-US" dirty="0"/>
              <a:t> (singular) → </a:t>
            </a:r>
            <a:r>
              <a:rPr lang="en-US" b="1" dirty="0"/>
              <a:t>yourself</a:t>
            </a:r>
            <a:endParaRPr lang="en-US" dirty="0"/>
          </a:p>
          <a:p>
            <a:r>
              <a:rPr lang="en-US" b="1" dirty="0"/>
              <a:t>He</a:t>
            </a:r>
            <a:r>
              <a:rPr lang="en-US" dirty="0"/>
              <a:t> → </a:t>
            </a:r>
            <a:r>
              <a:rPr lang="en-US" b="1" dirty="0"/>
              <a:t>himself</a:t>
            </a:r>
            <a:endParaRPr lang="en-US" dirty="0"/>
          </a:p>
          <a:p>
            <a:r>
              <a:rPr lang="en-US" b="1" dirty="0"/>
              <a:t>She</a:t>
            </a:r>
            <a:r>
              <a:rPr lang="en-US" dirty="0"/>
              <a:t> → </a:t>
            </a:r>
            <a:r>
              <a:rPr lang="en-US" b="1" dirty="0"/>
              <a:t>herself</a:t>
            </a:r>
            <a:endParaRPr lang="en-US" dirty="0"/>
          </a:p>
          <a:p>
            <a:r>
              <a:rPr lang="en-US" b="1" dirty="0"/>
              <a:t>It</a:t>
            </a:r>
            <a:r>
              <a:rPr lang="en-US" dirty="0"/>
              <a:t> → </a:t>
            </a:r>
            <a:r>
              <a:rPr lang="en-US" b="1" dirty="0"/>
              <a:t>itself</a:t>
            </a:r>
            <a:endParaRPr lang="en-US" dirty="0"/>
          </a:p>
          <a:p>
            <a:r>
              <a:rPr lang="en-US" b="1" dirty="0"/>
              <a:t>We</a:t>
            </a:r>
            <a:r>
              <a:rPr lang="en-US" dirty="0"/>
              <a:t> → </a:t>
            </a:r>
            <a:r>
              <a:rPr lang="en-US" b="1" dirty="0"/>
              <a:t>ourselves</a:t>
            </a:r>
            <a:endParaRPr lang="en-US" dirty="0"/>
          </a:p>
          <a:p>
            <a:r>
              <a:rPr lang="en-US" b="1" dirty="0"/>
              <a:t>You</a:t>
            </a:r>
            <a:r>
              <a:rPr lang="en-US" dirty="0"/>
              <a:t> (plural) → </a:t>
            </a:r>
            <a:r>
              <a:rPr lang="en-US" b="1" dirty="0"/>
              <a:t>yourselves</a:t>
            </a:r>
            <a:endParaRPr lang="en-US" dirty="0"/>
          </a:p>
          <a:p>
            <a:r>
              <a:rPr lang="en-US" b="1" dirty="0"/>
              <a:t>They</a:t>
            </a:r>
            <a:r>
              <a:rPr lang="en-US" dirty="0"/>
              <a:t> → </a:t>
            </a:r>
            <a:r>
              <a:rPr lang="en-US" b="1" dirty="0"/>
              <a:t>themselves</a:t>
            </a:r>
            <a:endParaRPr lang="en-US" dirty="0"/>
          </a:p>
          <a:p>
            <a:endParaRPr lang="de-DE" dirty="0"/>
          </a:p>
        </p:txBody>
      </p:sp>
    </p:spTree>
    <p:extLst>
      <p:ext uri="{BB962C8B-B14F-4D97-AF65-F5344CB8AC3E}">
        <p14:creationId xmlns:p14="http://schemas.microsoft.com/office/powerpoint/2010/main" val="1961664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Uses of Reflexive </a:t>
            </a:r>
            <a:r>
              <a:rPr lang="de-DE" dirty="0" smtClean="0"/>
              <a:t>Pronouns</a:t>
            </a:r>
            <a:endParaRPr lang="de-DE" dirty="0"/>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To show that the subject and object are the same</a:t>
            </a:r>
            <a:r>
              <a:rPr kumimoji="0" lang="de-DE" altLang="de-DE"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"She looked at </a:t>
            </a:r>
            <a:r>
              <a:rPr kumimoji="0" lang="de-DE" altLang="de-DE" sz="1800" b="1" i="0" u="none" strike="noStrike" cap="none" normalizeH="0" baseline="0" smtClean="0">
                <a:ln>
                  <a:noFill/>
                </a:ln>
                <a:solidFill>
                  <a:schemeClr val="tx1"/>
                </a:solidFill>
                <a:effectLst/>
                <a:latin typeface="Arial" panose="020B0604020202020204" pitchFamily="34" charset="0"/>
              </a:rPr>
              <a:t>herself</a:t>
            </a:r>
            <a:r>
              <a:rPr kumimoji="0" lang="de-DE" altLang="de-DE" sz="1800" b="0" i="0" u="none" strike="noStrike" cap="none" normalizeH="0" baseline="0" smtClean="0">
                <a:ln>
                  <a:noFill/>
                </a:ln>
                <a:solidFill>
                  <a:schemeClr val="tx1"/>
                </a:solidFill>
                <a:effectLst/>
                <a:latin typeface="Arial" panose="020B0604020202020204" pitchFamily="34" charset="0"/>
              </a:rPr>
              <a:t> in the mirror."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"They enjoyed </a:t>
            </a:r>
            <a:r>
              <a:rPr kumimoji="0" lang="de-DE" altLang="de-DE" sz="1800" b="1" i="0" u="none" strike="noStrike" cap="none" normalizeH="0" baseline="0" smtClean="0">
                <a:ln>
                  <a:noFill/>
                </a:ln>
                <a:solidFill>
                  <a:schemeClr val="tx1"/>
                </a:solidFill>
                <a:effectLst/>
                <a:latin typeface="Arial" panose="020B0604020202020204" pitchFamily="34" charset="0"/>
              </a:rPr>
              <a:t>themselves</a:t>
            </a:r>
            <a:r>
              <a:rPr kumimoji="0" lang="de-DE" altLang="de-DE" sz="1800" b="0" i="0" u="none" strike="noStrike" cap="none" normalizeH="0" baseline="0" smtClean="0">
                <a:ln>
                  <a:noFill/>
                </a:ln>
                <a:solidFill>
                  <a:schemeClr val="tx1"/>
                </a:solidFill>
                <a:effectLst/>
                <a:latin typeface="Arial" panose="020B0604020202020204" pitchFamily="34" charset="0"/>
              </a:rPr>
              <a:t> at the party."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For emphasis</a:t>
            </a:r>
            <a:r>
              <a:rPr kumimoji="0" lang="de-DE" altLang="de-DE" sz="1800" b="0" i="0" u="none" strike="noStrike" cap="none" normalizeH="0" baseline="0" smtClean="0">
                <a:ln>
                  <a:noFill/>
                </a:ln>
                <a:solidFill>
                  <a:schemeClr val="tx1"/>
                </a:solidFill>
                <a:effectLst/>
                <a:latin typeface="Arial" panose="020B0604020202020204" pitchFamily="34" charset="0"/>
              </a:rPr>
              <a:t> (intensifying the subject or object):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"I did it </a:t>
            </a:r>
            <a:r>
              <a:rPr kumimoji="0" lang="de-DE" altLang="de-DE" sz="1800" b="1" i="0" u="none" strike="noStrike" cap="none" normalizeH="0" baseline="0" smtClean="0">
                <a:ln>
                  <a:noFill/>
                </a:ln>
                <a:solidFill>
                  <a:schemeClr val="tx1"/>
                </a:solidFill>
                <a:effectLst/>
                <a:latin typeface="Arial" panose="020B0604020202020204" pitchFamily="34" charset="0"/>
              </a:rPr>
              <a:t>myself</a:t>
            </a:r>
            <a:r>
              <a:rPr kumimoji="0" lang="de-DE" altLang="de-DE"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"He </a:t>
            </a:r>
            <a:r>
              <a:rPr kumimoji="0" lang="de-DE" altLang="de-DE" sz="1800" b="1" i="0" u="none" strike="noStrike" cap="none" normalizeH="0" baseline="0" smtClean="0">
                <a:ln>
                  <a:noFill/>
                </a:ln>
                <a:solidFill>
                  <a:schemeClr val="tx1"/>
                </a:solidFill>
                <a:effectLst/>
                <a:latin typeface="Arial" panose="020B0604020202020204" pitchFamily="34" charset="0"/>
              </a:rPr>
              <a:t>himself</a:t>
            </a:r>
            <a:r>
              <a:rPr kumimoji="0" lang="de-DE" altLang="de-DE" sz="1800" b="0" i="0" u="none" strike="noStrike" cap="none" normalizeH="0" baseline="0" smtClean="0">
                <a:ln>
                  <a:noFill/>
                </a:ln>
                <a:solidFill>
                  <a:schemeClr val="tx1"/>
                </a:solidFill>
                <a:effectLst/>
                <a:latin typeface="Arial" panose="020B0604020202020204" pitchFamily="34" charset="0"/>
              </a:rPr>
              <a:t> told me the news."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1" i="0" u="none" strike="noStrike" cap="none" normalizeH="0" baseline="0" smtClean="0">
                <a:ln>
                  <a:noFill/>
                </a:ln>
                <a:solidFill>
                  <a:schemeClr val="tx1"/>
                </a:solidFill>
                <a:effectLst/>
                <a:latin typeface="Arial" panose="020B0604020202020204" pitchFamily="34" charset="0"/>
              </a:rPr>
              <a:t>To indicate that someone does something alone or without help</a:t>
            </a:r>
            <a:r>
              <a:rPr kumimoji="0" lang="de-DE" altLang="de-DE"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"I can do it </a:t>
            </a:r>
            <a:r>
              <a:rPr kumimoji="0" lang="de-DE" altLang="de-DE" sz="1800" b="1" i="0" u="none" strike="noStrike" cap="none" normalizeH="0" baseline="0" smtClean="0">
                <a:ln>
                  <a:noFill/>
                </a:ln>
                <a:solidFill>
                  <a:schemeClr val="tx1"/>
                </a:solidFill>
                <a:effectLst/>
                <a:latin typeface="Arial" panose="020B0604020202020204" pitchFamily="34" charset="0"/>
              </a:rPr>
              <a:t>myself</a:t>
            </a:r>
            <a:r>
              <a:rPr kumimoji="0" lang="de-DE" altLang="de-DE"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800" b="0" i="0" u="none" strike="noStrike" cap="none" normalizeH="0" baseline="0" smtClean="0">
                <a:ln>
                  <a:noFill/>
                </a:ln>
                <a:solidFill>
                  <a:schemeClr val="tx1"/>
                </a:solidFill>
                <a:effectLst/>
                <a:latin typeface="Arial" panose="020B0604020202020204" pitchFamily="34" charset="0"/>
              </a:rPr>
              <a:t>"We built the house </a:t>
            </a:r>
            <a:r>
              <a:rPr kumimoji="0" lang="de-DE" altLang="de-DE" sz="1800" b="1" i="0" u="none" strike="noStrike" cap="none" normalizeH="0" baseline="0" smtClean="0">
                <a:ln>
                  <a:noFill/>
                </a:ln>
                <a:solidFill>
                  <a:schemeClr val="tx1"/>
                </a:solidFill>
                <a:effectLst/>
                <a:latin typeface="Arial" panose="020B0604020202020204" pitchFamily="34" charset="0"/>
              </a:rPr>
              <a:t>ourselves</a:t>
            </a:r>
            <a:r>
              <a:rPr kumimoji="0" lang="de-DE" altLang="de-DE"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5372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normAutofit lnSpcReduction="10000"/>
          </a:bodyPr>
          <a:lstStyle/>
          <a:p>
            <a:r>
              <a:rPr lang="en-US" dirty="0"/>
              <a:t>When we say the subject and the object are the same, we mean that the person or thing performing the action (the subject) is also the one receiving the action (the object).</a:t>
            </a:r>
          </a:p>
          <a:p>
            <a:r>
              <a:rPr lang="en-US" dirty="0"/>
              <a:t>For example:</a:t>
            </a:r>
          </a:p>
          <a:p>
            <a:r>
              <a:rPr lang="en-US" dirty="0"/>
              <a:t>"She </a:t>
            </a:r>
            <a:r>
              <a:rPr lang="en-US" b="1" dirty="0"/>
              <a:t>washed herself</a:t>
            </a:r>
            <a:r>
              <a:rPr lang="en-US" dirty="0"/>
              <a:t>."</a:t>
            </a:r>
          </a:p>
          <a:p>
            <a:pPr lvl="1"/>
            <a:r>
              <a:rPr lang="en-US" dirty="0"/>
              <a:t>The subject, "She," is doing the action of washing.</a:t>
            </a:r>
          </a:p>
          <a:p>
            <a:pPr lvl="1"/>
            <a:r>
              <a:rPr lang="en-US" dirty="0"/>
              <a:t>The object, "herself," is also "She," meaning she is washing herself.</a:t>
            </a:r>
          </a:p>
          <a:p>
            <a:r>
              <a:rPr lang="en-US" dirty="0"/>
              <a:t>So, the action is being done by the same person who is affected by it. The reflexive pronoun (like </a:t>
            </a:r>
            <a:r>
              <a:rPr lang="en-US" i="1" dirty="0"/>
              <a:t>herself</a:t>
            </a:r>
            <a:r>
              <a:rPr lang="en-US" dirty="0"/>
              <a:t>, </a:t>
            </a:r>
            <a:r>
              <a:rPr lang="en-US" i="1" dirty="0"/>
              <a:t>myself</a:t>
            </a:r>
            <a:r>
              <a:rPr lang="en-US" dirty="0"/>
              <a:t>, </a:t>
            </a:r>
            <a:r>
              <a:rPr lang="en-US" i="1" dirty="0"/>
              <a:t>themselves</a:t>
            </a:r>
            <a:r>
              <a:rPr lang="en-US" dirty="0"/>
              <a:t>) shows that the person or thing doing the action is both the subject and the object in the sentence.</a:t>
            </a:r>
          </a:p>
        </p:txBody>
      </p:sp>
    </p:spTree>
    <p:extLst>
      <p:ext uri="{BB962C8B-B14F-4D97-AF65-F5344CB8AC3E}">
        <p14:creationId xmlns:p14="http://schemas.microsoft.com/office/powerpoint/2010/main" val="1392289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t>
            </a:r>
            <a:r>
              <a:rPr lang="en-US" dirty="0" smtClean="0"/>
              <a:t>he </a:t>
            </a:r>
            <a:r>
              <a:rPr lang="en-US" dirty="0"/>
              <a:t>three key parts of any good piece of writing</a:t>
            </a:r>
            <a:endParaRPr lang="de-DE" dirty="0"/>
          </a:p>
        </p:txBody>
      </p:sp>
      <p:sp>
        <p:nvSpPr>
          <p:cNvPr id="3" name="Content Placeholder 2"/>
          <p:cNvSpPr>
            <a:spLocks noGrp="1"/>
          </p:cNvSpPr>
          <p:nvPr>
            <p:ph idx="1"/>
          </p:nvPr>
        </p:nvSpPr>
        <p:spPr/>
        <p:txBody>
          <a:bodyPr/>
          <a:lstStyle/>
          <a:p>
            <a:r>
              <a:rPr lang="en-US" dirty="0"/>
              <a:t>They are the </a:t>
            </a:r>
            <a:r>
              <a:rPr lang="en-US" b="1" dirty="0"/>
              <a:t>introduction</a:t>
            </a:r>
            <a:r>
              <a:rPr lang="en-US" dirty="0"/>
              <a:t>, the </a:t>
            </a:r>
            <a:r>
              <a:rPr lang="en-US" b="1" dirty="0"/>
              <a:t>body paragraphs</a:t>
            </a:r>
            <a:r>
              <a:rPr lang="en-US" dirty="0"/>
              <a:t>, and the </a:t>
            </a:r>
            <a:r>
              <a:rPr lang="en-US" b="1" dirty="0"/>
              <a:t>conclusion</a:t>
            </a:r>
            <a:r>
              <a:rPr lang="en-US" dirty="0" smtClean="0"/>
              <a:t>.</a:t>
            </a:r>
          </a:p>
          <a:p>
            <a:endParaRPr lang="de-DE" dirty="0"/>
          </a:p>
          <a:p>
            <a:pPr lvl="1"/>
            <a:r>
              <a:rPr lang="en-US" b="1" dirty="0"/>
              <a:t>Introduction</a:t>
            </a:r>
            <a:r>
              <a:rPr lang="en-US" dirty="0"/>
              <a:t>: This is where you grab the reader’s attention and tell them what your writing is about. It’s like saying ‘hello’ and inviting them to read more.</a:t>
            </a:r>
            <a:endParaRPr lang="de-DE" sz="2000" dirty="0"/>
          </a:p>
          <a:p>
            <a:pPr lvl="1"/>
            <a:r>
              <a:rPr lang="en-US" b="1" dirty="0"/>
              <a:t>Body Paragraphs</a:t>
            </a:r>
            <a:r>
              <a:rPr lang="en-US" dirty="0"/>
              <a:t>: This is the main part of your writing. You explain your ideas, give examples, or share reasons.</a:t>
            </a:r>
            <a:endParaRPr lang="de-DE" sz="2000" dirty="0"/>
          </a:p>
          <a:p>
            <a:r>
              <a:rPr lang="en-US" b="1" dirty="0"/>
              <a:t>Conclusion</a:t>
            </a:r>
            <a:r>
              <a:rPr lang="en-US" dirty="0"/>
              <a:t>: This is the ending. You summarize your main ideas and leave the reader with something to think about.</a:t>
            </a:r>
            <a:endParaRPr lang="de-DE" dirty="0"/>
          </a:p>
        </p:txBody>
      </p:sp>
    </p:spTree>
    <p:extLst>
      <p:ext uri="{BB962C8B-B14F-4D97-AF65-F5344CB8AC3E}">
        <p14:creationId xmlns:p14="http://schemas.microsoft.com/office/powerpoint/2010/main" val="8325268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a:p>
        </p:txBody>
      </p:sp>
    </p:spTree>
    <p:extLst>
      <p:ext uri="{BB962C8B-B14F-4D97-AF65-F5344CB8AC3E}">
        <p14:creationId xmlns:p14="http://schemas.microsoft.com/office/powerpoint/2010/main" val="90293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smtClean="0"/>
              <a:t>To feel alert</a:t>
            </a:r>
            <a:endParaRPr lang="de-DE" dirty="0"/>
          </a:p>
        </p:txBody>
      </p:sp>
      <p:sp>
        <p:nvSpPr>
          <p:cNvPr id="4" name="Rectangle 1"/>
          <p:cNvSpPr>
            <a:spLocks noGrp="1" noChangeArrowheads="1"/>
          </p:cNvSpPr>
          <p:nvPr>
            <p:ph idx="1"/>
          </p:nvPr>
        </p:nvSpPr>
        <p:spPr bwMode="auto">
          <a:xfrm>
            <a:off x="333103" y="3221710"/>
            <a:ext cx="112308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Meaning</a:t>
            </a:r>
            <a:r>
              <a:rPr kumimoji="0" lang="de-DE" altLang="de-DE" b="0" i="0" u="none" strike="noStrike" cap="none" normalizeH="0" baseline="0" dirty="0" smtClean="0">
                <a:ln>
                  <a:noFill/>
                </a:ln>
                <a:solidFill>
                  <a:schemeClr val="tx1"/>
                </a:solidFill>
                <a:effectLst/>
                <a:latin typeface="Arial" panose="020B0604020202020204" pitchFamily="34" charset="0"/>
              </a:rPr>
              <a:t>: To be awake, focused, and aware of your surroundings.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Part of Speech</a:t>
            </a:r>
            <a:r>
              <a:rPr kumimoji="0" lang="de-DE" altLang="de-DE" b="0" i="0" u="none" strike="noStrike" cap="none" normalizeH="0" baseline="0" dirty="0" smtClean="0">
                <a:ln>
                  <a:noFill/>
                </a:ln>
                <a:solidFill>
                  <a:schemeClr val="tx1"/>
                </a:solidFill>
                <a:effectLst/>
                <a:latin typeface="Arial" panose="020B0604020202020204" pitchFamily="34" charset="0"/>
              </a:rPr>
              <a:t>: Verb phrase.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b="1" i="0" u="none" strike="noStrike" cap="none" normalizeH="0" baseline="0" dirty="0" smtClean="0">
                <a:ln>
                  <a:noFill/>
                </a:ln>
                <a:solidFill>
                  <a:schemeClr val="tx1"/>
                </a:solidFill>
                <a:effectLst/>
                <a:latin typeface="Arial" panose="020B0604020202020204" pitchFamily="34" charset="0"/>
              </a:rPr>
              <a:t>Example</a:t>
            </a:r>
            <a:r>
              <a:rPr kumimoji="0" lang="de-DE" altLang="de-DE" b="0" i="0" u="none" strike="noStrike" cap="none" normalizeH="0" baseline="0" dirty="0" smtClean="0">
                <a:ln>
                  <a:noFill/>
                </a:ln>
                <a:solidFill>
                  <a:schemeClr val="tx1"/>
                </a:solidFill>
                <a:effectLst/>
                <a:latin typeface="Arial" panose="020B0604020202020204" pitchFamily="34" charset="0"/>
              </a:rPr>
              <a:t>: "After a good night’s sleep, I feel alert and ready to work."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535" y="766164"/>
            <a:ext cx="2909042" cy="1849048"/>
          </a:xfrm>
          <a:prstGeom prst="rect">
            <a:avLst/>
          </a:prstGeom>
        </p:spPr>
      </p:pic>
    </p:spTree>
    <p:extLst>
      <p:ext uri="{BB962C8B-B14F-4D97-AF65-F5344CB8AC3E}">
        <p14:creationId xmlns:p14="http://schemas.microsoft.com/office/powerpoint/2010/main" val="129431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3509</Words>
  <Application>Microsoft Office PowerPoint</Application>
  <PresentationFormat>Widescreen</PresentationFormat>
  <Paragraphs>341</Paragraphs>
  <Slides>89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89</vt:i4>
      </vt:variant>
    </vt:vector>
  </HeadingPairs>
  <TitlesOfParts>
    <vt:vector size="93" baseType="lpstr">
      <vt:lpstr>Arial</vt:lpstr>
      <vt:lpstr>Calibri</vt:lpstr>
      <vt:lpstr>Calibri Light</vt:lpstr>
      <vt:lpstr>Office Theme</vt:lpstr>
      <vt:lpstr>Unit 1</vt:lpstr>
      <vt:lpstr>PowerPoint Presentation</vt:lpstr>
      <vt:lpstr>Identity</vt:lpstr>
      <vt:lpstr>PowerPoint Presentation</vt:lpstr>
      <vt:lpstr>A gadget attached to your wrist</vt:lpstr>
      <vt:lpstr>A fitness tracker</vt:lpstr>
      <vt:lpstr>Rhythms and pulses</vt:lpstr>
      <vt:lpstr>Upbeat music</vt:lpstr>
      <vt:lpstr>To feel alert</vt:lpstr>
      <vt:lpstr>Bio-data</vt:lpstr>
      <vt:lpstr>‘Wearable’ technology</vt:lpstr>
      <vt:lpstr>To be unique</vt:lpstr>
      <vt:lpstr>What is a Noun Phrase?</vt:lpstr>
      <vt:lpstr>What is a Determiner?</vt:lpstr>
      <vt:lpstr>What is a Modifier?</vt:lpstr>
      <vt:lpstr>In Summary</vt:lpstr>
      <vt:lpstr>What is a Verb Phrase?</vt:lpstr>
      <vt:lpstr>Concept</vt:lpstr>
      <vt:lpstr>Prototypes</vt:lpstr>
      <vt:lpstr>Psychological Mechanism</vt:lpstr>
      <vt:lpstr>Excite</vt:lpstr>
      <vt:lpstr>Tempo</vt:lpstr>
      <vt:lpstr>Approach</vt:lpstr>
      <vt:lpstr>New Breed</vt:lpstr>
      <vt:lpstr>Geared</vt:lpstr>
      <vt:lpstr>Categorize</vt:lpstr>
      <vt:lpstr>Confirmed</vt:lpstr>
      <vt:lpstr>Consequences</vt:lpstr>
      <vt:lpstr>Debate</vt:lpstr>
      <vt:lpstr>Define</vt:lpstr>
      <vt:lpstr>Desirable</vt:lpstr>
      <vt:lpstr>Mature</vt:lpstr>
      <vt:lpstr>Tensions</vt:lpstr>
      <vt:lpstr>Occupation</vt:lpstr>
      <vt:lpstr>Complex</vt:lpstr>
      <vt:lpstr>Solidify</vt:lpstr>
      <vt:lpstr>Ascribed</vt:lpstr>
      <vt:lpstr>Ethnicity</vt:lpstr>
      <vt:lpstr>Affiliation</vt:lpstr>
      <vt:lpstr>Proficient</vt:lpstr>
      <vt:lpstr>Rivalry</vt:lpstr>
      <vt:lpstr>Arise</vt:lpstr>
      <vt:lpstr>PowerPoint Presentation</vt:lpstr>
      <vt:lpstr>Correlation (n) </vt:lpstr>
      <vt:lpstr>PowerPoint Presentation</vt:lpstr>
      <vt:lpstr>Current (adj)</vt:lpstr>
      <vt:lpstr>PowerPoint Presentation</vt:lpstr>
      <vt:lpstr>Frustrated (adj)</vt:lpstr>
      <vt:lpstr>PowerPoint Presentation</vt:lpstr>
      <vt:lpstr>Modest (adj)</vt:lpstr>
      <vt:lpstr>PowerPoint Presentation</vt:lpstr>
      <vt:lpstr>Participant (n)</vt:lpstr>
      <vt:lpstr>PowerPoint Presentation</vt:lpstr>
      <vt:lpstr>Rate (v) </vt:lpstr>
      <vt:lpstr>PowerPoint Presentation</vt:lpstr>
      <vt:lpstr>Suggest (v) </vt:lpstr>
      <vt:lpstr>PowerPoint Presentation</vt:lpstr>
      <vt:lpstr>Tend to (v)</vt:lpstr>
      <vt:lpstr>PowerPoint Presentation</vt:lpstr>
      <vt:lpstr>Perseverance (n)</vt:lpstr>
      <vt:lpstr>PowerPoint Presentation</vt:lpstr>
      <vt:lpstr>Conscientiousness (n) </vt:lpstr>
      <vt:lpstr>PowerPoint Presentation</vt:lpstr>
      <vt:lpstr>Scope (n) </vt:lpstr>
      <vt:lpstr>PowerPoint Presentation</vt:lpstr>
      <vt:lpstr>Conclude (v)</vt:lpstr>
      <vt:lpstr>PowerPoint Presentation</vt:lpstr>
      <vt:lpstr>Implications (n)</vt:lpstr>
      <vt:lpstr>PowerPoint Presentation</vt:lpstr>
      <vt:lpstr>Procrastinating</vt:lpstr>
      <vt:lpstr>"Other" as Adjective or Noun</vt:lpstr>
      <vt:lpstr>"Another" as Determiner or Pronoun</vt:lpstr>
      <vt:lpstr>Reciprocal Pronouns</vt:lpstr>
      <vt:lpstr>Recap</vt:lpstr>
      <vt:lpstr>Other" as an Adjective or Noun</vt:lpstr>
      <vt:lpstr>"Another" as a Determiner or Pronoun</vt:lpstr>
      <vt:lpstr>Extroverted</vt:lpstr>
      <vt:lpstr>Feeling</vt:lpstr>
      <vt:lpstr>Introverted</vt:lpstr>
      <vt:lpstr>Intuitive</vt:lpstr>
      <vt:lpstr>Judging</vt:lpstr>
      <vt:lpstr>Perceiving</vt:lpstr>
      <vt:lpstr>Sensing</vt:lpstr>
      <vt:lpstr>Thinking</vt:lpstr>
      <vt:lpstr>Reflexive pronouns</vt:lpstr>
      <vt:lpstr>Uses of Reflexive Pronouns</vt:lpstr>
      <vt:lpstr>PowerPoint Presentation</vt:lpstr>
      <vt:lpstr>The three key parts of any good piece of writing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HP 840 G3</dc:creator>
  <cp:lastModifiedBy>HP 840 G3</cp:lastModifiedBy>
  <cp:revision>31</cp:revision>
  <dcterms:created xsi:type="dcterms:W3CDTF">2025-01-23T07:22:39Z</dcterms:created>
  <dcterms:modified xsi:type="dcterms:W3CDTF">2025-01-30T10:49:34Z</dcterms:modified>
</cp:coreProperties>
</file>