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7" r:id="rId32"/>
    <p:sldId id="286" r:id="rId33"/>
    <p:sldId id="289" r:id="rId34"/>
    <p:sldId id="288" r:id="rId35"/>
    <p:sldId id="291" r:id="rId36"/>
    <p:sldId id="290" r:id="rId37"/>
    <p:sldId id="293" r:id="rId38"/>
    <p:sldId id="292" r:id="rId39"/>
    <p:sldId id="295" r:id="rId40"/>
    <p:sldId id="294" r:id="rId41"/>
    <p:sldId id="296" r:id="rId42"/>
    <p:sldId id="297" r:id="rId43"/>
    <p:sldId id="298" r:id="rId44"/>
    <p:sldId id="299" r:id="rId45"/>
    <p:sldId id="300" r:id="rId46"/>
    <p:sldId id="302" r:id="rId47"/>
    <p:sldId id="303" r:id="rId48"/>
    <p:sldId id="304" r:id="rId49"/>
    <p:sldId id="305" r:id="rId50"/>
    <p:sldId id="306" r:id="rId51"/>
    <p:sldId id="307" r:id="rId52"/>
    <p:sldId id="308" r:id="rId53"/>
    <p:sldId id="309" r:id="rId54"/>
    <p:sldId id="310" r:id="rId55"/>
    <p:sldId id="301"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de-D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de-DE"/>
          </a:p>
        </p:txBody>
      </p:sp>
      <p:sp>
        <p:nvSpPr>
          <p:cNvPr id="4" name="Date Placeholder 3"/>
          <p:cNvSpPr>
            <a:spLocks noGrp="1"/>
          </p:cNvSpPr>
          <p:nvPr>
            <p:ph type="dt" sz="half" idx="10"/>
          </p:nvPr>
        </p:nvSpPr>
        <p:spPr/>
        <p:txBody>
          <a:bodyPr/>
          <a:lstStyle/>
          <a:p>
            <a:fld id="{57B0A9E3-5891-4D9B-AF46-A16DE7508DF8}" type="datetimeFigureOut">
              <a:rPr lang="de-DE" smtClean="0"/>
              <a:t>14.02.2025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3DDFEA1E-B4CD-4267-B984-EA6E92C0FD78}" type="slidenum">
              <a:rPr lang="de-DE" smtClean="0"/>
              <a:t>‹#›</a:t>
            </a:fld>
            <a:endParaRPr lang="de-DE"/>
          </a:p>
        </p:txBody>
      </p:sp>
    </p:spTree>
    <p:extLst>
      <p:ext uri="{BB962C8B-B14F-4D97-AF65-F5344CB8AC3E}">
        <p14:creationId xmlns:p14="http://schemas.microsoft.com/office/powerpoint/2010/main" val="2853194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Date Placeholder 3"/>
          <p:cNvSpPr>
            <a:spLocks noGrp="1"/>
          </p:cNvSpPr>
          <p:nvPr>
            <p:ph type="dt" sz="half" idx="10"/>
          </p:nvPr>
        </p:nvSpPr>
        <p:spPr/>
        <p:txBody>
          <a:bodyPr/>
          <a:lstStyle/>
          <a:p>
            <a:fld id="{57B0A9E3-5891-4D9B-AF46-A16DE7508DF8}" type="datetimeFigureOut">
              <a:rPr lang="de-DE" smtClean="0"/>
              <a:t>14.02.2025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3DDFEA1E-B4CD-4267-B984-EA6E92C0FD78}" type="slidenum">
              <a:rPr lang="de-DE" smtClean="0"/>
              <a:t>‹#›</a:t>
            </a:fld>
            <a:endParaRPr lang="de-DE"/>
          </a:p>
        </p:txBody>
      </p:sp>
    </p:spTree>
    <p:extLst>
      <p:ext uri="{BB962C8B-B14F-4D97-AF65-F5344CB8AC3E}">
        <p14:creationId xmlns:p14="http://schemas.microsoft.com/office/powerpoint/2010/main" val="3290453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de-D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Date Placeholder 3"/>
          <p:cNvSpPr>
            <a:spLocks noGrp="1"/>
          </p:cNvSpPr>
          <p:nvPr>
            <p:ph type="dt" sz="half" idx="10"/>
          </p:nvPr>
        </p:nvSpPr>
        <p:spPr/>
        <p:txBody>
          <a:bodyPr/>
          <a:lstStyle/>
          <a:p>
            <a:fld id="{57B0A9E3-5891-4D9B-AF46-A16DE7508DF8}" type="datetimeFigureOut">
              <a:rPr lang="de-DE" smtClean="0"/>
              <a:t>14.02.2025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3DDFEA1E-B4CD-4267-B984-EA6E92C0FD78}" type="slidenum">
              <a:rPr lang="de-DE" smtClean="0"/>
              <a:t>‹#›</a:t>
            </a:fld>
            <a:endParaRPr lang="de-DE"/>
          </a:p>
        </p:txBody>
      </p:sp>
    </p:spTree>
    <p:extLst>
      <p:ext uri="{BB962C8B-B14F-4D97-AF65-F5344CB8AC3E}">
        <p14:creationId xmlns:p14="http://schemas.microsoft.com/office/powerpoint/2010/main" val="3839843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Date Placeholder 3"/>
          <p:cNvSpPr>
            <a:spLocks noGrp="1"/>
          </p:cNvSpPr>
          <p:nvPr>
            <p:ph type="dt" sz="half" idx="10"/>
          </p:nvPr>
        </p:nvSpPr>
        <p:spPr/>
        <p:txBody>
          <a:bodyPr/>
          <a:lstStyle/>
          <a:p>
            <a:fld id="{57B0A9E3-5891-4D9B-AF46-A16DE7508DF8}" type="datetimeFigureOut">
              <a:rPr lang="de-DE" smtClean="0"/>
              <a:t>14.02.2025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3DDFEA1E-B4CD-4267-B984-EA6E92C0FD78}" type="slidenum">
              <a:rPr lang="de-DE" smtClean="0"/>
              <a:t>‹#›</a:t>
            </a:fld>
            <a:endParaRPr lang="de-DE"/>
          </a:p>
        </p:txBody>
      </p:sp>
    </p:spTree>
    <p:extLst>
      <p:ext uri="{BB962C8B-B14F-4D97-AF65-F5344CB8AC3E}">
        <p14:creationId xmlns:p14="http://schemas.microsoft.com/office/powerpoint/2010/main" val="908853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de-D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7B0A9E3-5891-4D9B-AF46-A16DE7508DF8}" type="datetimeFigureOut">
              <a:rPr lang="de-DE" smtClean="0"/>
              <a:t>14.02.2025</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3DDFEA1E-B4CD-4267-B984-EA6E92C0FD78}" type="slidenum">
              <a:rPr lang="de-DE" smtClean="0"/>
              <a:t>‹#›</a:t>
            </a:fld>
            <a:endParaRPr lang="de-DE"/>
          </a:p>
        </p:txBody>
      </p:sp>
    </p:spTree>
    <p:extLst>
      <p:ext uri="{BB962C8B-B14F-4D97-AF65-F5344CB8AC3E}">
        <p14:creationId xmlns:p14="http://schemas.microsoft.com/office/powerpoint/2010/main" val="3212355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5" name="Date Placeholder 4"/>
          <p:cNvSpPr>
            <a:spLocks noGrp="1"/>
          </p:cNvSpPr>
          <p:nvPr>
            <p:ph type="dt" sz="half" idx="10"/>
          </p:nvPr>
        </p:nvSpPr>
        <p:spPr/>
        <p:txBody>
          <a:bodyPr/>
          <a:lstStyle/>
          <a:p>
            <a:fld id="{57B0A9E3-5891-4D9B-AF46-A16DE7508DF8}" type="datetimeFigureOut">
              <a:rPr lang="de-DE" smtClean="0"/>
              <a:t>14.02.2025</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3DDFEA1E-B4CD-4267-B984-EA6E92C0FD78}" type="slidenum">
              <a:rPr lang="de-DE" smtClean="0"/>
              <a:t>‹#›</a:t>
            </a:fld>
            <a:endParaRPr lang="de-DE"/>
          </a:p>
        </p:txBody>
      </p:sp>
    </p:spTree>
    <p:extLst>
      <p:ext uri="{BB962C8B-B14F-4D97-AF65-F5344CB8AC3E}">
        <p14:creationId xmlns:p14="http://schemas.microsoft.com/office/powerpoint/2010/main" val="3445640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de-D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7" name="Date Placeholder 6"/>
          <p:cNvSpPr>
            <a:spLocks noGrp="1"/>
          </p:cNvSpPr>
          <p:nvPr>
            <p:ph type="dt" sz="half" idx="10"/>
          </p:nvPr>
        </p:nvSpPr>
        <p:spPr/>
        <p:txBody>
          <a:bodyPr/>
          <a:lstStyle/>
          <a:p>
            <a:fld id="{57B0A9E3-5891-4D9B-AF46-A16DE7508DF8}" type="datetimeFigureOut">
              <a:rPr lang="de-DE" smtClean="0"/>
              <a:t>14.02.2025</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3DDFEA1E-B4CD-4267-B984-EA6E92C0FD78}" type="slidenum">
              <a:rPr lang="de-DE" smtClean="0"/>
              <a:t>‹#›</a:t>
            </a:fld>
            <a:endParaRPr lang="de-DE"/>
          </a:p>
        </p:txBody>
      </p:sp>
    </p:spTree>
    <p:extLst>
      <p:ext uri="{BB962C8B-B14F-4D97-AF65-F5344CB8AC3E}">
        <p14:creationId xmlns:p14="http://schemas.microsoft.com/office/powerpoint/2010/main" val="2502763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3" name="Date Placeholder 2"/>
          <p:cNvSpPr>
            <a:spLocks noGrp="1"/>
          </p:cNvSpPr>
          <p:nvPr>
            <p:ph type="dt" sz="half" idx="10"/>
          </p:nvPr>
        </p:nvSpPr>
        <p:spPr/>
        <p:txBody>
          <a:bodyPr/>
          <a:lstStyle/>
          <a:p>
            <a:fld id="{57B0A9E3-5891-4D9B-AF46-A16DE7508DF8}" type="datetimeFigureOut">
              <a:rPr lang="de-DE" smtClean="0"/>
              <a:t>14.02.2025</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3DDFEA1E-B4CD-4267-B984-EA6E92C0FD78}" type="slidenum">
              <a:rPr lang="de-DE" smtClean="0"/>
              <a:t>‹#›</a:t>
            </a:fld>
            <a:endParaRPr lang="de-DE"/>
          </a:p>
        </p:txBody>
      </p:sp>
    </p:spTree>
    <p:extLst>
      <p:ext uri="{BB962C8B-B14F-4D97-AF65-F5344CB8AC3E}">
        <p14:creationId xmlns:p14="http://schemas.microsoft.com/office/powerpoint/2010/main" val="1621435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B0A9E3-5891-4D9B-AF46-A16DE7508DF8}" type="datetimeFigureOut">
              <a:rPr lang="de-DE" smtClean="0"/>
              <a:t>14.02.2025</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3DDFEA1E-B4CD-4267-B984-EA6E92C0FD78}" type="slidenum">
              <a:rPr lang="de-DE" smtClean="0"/>
              <a:t>‹#›</a:t>
            </a:fld>
            <a:endParaRPr lang="de-DE"/>
          </a:p>
        </p:txBody>
      </p:sp>
    </p:spTree>
    <p:extLst>
      <p:ext uri="{BB962C8B-B14F-4D97-AF65-F5344CB8AC3E}">
        <p14:creationId xmlns:p14="http://schemas.microsoft.com/office/powerpoint/2010/main" val="1521506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de-D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7B0A9E3-5891-4D9B-AF46-A16DE7508DF8}" type="datetimeFigureOut">
              <a:rPr lang="de-DE" smtClean="0"/>
              <a:t>14.02.2025</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3DDFEA1E-B4CD-4267-B984-EA6E92C0FD78}" type="slidenum">
              <a:rPr lang="de-DE" smtClean="0"/>
              <a:t>‹#›</a:t>
            </a:fld>
            <a:endParaRPr lang="de-DE"/>
          </a:p>
        </p:txBody>
      </p:sp>
    </p:spTree>
    <p:extLst>
      <p:ext uri="{BB962C8B-B14F-4D97-AF65-F5344CB8AC3E}">
        <p14:creationId xmlns:p14="http://schemas.microsoft.com/office/powerpoint/2010/main" val="3351505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de-D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7B0A9E3-5891-4D9B-AF46-A16DE7508DF8}" type="datetimeFigureOut">
              <a:rPr lang="de-DE" smtClean="0"/>
              <a:t>14.02.2025</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3DDFEA1E-B4CD-4267-B984-EA6E92C0FD78}" type="slidenum">
              <a:rPr lang="de-DE" smtClean="0"/>
              <a:t>‹#›</a:t>
            </a:fld>
            <a:endParaRPr lang="de-DE"/>
          </a:p>
        </p:txBody>
      </p:sp>
    </p:spTree>
    <p:extLst>
      <p:ext uri="{BB962C8B-B14F-4D97-AF65-F5344CB8AC3E}">
        <p14:creationId xmlns:p14="http://schemas.microsoft.com/office/powerpoint/2010/main" val="34919464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de-D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B0A9E3-5891-4D9B-AF46-A16DE7508DF8}" type="datetimeFigureOut">
              <a:rPr lang="de-DE" smtClean="0"/>
              <a:t>14.02.2025</a:t>
            </a:fld>
            <a:endParaRPr lang="de-D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DFEA1E-B4CD-4267-B984-EA6E92C0FD78}" type="slidenum">
              <a:rPr lang="de-DE" smtClean="0"/>
              <a:t>‹#›</a:t>
            </a:fld>
            <a:endParaRPr lang="de-DE"/>
          </a:p>
        </p:txBody>
      </p:sp>
    </p:spTree>
    <p:extLst>
      <p:ext uri="{BB962C8B-B14F-4D97-AF65-F5344CB8AC3E}">
        <p14:creationId xmlns:p14="http://schemas.microsoft.com/office/powerpoint/2010/main" val="35835046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Unit 2</a:t>
            </a:r>
            <a:endParaRPr lang="de-DE" dirty="0"/>
          </a:p>
        </p:txBody>
      </p:sp>
      <p:sp>
        <p:nvSpPr>
          <p:cNvPr id="3" name="Subtitle 2"/>
          <p:cNvSpPr>
            <a:spLocks noGrp="1"/>
          </p:cNvSpPr>
          <p:nvPr>
            <p:ph type="subTitle" idx="1"/>
          </p:nvPr>
        </p:nvSpPr>
        <p:spPr/>
        <p:txBody>
          <a:bodyPr/>
          <a:lstStyle/>
          <a:p>
            <a:r>
              <a:rPr lang="en-US" dirty="0" err="1" smtClean="0"/>
              <a:t>Desgin</a:t>
            </a:r>
            <a:r>
              <a:rPr lang="en-US" dirty="0" smtClean="0"/>
              <a:t> </a:t>
            </a:r>
            <a:endParaRPr lang="de-DE" dirty="0"/>
          </a:p>
        </p:txBody>
      </p:sp>
    </p:spTree>
    <p:extLst>
      <p:ext uri="{BB962C8B-B14F-4D97-AF65-F5344CB8AC3E}">
        <p14:creationId xmlns:p14="http://schemas.microsoft.com/office/powerpoint/2010/main" val="22118551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b="1" dirty="0" smtClean="0"/>
              <a:t>Flaw</a:t>
            </a:r>
            <a:r>
              <a:rPr lang="de-DE" dirty="0" smtClean="0"/>
              <a:t> </a:t>
            </a:r>
            <a:r>
              <a:rPr lang="de-DE" i="1" dirty="0" smtClean="0"/>
              <a:t>(noun)</a:t>
            </a:r>
            <a:endParaRPr lang="de-DE" dirty="0"/>
          </a:p>
        </p:txBody>
      </p:sp>
      <p:sp>
        <p:nvSpPr>
          <p:cNvPr id="4" name="Rectangle 1"/>
          <p:cNvSpPr>
            <a:spLocks noGrp="1" noChangeArrowheads="1"/>
          </p:cNvSpPr>
          <p:nvPr>
            <p:ph idx="1"/>
          </p:nvPr>
        </p:nvSpPr>
        <p:spPr bwMode="auto">
          <a:xfrm>
            <a:off x="838200" y="3093354"/>
            <a:ext cx="10291354"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b="1" i="0" u="none" strike="noStrike" cap="none" normalizeH="0" baseline="0" dirty="0" smtClean="0">
                <a:ln>
                  <a:noFill/>
                </a:ln>
                <a:solidFill>
                  <a:schemeClr val="tx1"/>
                </a:solidFill>
                <a:effectLst/>
                <a:latin typeface="Arial" panose="020B0604020202020204" pitchFamily="34" charset="0"/>
              </a:rPr>
              <a:t>Meaning:</a:t>
            </a:r>
            <a:r>
              <a:rPr kumimoji="0" lang="de-DE" altLang="de-DE" b="0" i="0" u="none" strike="noStrike" cap="none" normalizeH="0" baseline="0" dirty="0" smtClean="0">
                <a:ln>
                  <a:noFill/>
                </a:ln>
                <a:solidFill>
                  <a:schemeClr val="tx1"/>
                </a:solidFill>
                <a:effectLst/>
                <a:latin typeface="Arial" panose="020B0604020202020204" pitchFamily="34" charset="0"/>
              </a:rPr>
              <a:t> A small imperfection or mistake that shows something is not perfect.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b="1" i="0" u="none" strike="noStrike" cap="none" normalizeH="0" baseline="0" dirty="0" smtClean="0">
                <a:ln>
                  <a:noFill/>
                </a:ln>
                <a:solidFill>
                  <a:schemeClr val="tx1"/>
                </a:solidFill>
                <a:effectLst/>
                <a:latin typeface="Arial" panose="020B0604020202020204" pitchFamily="34" charset="0"/>
              </a:rPr>
              <a:t>Example:</a:t>
            </a:r>
            <a:r>
              <a:rPr kumimoji="0" lang="de-DE" altLang="de-DE" b="0" i="0" u="none" strike="noStrike" cap="none" normalizeH="0" baseline="0" dirty="0" smtClean="0">
                <a:ln>
                  <a:noFill/>
                </a:ln>
                <a:solidFill>
                  <a:schemeClr val="tx1"/>
                </a:solidFill>
                <a:effectLst/>
                <a:latin typeface="Arial" panose="020B0604020202020204" pitchFamily="34" charset="0"/>
              </a:rPr>
              <a:t> Some Persian rug makers include a deliberate flaw in their work to remind themselves that nothing is perfect. </a:t>
            </a:r>
          </a:p>
        </p:txBody>
      </p:sp>
    </p:spTree>
    <p:extLst>
      <p:ext uri="{BB962C8B-B14F-4D97-AF65-F5344CB8AC3E}">
        <p14:creationId xmlns:p14="http://schemas.microsoft.com/office/powerpoint/2010/main" val="25013076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b="1" dirty="0" smtClean="0"/>
              <a:t>Imitate</a:t>
            </a:r>
            <a:r>
              <a:rPr lang="de-DE" dirty="0" smtClean="0"/>
              <a:t> </a:t>
            </a:r>
            <a:r>
              <a:rPr lang="de-DE" i="1" dirty="0" smtClean="0"/>
              <a:t>(verb)</a:t>
            </a:r>
            <a:endParaRPr lang="de-DE" dirty="0"/>
          </a:p>
        </p:txBody>
      </p:sp>
      <p:sp>
        <p:nvSpPr>
          <p:cNvPr id="4" name="Rectangle 1"/>
          <p:cNvSpPr>
            <a:spLocks noGrp="1" noChangeArrowheads="1"/>
          </p:cNvSpPr>
          <p:nvPr>
            <p:ph idx="1"/>
          </p:nvPr>
        </p:nvSpPr>
        <p:spPr bwMode="auto">
          <a:xfrm>
            <a:off x="116541" y="2850867"/>
            <a:ext cx="11958918"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2400" b="1" i="0" u="none" strike="noStrike" cap="none" normalizeH="0" baseline="0" dirty="0" smtClean="0">
                <a:ln>
                  <a:noFill/>
                </a:ln>
                <a:solidFill>
                  <a:schemeClr val="tx1"/>
                </a:solidFill>
                <a:effectLst/>
                <a:latin typeface="Arial" panose="020B0604020202020204" pitchFamily="34" charset="0"/>
              </a:rPr>
              <a:t>Meaning:</a:t>
            </a:r>
            <a:r>
              <a:rPr kumimoji="0" lang="de-DE" altLang="de-DE" sz="2400" b="0" i="0" u="none" strike="noStrike" cap="none" normalizeH="0" baseline="0" dirty="0" smtClean="0">
                <a:ln>
                  <a:noFill/>
                </a:ln>
                <a:solidFill>
                  <a:schemeClr val="tx1"/>
                </a:solidFill>
                <a:effectLst/>
                <a:latin typeface="Arial" panose="020B0604020202020204" pitchFamily="34" charset="0"/>
              </a:rPr>
              <a:t> To copy something or do something in the same way as another.</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2400" b="1" i="0" u="none" strike="noStrike" cap="none" normalizeH="0" baseline="0" dirty="0" smtClean="0">
                <a:ln>
                  <a:noFill/>
                </a:ln>
                <a:solidFill>
                  <a:schemeClr val="tx1"/>
                </a:solidFill>
                <a:effectLst/>
                <a:latin typeface="Arial" panose="020B0604020202020204" pitchFamily="34" charset="0"/>
              </a:rPr>
              <a:t>Example:</a:t>
            </a:r>
            <a:r>
              <a:rPr kumimoji="0" lang="de-DE" altLang="de-DE" sz="2400" b="0" i="0" u="none" strike="noStrike" cap="none" normalizeH="0" baseline="0" dirty="0" smtClean="0">
                <a:ln>
                  <a:noFill/>
                </a:ln>
                <a:solidFill>
                  <a:schemeClr val="tx1"/>
                </a:solidFill>
                <a:effectLst/>
                <a:latin typeface="Arial" panose="020B0604020202020204" pitchFamily="34" charset="0"/>
              </a:rPr>
              <a:t> Some modern ceramics imitate kintsugi patterns even though the original was never broken. </a:t>
            </a:r>
          </a:p>
        </p:txBody>
      </p:sp>
    </p:spTree>
    <p:extLst>
      <p:ext uri="{BB962C8B-B14F-4D97-AF65-F5344CB8AC3E}">
        <p14:creationId xmlns:p14="http://schemas.microsoft.com/office/powerpoint/2010/main" val="24880195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b="1" dirty="0" smtClean="0"/>
              <a:t>Incident</a:t>
            </a:r>
            <a:r>
              <a:rPr lang="de-DE" dirty="0" smtClean="0"/>
              <a:t> </a:t>
            </a:r>
            <a:r>
              <a:rPr lang="de-DE" i="1" dirty="0" smtClean="0"/>
              <a:t>(noun)</a:t>
            </a:r>
            <a:endParaRPr lang="de-DE" dirty="0"/>
          </a:p>
        </p:txBody>
      </p:sp>
      <p:sp>
        <p:nvSpPr>
          <p:cNvPr id="4" name="Rectangle 1"/>
          <p:cNvSpPr>
            <a:spLocks noGrp="1" noChangeArrowheads="1"/>
          </p:cNvSpPr>
          <p:nvPr>
            <p:ph idx="1"/>
          </p:nvPr>
        </p:nvSpPr>
        <p:spPr bwMode="auto">
          <a:xfrm>
            <a:off x="838200" y="3308797"/>
            <a:ext cx="10361023"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b="1" i="0" u="none" strike="noStrike" cap="none" normalizeH="0" baseline="0" dirty="0" smtClean="0">
                <a:ln>
                  <a:noFill/>
                </a:ln>
                <a:solidFill>
                  <a:schemeClr val="tx1"/>
                </a:solidFill>
                <a:effectLst/>
                <a:latin typeface="Arial" panose="020B0604020202020204" pitchFamily="34" charset="0"/>
              </a:rPr>
              <a:t>Meaning:</a:t>
            </a:r>
            <a:r>
              <a:rPr kumimoji="0" lang="de-DE" altLang="de-DE" b="0" i="0" u="none" strike="noStrike" cap="none" normalizeH="0" baseline="0" dirty="0" smtClean="0">
                <a:ln>
                  <a:noFill/>
                </a:ln>
                <a:solidFill>
                  <a:schemeClr val="tx1"/>
                </a:solidFill>
                <a:effectLst/>
                <a:latin typeface="Arial" panose="020B0604020202020204" pitchFamily="34" charset="0"/>
              </a:rPr>
              <a:t> An event, often unusual or important.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b="1" i="0" u="none" strike="noStrike" cap="none" normalizeH="0" baseline="0" dirty="0" smtClean="0">
                <a:ln>
                  <a:noFill/>
                </a:ln>
                <a:solidFill>
                  <a:schemeClr val="tx1"/>
                </a:solidFill>
                <a:effectLst/>
                <a:latin typeface="Arial" panose="020B0604020202020204" pitchFamily="34" charset="0"/>
              </a:rPr>
              <a:t>Example:</a:t>
            </a:r>
            <a:r>
              <a:rPr kumimoji="0" lang="de-DE" altLang="de-DE" b="0" i="0" u="none" strike="noStrike" cap="none" normalizeH="0" baseline="0" dirty="0" smtClean="0">
                <a:ln>
                  <a:noFill/>
                </a:ln>
                <a:solidFill>
                  <a:schemeClr val="tx1"/>
                </a:solidFill>
                <a:effectLst/>
                <a:latin typeface="Arial" panose="020B0604020202020204" pitchFamily="34" charset="0"/>
              </a:rPr>
              <a:t> The incident of the broken bowl led the ruler to appreciate its strength and beauty. </a:t>
            </a:r>
          </a:p>
        </p:txBody>
      </p:sp>
    </p:spTree>
    <p:extLst>
      <p:ext uri="{BB962C8B-B14F-4D97-AF65-F5344CB8AC3E}">
        <p14:creationId xmlns:p14="http://schemas.microsoft.com/office/powerpoint/2010/main" val="4578808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b="1" dirty="0" smtClean="0"/>
              <a:t>Modest</a:t>
            </a:r>
            <a:r>
              <a:rPr lang="de-DE" dirty="0" smtClean="0"/>
              <a:t> </a:t>
            </a:r>
            <a:r>
              <a:rPr lang="de-DE" i="1" dirty="0" smtClean="0"/>
              <a:t>(adjective)</a:t>
            </a:r>
            <a:endParaRPr lang="de-DE" dirty="0"/>
          </a:p>
        </p:txBody>
      </p:sp>
      <p:sp>
        <p:nvSpPr>
          <p:cNvPr id="4" name="Rectangle 1"/>
          <p:cNvSpPr>
            <a:spLocks noGrp="1" noChangeArrowheads="1"/>
          </p:cNvSpPr>
          <p:nvPr>
            <p:ph idx="1"/>
          </p:nvPr>
        </p:nvSpPr>
        <p:spPr bwMode="auto">
          <a:xfrm>
            <a:off x="838200" y="3093354"/>
            <a:ext cx="8802189"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b="1" i="0" u="none" strike="noStrike" cap="none" normalizeH="0" baseline="0" dirty="0" smtClean="0">
                <a:ln>
                  <a:noFill/>
                </a:ln>
                <a:solidFill>
                  <a:schemeClr val="tx1"/>
                </a:solidFill>
                <a:effectLst/>
                <a:latin typeface="Arial" panose="020B0604020202020204" pitchFamily="34" charset="0"/>
              </a:rPr>
              <a:t>Meaning:</a:t>
            </a:r>
            <a:r>
              <a:rPr kumimoji="0" lang="de-DE" altLang="de-DE" b="0" i="0" u="none" strike="noStrike" cap="none" normalizeH="0" baseline="0" dirty="0" smtClean="0">
                <a:ln>
                  <a:noFill/>
                </a:ln>
                <a:solidFill>
                  <a:schemeClr val="tx1"/>
                </a:solidFill>
                <a:effectLst/>
                <a:latin typeface="Arial" panose="020B0604020202020204" pitchFamily="34" charset="0"/>
              </a:rPr>
              <a:t> Having a humble view of one’s own achievements or abilities.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b="1" i="0" u="none" strike="noStrike" cap="none" normalizeH="0" baseline="0" dirty="0" smtClean="0">
                <a:ln>
                  <a:noFill/>
                </a:ln>
                <a:solidFill>
                  <a:schemeClr val="tx1"/>
                </a:solidFill>
                <a:effectLst/>
                <a:latin typeface="Arial" panose="020B0604020202020204" pitchFamily="34" charset="0"/>
              </a:rPr>
              <a:t>Example:</a:t>
            </a:r>
            <a:r>
              <a:rPr kumimoji="0" lang="de-DE" altLang="de-DE" b="0" i="0" u="none" strike="noStrike" cap="none" normalizeH="0" baseline="0" dirty="0" smtClean="0">
                <a:ln>
                  <a:noFill/>
                </a:ln>
                <a:solidFill>
                  <a:schemeClr val="tx1"/>
                </a:solidFill>
                <a:effectLst/>
                <a:latin typeface="Arial" panose="020B0604020202020204" pitchFamily="34" charset="0"/>
              </a:rPr>
              <a:t> The Persian rug makers include a small flaw in their carpets as a sign of being modest. </a:t>
            </a:r>
          </a:p>
        </p:txBody>
      </p:sp>
    </p:spTree>
    <p:extLst>
      <p:ext uri="{BB962C8B-B14F-4D97-AF65-F5344CB8AC3E}">
        <p14:creationId xmlns:p14="http://schemas.microsoft.com/office/powerpoint/2010/main" val="2733519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b="1" dirty="0" smtClean="0"/>
              <a:t>Piece</a:t>
            </a:r>
            <a:r>
              <a:rPr lang="de-DE" dirty="0" smtClean="0"/>
              <a:t> </a:t>
            </a:r>
            <a:r>
              <a:rPr lang="de-DE" i="1" dirty="0" smtClean="0"/>
              <a:t>(noun)</a:t>
            </a:r>
            <a:endParaRPr lang="de-DE" dirty="0"/>
          </a:p>
        </p:txBody>
      </p:sp>
      <p:sp>
        <p:nvSpPr>
          <p:cNvPr id="4" name="Rectangle 1"/>
          <p:cNvSpPr>
            <a:spLocks noGrp="1" noChangeArrowheads="1"/>
          </p:cNvSpPr>
          <p:nvPr>
            <p:ph idx="1"/>
          </p:nvPr>
        </p:nvSpPr>
        <p:spPr bwMode="auto">
          <a:xfrm>
            <a:off x="838201" y="3308797"/>
            <a:ext cx="9977846"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b="1" i="0" u="none" strike="noStrike" cap="none" normalizeH="0" baseline="0" dirty="0" smtClean="0">
                <a:ln>
                  <a:noFill/>
                </a:ln>
                <a:solidFill>
                  <a:schemeClr val="tx1"/>
                </a:solidFill>
                <a:effectLst/>
                <a:latin typeface="Arial" panose="020B0604020202020204" pitchFamily="34" charset="0"/>
              </a:rPr>
              <a:t>Meaning:</a:t>
            </a:r>
            <a:r>
              <a:rPr kumimoji="0" lang="de-DE" altLang="de-DE" b="0" i="0" u="none" strike="noStrike" cap="none" normalizeH="0" baseline="0" dirty="0" smtClean="0">
                <a:ln>
                  <a:noFill/>
                </a:ln>
                <a:solidFill>
                  <a:schemeClr val="tx1"/>
                </a:solidFill>
                <a:effectLst/>
                <a:latin typeface="Arial" panose="020B0604020202020204" pitchFamily="34" charset="0"/>
              </a:rPr>
              <a:t> A part of something or a complete work of art.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b="1" i="0" u="none" strike="noStrike" cap="none" normalizeH="0" baseline="0" dirty="0" smtClean="0">
                <a:ln>
                  <a:noFill/>
                </a:ln>
                <a:solidFill>
                  <a:schemeClr val="tx1"/>
                </a:solidFill>
                <a:effectLst/>
                <a:latin typeface="Arial" panose="020B0604020202020204" pitchFamily="34" charset="0"/>
              </a:rPr>
              <a:t>Example:</a:t>
            </a:r>
            <a:r>
              <a:rPr kumimoji="0" lang="de-DE" altLang="de-DE" b="0" i="0" u="none" strike="noStrike" cap="none" normalizeH="0" baseline="0" dirty="0" smtClean="0">
                <a:ln>
                  <a:noFill/>
                </a:ln>
                <a:solidFill>
                  <a:schemeClr val="tx1"/>
                </a:solidFill>
                <a:effectLst/>
                <a:latin typeface="Arial" panose="020B0604020202020204" pitchFamily="34" charset="0"/>
              </a:rPr>
              <a:t> The broken pieces of pottery are mended with gold in the art of kintsugi. </a:t>
            </a:r>
          </a:p>
        </p:txBody>
      </p:sp>
    </p:spTree>
    <p:extLst>
      <p:ext uri="{BB962C8B-B14F-4D97-AF65-F5344CB8AC3E}">
        <p14:creationId xmlns:p14="http://schemas.microsoft.com/office/powerpoint/2010/main" val="29694129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b="1" dirty="0" smtClean="0"/>
              <a:t>Practice</a:t>
            </a:r>
            <a:r>
              <a:rPr lang="de-DE" dirty="0" smtClean="0"/>
              <a:t> </a:t>
            </a:r>
            <a:r>
              <a:rPr lang="de-DE" i="1" dirty="0" smtClean="0"/>
              <a:t>(noun)</a:t>
            </a:r>
            <a:endParaRPr lang="de-DE" dirty="0"/>
          </a:p>
        </p:txBody>
      </p:sp>
      <p:sp>
        <p:nvSpPr>
          <p:cNvPr id="4" name="Rectangle 1"/>
          <p:cNvSpPr>
            <a:spLocks noGrp="1" noChangeArrowheads="1"/>
          </p:cNvSpPr>
          <p:nvPr>
            <p:ph idx="1"/>
          </p:nvPr>
        </p:nvSpPr>
        <p:spPr bwMode="auto">
          <a:xfrm>
            <a:off x="838200" y="3401130"/>
            <a:ext cx="9176657"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2400" b="1" i="0" u="none" strike="noStrike" cap="none" normalizeH="0" baseline="0" dirty="0" smtClean="0">
                <a:ln>
                  <a:noFill/>
                </a:ln>
                <a:solidFill>
                  <a:schemeClr val="tx1"/>
                </a:solidFill>
                <a:effectLst/>
                <a:latin typeface="Arial" panose="020B0604020202020204" pitchFamily="34" charset="0"/>
              </a:rPr>
              <a:t>Meaning:</a:t>
            </a:r>
            <a:r>
              <a:rPr kumimoji="0" lang="de-DE" altLang="de-DE" sz="2400" b="0" i="0" u="none" strike="noStrike" cap="none" normalizeH="0" baseline="0" dirty="0" smtClean="0">
                <a:ln>
                  <a:noFill/>
                </a:ln>
                <a:solidFill>
                  <a:schemeClr val="tx1"/>
                </a:solidFill>
                <a:effectLst/>
                <a:latin typeface="Arial" panose="020B0604020202020204" pitchFamily="34" charset="0"/>
              </a:rPr>
              <a:t> A method or way of doing something, often a tradition.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2400" b="1" i="0" u="none" strike="noStrike" cap="none" normalizeH="0" baseline="0" dirty="0" smtClean="0">
                <a:ln>
                  <a:noFill/>
                </a:ln>
                <a:solidFill>
                  <a:schemeClr val="tx1"/>
                </a:solidFill>
                <a:effectLst/>
                <a:latin typeface="Arial" panose="020B0604020202020204" pitchFamily="34" charset="0"/>
              </a:rPr>
              <a:t>Example:</a:t>
            </a:r>
            <a:r>
              <a:rPr kumimoji="0" lang="de-DE" altLang="de-DE" sz="2400" b="0" i="0" u="none" strike="noStrike" cap="none" normalizeH="0" baseline="0" dirty="0" smtClean="0">
                <a:ln>
                  <a:noFill/>
                </a:ln>
                <a:solidFill>
                  <a:schemeClr val="tx1"/>
                </a:solidFill>
                <a:effectLst/>
                <a:latin typeface="Arial" panose="020B0604020202020204" pitchFamily="34" charset="0"/>
              </a:rPr>
              <a:t> The practice of kintsugi teaches that broken objects can become more valuable. </a:t>
            </a:r>
          </a:p>
        </p:txBody>
      </p:sp>
    </p:spTree>
    <p:extLst>
      <p:ext uri="{BB962C8B-B14F-4D97-AF65-F5344CB8AC3E}">
        <p14:creationId xmlns:p14="http://schemas.microsoft.com/office/powerpoint/2010/main" val="31284929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b="1" dirty="0" smtClean="0"/>
              <a:t>Smash</a:t>
            </a:r>
            <a:r>
              <a:rPr lang="de-DE" dirty="0" smtClean="0"/>
              <a:t> </a:t>
            </a:r>
            <a:r>
              <a:rPr lang="de-DE" i="1" dirty="0" smtClean="0"/>
              <a:t>(verb)</a:t>
            </a:r>
            <a:endParaRPr lang="de-DE" dirty="0"/>
          </a:p>
        </p:txBody>
      </p:sp>
      <p:sp>
        <p:nvSpPr>
          <p:cNvPr id="4" name="Rectangle 1"/>
          <p:cNvSpPr>
            <a:spLocks noGrp="1" noChangeArrowheads="1"/>
          </p:cNvSpPr>
          <p:nvPr>
            <p:ph idx="1"/>
          </p:nvPr>
        </p:nvSpPr>
        <p:spPr bwMode="auto">
          <a:xfrm>
            <a:off x="838200" y="3401130"/>
            <a:ext cx="9568543"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2400" b="1" i="0" u="none" strike="noStrike" cap="none" normalizeH="0" baseline="0" dirty="0" smtClean="0">
                <a:ln>
                  <a:noFill/>
                </a:ln>
                <a:solidFill>
                  <a:schemeClr val="tx1"/>
                </a:solidFill>
                <a:effectLst/>
                <a:latin typeface="Arial" panose="020B0604020202020204" pitchFamily="34" charset="0"/>
              </a:rPr>
              <a:t>Meaning:</a:t>
            </a:r>
            <a:r>
              <a:rPr kumimoji="0" lang="de-DE" altLang="de-DE" sz="2400" b="0" i="0" u="none" strike="noStrike" cap="none" normalizeH="0" baseline="0" dirty="0" smtClean="0">
                <a:ln>
                  <a:noFill/>
                </a:ln>
                <a:solidFill>
                  <a:schemeClr val="tx1"/>
                </a:solidFill>
                <a:effectLst/>
                <a:latin typeface="Arial" panose="020B0604020202020204" pitchFamily="34" charset="0"/>
              </a:rPr>
              <a:t> To break something into pieces with force.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2400" b="1" i="0" u="none" strike="noStrike" cap="none" normalizeH="0" baseline="0" dirty="0" smtClean="0">
                <a:ln>
                  <a:noFill/>
                </a:ln>
                <a:solidFill>
                  <a:schemeClr val="tx1"/>
                </a:solidFill>
                <a:effectLst/>
                <a:latin typeface="Arial" panose="020B0604020202020204" pitchFamily="34" charset="0"/>
              </a:rPr>
              <a:t>Example:</a:t>
            </a:r>
            <a:r>
              <a:rPr kumimoji="0" lang="de-DE" altLang="de-DE" sz="2400" b="0" i="0" u="none" strike="noStrike" cap="none" normalizeH="0" baseline="0" dirty="0" smtClean="0">
                <a:ln>
                  <a:noFill/>
                </a:ln>
                <a:solidFill>
                  <a:schemeClr val="tx1"/>
                </a:solidFill>
                <a:effectLst/>
                <a:latin typeface="Arial" panose="020B0604020202020204" pitchFamily="34" charset="0"/>
              </a:rPr>
              <a:t> The servant accidentally smashed the ruler’s favorite bowl into five pieces. </a:t>
            </a:r>
          </a:p>
        </p:txBody>
      </p:sp>
    </p:spTree>
    <p:extLst>
      <p:ext uri="{BB962C8B-B14F-4D97-AF65-F5344CB8AC3E}">
        <p14:creationId xmlns:p14="http://schemas.microsoft.com/office/powerpoint/2010/main" val="25756223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b="1" dirty="0" smtClean="0"/>
              <a:t>Value</a:t>
            </a:r>
            <a:r>
              <a:rPr lang="de-DE" dirty="0" smtClean="0"/>
              <a:t> </a:t>
            </a:r>
            <a:r>
              <a:rPr lang="de-DE" i="1" dirty="0" smtClean="0"/>
              <a:t>(noun)</a:t>
            </a:r>
            <a:endParaRPr lang="de-DE" dirty="0"/>
          </a:p>
        </p:txBody>
      </p:sp>
      <p:sp>
        <p:nvSpPr>
          <p:cNvPr id="4" name="Rectangle 1"/>
          <p:cNvSpPr>
            <a:spLocks noGrp="1" noChangeArrowheads="1"/>
          </p:cNvSpPr>
          <p:nvPr>
            <p:ph idx="1"/>
          </p:nvPr>
        </p:nvSpPr>
        <p:spPr bwMode="auto">
          <a:xfrm>
            <a:off x="315685" y="3148581"/>
            <a:ext cx="10944498"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2400" b="1" i="0" u="none" strike="noStrike" cap="none" normalizeH="0" baseline="0" dirty="0" smtClean="0">
                <a:ln>
                  <a:noFill/>
                </a:ln>
                <a:solidFill>
                  <a:schemeClr val="tx1"/>
                </a:solidFill>
                <a:effectLst/>
                <a:latin typeface="Arial" panose="020B0604020202020204" pitchFamily="34" charset="0"/>
              </a:rPr>
              <a:t>Meaning:</a:t>
            </a:r>
            <a:r>
              <a:rPr kumimoji="0" lang="de-DE" altLang="de-DE" sz="2400" b="0" i="0" u="none" strike="noStrike" cap="none" normalizeH="0" baseline="0" dirty="0" smtClean="0">
                <a:ln>
                  <a:noFill/>
                </a:ln>
                <a:solidFill>
                  <a:schemeClr val="tx1"/>
                </a:solidFill>
                <a:effectLst/>
                <a:latin typeface="Arial" panose="020B0604020202020204" pitchFamily="34" charset="0"/>
              </a:rPr>
              <a:t> The importance or worth of something.</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2400" b="1" i="0" u="none" strike="noStrike" cap="none" normalizeH="0" baseline="0" dirty="0" smtClean="0">
                <a:ln>
                  <a:noFill/>
                </a:ln>
                <a:solidFill>
                  <a:schemeClr val="tx1"/>
                </a:solidFill>
                <a:effectLst/>
                <a:latin typeface="Arial" panose="020B0604020202020204" pitchFamily="34" charset="0"/>
              </a:rPr>
              <a:t>Example:</a:t>
            </a:r>
            <a:r>
              <a:rPr kumimoji="0" lang="de-DE" altLang="de-DE" sz="2400" b="0" i="0" u="none" strike="noStrike" cap="none" normalizeH="0" baseline="0" dirty="0" smtClean="0">
                <a:ln>
                  <a:noFill/>
                </a:ln>
                <a:solidFill>
                  <a:schemeClr val="tx1"/>
                </a:solidFill>
                <a:effectLst/>
                <a:latin typeface="Arial" panose="020B0604020202020204" pitchFamily="34" charset="0"/>
              </a:rPr>
              <a:t> The value of kintsugi pottery increases because of its unique golden repairs. </a:t>
            </a:r>
          </a:p>
        </p:txBody>
      </p:sp>
    </p:spTree>
    <p:extLst>
      <p:ext uri="{BB962C8B-B14F-4D97-AF65-F5344CB8AC3E}">
        <p14:creationId xmlns:p14="http://schemas.microsoft.com/office/powerpoint/2010/main" val="6937256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b="1" dirty="0" smtClean="0"/>
              <a:t>Deliberately</a:t>
            </a:r>
            <a:r>
              <a:rPr lang="de-DE" dirty="0" smtClean="0"/>
              <a:t> </a:t>
            </a:r>
            <a:r>
              <a:rPr lang="de-DE" i="1" dirty="0" smtClean="0"/>
              <a:t>(adverb)</a:t>
            </a:r>
            <a:endParaRPr lang="de-DE" dirty="0"/>
          </a:p>
        </p:txBody>
      </p:sp>
      <p:sp>
        <p:nvSpPr>
          <p:cNvPr id="4" name="Rectangle 1"/>
          <p:cNvSpPr>
            <a:spLocks noGrp="1" noChangeArrowheads="1"/>
          </p:cNvSpPr>
          <p:nvPr>
            <p:ph idx="1"/>
          </p:nvPr>
        </p:nvSpPr>
        <p:spPr bwMode="auto">
          <a:xfrm>
            <a:off x="838200" y="3401130"/>
            <a:ext cx="1001268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2400" b="1" i="0" u="none" strike="noStrike" cap="none" normalizeH="0" baseline="0" dirty="0" smtClean="0">
                <a:ln>
                  <a:noFill/>
                </a:ln>
                <a:solidFill>
                  <a:schemeClr val="tx1"/>
                </a:solidFill>
                <a:effectLst/>
                <a:latin typeface="Arial" panose="020B0604020202020204" pitchFamily="34" charset="0"/>
              </a:rPr>
              <a:t>Meaning:</a:t>
            </a:r>
            <a:r>
              <a:rPr kumimoji="0" lang="de-DE" altLang="de-DE" sz="2400" b="0" i="0" u="none" strike="noStrike" cap="none" normalizeH="0" baseline="0" dirty="0" smtClean="0">
                <a:ln>
                  <a:noFill/>
                </a:ln>
                <a:solidFill>
                  <a:schemeClr val="tx1"/>
                </a:solidFill>
                <a:effectLst/>
                <a:latin typeface="Arial" panose="020B0604020202020204" pitchFamily="34" charset="0"/>
              </a:rPr>
              <a:t> Done on purpose; intentionally.</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2400" b="1" i="0" u="none" strike="noStrike" cap="none" normalizeH="0" baseline="0" dirty="0" smtClean="0">
                <a:ln>
                  <a:noFill/>
                </a:ln>
                <a:solidFill>
                  <a:schemeClr val="tx1"/>
                </a:solidFill>
                <a:effectLst/>
                <a:latin typeface="Arial" panose="020B0604020202020204" pitchFamily="34" charset="0"/>
              </a:rPr>
              <a:t>Example:</a:t>
            </a:r>
            <a:r>
              <a:rPr kumimoji="0" lang="de-DE" altLang="de-DE" sz="2400" b="0" i="0" u="none" strike="noStrike" cap="none" normalizeH="0" baseline="0" dirty="0" smtClean="0">
                <a:ln>
                  <a:noFill/>
                </a:ln>
                <a:solidFill>
                  <a:schemeClr val="tx1"/>
                </a:solidFill>
                <a:effectLst/>
                <a:latin typeface="Arial" panose="020B0604020202020204" pitchFamily="34" charset="0"/>
              </a:rPr>
              <a:t> Persian rug makers deliberately include a small flaw to remind themselves that nothing is perfect. </a:t>
            </a:r>
          </a:p>
        </p:txBody>
      </p:sp>
    </p:spTree>
    <p:extLst>
      <p:ext uri="{BB962C8B-B14F-4D97-AF65-F5344CB8AC3E}">
        <p14:creationId xmlns:p14="http://schemas.microsoft.com/office/powerpoint/2010/main" val="15459476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b="1" dirty="0" smtClean="0"/>
              <a:t>Exhibits</a:t>
            </a:r>
            <a:r>
              <a:rPr lang="de-DE" dirty="0" smtClean="0"/>
              <a:t> </a:t>
            </a:r>
            <a:r>
              <a:rPr lang="de-DE" i="1" dirty="0" smtClean="0"/>
              <a:t>(noun, plural)</a:t>
            </a:r>
            <a:r>
              <a:rPr lang="de-DE" dirty="0" smtClean="0"/>
              <a:t/>
            </a:r>
            <a:br>
              <a:rPr lang="de-DE" dirty="0" smtClean="0"/>
            </a:br>
            <a:endParaRPr lang="de-DE" dirty="0"/>
          </a:p>
        </p:txBody>
      </p:sp>
      <p:sp>
        <p:nvSpPr>
          <p:cNvPr id="4" name="Rectangle 1"/>
          <p:cNvSpPr>
            <a:spLocks noGrp="1" noChangeArrowheads="1"/>
          </p:cNvSpPr>
          <p:nvPr>
            <p:ph idx="1"/>
          </p:nvPr>
        </p:nvSpPr>
        <p:spPr bwMode="auto">
          <a:xfrm>
            <a:off x="838200" y="3031799"/>
            <a:ext cx="8958943"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2400" b="1" i="0" u="none" strike="noStrike" cap="none" normalizeH="0" baseline="0" dirty="0" smtClean="0">
                <a:ln>
                  <a:noFill/>
                </a:ln>
                <a:solidFill>
                  <a:schemeClr val="tx1"/>
                </a:solidFill>
                <a:effectLst/>
                <a:latin typeface="Arial" panose="020B0604020202020204" pitchFamily="34" charset="0"/>
              </a:rPr>
              <a:t>Meaning:</a:t>
            </a:r>
            <a:r>
              <a:rPr kumimoji="0" lang="de-DE" altLang="de-DE" sz="2400" b="0" i="0" u="none" strike="noStrike" cap="none" normalizeH="0" baseline="0" dirty="0" smtClean="0">
                <a:ln>
                  <a:noFill/>
                </a:ln>
                <a:solidFill>
                  <a:schemeClr val="tx1"/>
                </a:solidFill>
                <a:effectLst/>
                <a:latin typeface="Arial" panose="020B0604020202020204" pitchFamily="34" charset="0"/>
              </a:rPr>
              <a:t> Objects displayed in a museum or gallery for people to see.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2400" b="1" i="0" u="none" strike="noStrike" cap="none" normalizeH="0" baseline="0" dirty="0" smtClean="0">
                <a:ln>
                  <a:noFill/>
                </a:ln>
                <a:solidFill>
                  <a:schemeClr val="tx1"/>
                </a:solidFill>
                <a:effectLst/>
                <a:latin typeface="Arial" panose="020B0604020202020204" pitchFamily="34" charset="0"/>
              </a:rPr>
              <a:t>Example:</a:t>
            </a:r>
            <a:r>
              <a:rPr kumimoji="0" lang="de-DE" altLang="de-DE" sz="2400" b="0" i="0" u="none" strike="noStrike" cap="none" normalizeH="0" baseline="0" dirty="0" smtClean="0">
                <a:ln>
                  <a:noFill/>
                </a:ln>
                <a:solidFill>
                  <a:schemeClr val="tx1"/>
                </a:solidFill>
                <a:effectLst/>
                <a:latin typeface="Arial" panose="020B0604020202020204" pitchFamily="34" charset="0"/>
              </a:rPr>
              <a:t> Pieces of kintsugi pottery can be enormously expensive and are featured in museum exhibits in Japan and overseas. </a:t>
            </a:r>
          </a:p>
        </p:txBody>
      </p:sp>
    </p:spTree>
    <p:extLst>
      <p:ext uri="{BB962C8B-B14F-4D97-AF65-F5344CB8AC3E}">
        <p14:creationId xmlns:p14="http://schemas.microsoft.com/office/powerpoint/2010/main" val="27554939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dirty="0" smtClean="0"/>
              <a:t>Artisan</a:t>
            </a:r>
            <a:endParaRPr lang="de-DE" dirty="0"/>
          </a:p>
        </p:txBody>
      </p:sp>
      <p:sp>
        <p:nvSpPr>
          <p:cNvPr id="4" name="Rectangle 1"/>
          <p:cNvSpPr>
            <a:spLocks noGrp="1" noChangeArrowheads="1"/>
          </p:cNvSpPr>
          <p:nvPr>
            <p:ph idx="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smtClean="0">
                <a:ln>
                  <a:noFill/>
                </a:ln>
                <a:solidFill>
                  <a:schemeClr val="tx1"/>
                </a:solidFill>
                <a:effectLst/>
                <a:latin typeface="Arial" panose="020B0604020202020204" pitchFamily="34" charset="0"/>
              </a:rPr>
              <a:t>Meaning</a:t>
            </a:r>
            <a:r>
              <a:rPr kumimoji="0" lang="de-DE" altLang="de-DE" sz="1800" b="0" i="0" u="none" strike="noStrike" cap="none" normalizeH="0" baseline="0" smtClean="0">
                <a:ln>
                  <a:noFill/>
                </a:ln>
                <a:solidFill>
                  <a:schemeClr val="tx1"/>
                </a:solidFill>
                <a:effectLst/>
                <a:latin typeface="Arial" panose="020B0604020202020204" pitchFamily="34" charset="0"/>
              </a:rPr>
              <a:t>: A skilled worker who makes things by hand, often using traditional methods.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smtClean="0">
                <a:ln>
                  <a:noFill/>
                </a:ln>
                <a:solidFill>
                  <a:schemeClr val="tx1"/>
                </a:solidFill>
                <a:effectLst/>
                <a:latin typeface="Arial" panose="020B0604020202020204" pitchFamily="34" charset="0"/>
              </a:rPr>
              <a:t>Part of Speech</a:t>
            </a:r>
            <a:r>
              <a:rPr kumimoji="0" lang="de-DE" altLang="de-DE" sz="1800" b="0" i="0" u="none" strike="noStrike" cap="none" normalizeH="0" baseline="0" smtClean="0">
                <a:ln>
                  <a:noFill/>
                </a:ln>
                <a:solidFill>
                  <a:schemeClr val="tx1"/>
                </a:solidFill>
                <a:effectLst/>
                <a:latin typeface="Arial" panose="020B0604020202020204" pitchFamily="34" charset="0"/>
              </a:rPr>
              <a:t>: Noun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smtClean="0">
                <a:ln>
                  <a:noFill/>
                </a:ln>
                <a:solidFill>
                  <a:schemeClr val="tx1"/>
                </a:solidFill>
                <a:effectLst/>
                <a:latin typeface="Arial" panose="020B0604020202020204" pitchFamily="34" charset="0"/>
              </a:rPr>
              <a:t>Example</a:t>
            </a:r>
            <a:r>
              <a:rPr kumimoji="0" lang="de-DE" altLang="de-DE" sz="1800" b="0" i="0" u="none" strike="noStrike" cap="none" normalizeH="0" baseline="0" smtClean="0">
                <a:ln>
                  <a:noFill/>
                </a:ln>
                <a:solidFill>
                  <a:schemeClr val="tx1"/>
                </a:solidFill>
                <a:effectLst/>
                <a:latin typeface="Arial" panose="020B0604020202020204" pitchFamily="34" charset="0"/>
              </a:rPr>
              <a:t>: The artisan crafted a beautiful necklace from silver and beads. </a:t>
            </a:r>
          </a:p>
        </p:txBody>
      </p:sp>
    </p:spTree>
    <p:extLst>
      <p:ext uri="{BB962C8B-B14F-4D97-AF65-F5344CB8AC3E}">
        <p14:creationId xmlns:p14="http://schemas.microsoft.com/office/powerpoint/2010/main" val="12847284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b="1" dirty="0" smtClean="0"/>
              <a:t>Settlers</a:t>
            </a:r>
            <a:r>
              <a:rPr lang="de-DE" dirty="0" smtClean="0"/>
              <a:t> </a:t>
            </a:r>
            <a:r>
              <a:rPr lang="de-DE" i="1" dirty="0" smtClean="0"/>
              <a:t>(noun, plural)</a:t>
            </a:r>
            <a:endParaRPr lang="de-DE" dirty="0"/>
          </a:p>
        </p:txBody>
      </p:sp>
      <p:sp>
        <p:nvSpPr>
          <p:cNvPr id="4" name="Rectangle 1"/>
          <p:cNvSpPr>
            <a:spLocks noGrp="1" noChangeArrowheads="1"/>
          </p:cNvSpPr>
          <p:nvPr>
            <p:ph idx="1"/>
          </p:nvPr>
        </p:nvSpPr>
        <p:spPr bwMode="auto">
          <a:xfrm>
            <a:off x="838200" y="3401130"/>
            <a:ext cx="1036768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2400" b="1" i="0" u="none" strike="noStrike" cap="none" normalizeH="0" baseline="0" dirty="0" smtClean="0">
                <a:ln>
                  <a:noFill/>
                </a:ln>
                <a:solidFill>
                  <a:schemeClr val="tx1"/>
                </a:solidFill>
                <a:effectLst/>
                <a:latin typeface="Arial" panose="020B0604020202020204" pitchFamily="34" charset="0"/>
              </a:rPr>
              <a:t>Meaning:</a:t>
            </a:r>
            <a:r>
              <a:rPr kumimoji="0" lang="de-DE" altLang="de-DE" sz="2400" b="0" i="0" u="none" strike="noStrike" cap="none" normalizeH="0" baseline="0" dirty="0" smtClean="0">
                <a:ln>
                  <a:noFill/>
                </a:ln>
                <a:solidFill>
                  <a:schemeClr val="tx1"/>
                </a:solidFill>
                <a:effectLst/>
                <a:latin typeface="Arial" panose="020B0604020202020204" pitchFamily="34" charset="0"/>
              </a:rPr>
              <a:t> People who move to a new area and establish a community.</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2400" b="1" i="0" u="none" strike="noStrike" cap="none" normalizeH="0" baseline="0" dirty="0" smtClean="0">
                <a:ln>
                  <a:noFill/>
                </a:ln>
                <a:solidFill>
                  <a:schemeClr val="tx1"/>
                </a:solidFill>
                <a:effectLst/>
                <a:latin typeface="Arial" panose="020B0604020202020204" pitchFamily="34" charset="0"/>
              </a:rPr>
              <a:t>Example:</a:t>
            </a:r>
            <a:r>
              <a:rPr kumimoji="0" lang="de-DE" altLang="de-DE" sz="2400" b="0" i="0" u="none" strike="noStrike" cap="none" normalizeH="0" baseline="0" dirty="0" smtClean="0">
                <a:ln>
                  <a:noFill/>
                </a:ln>
                <a:solidFill>
                  <a:schemeClr val="tx1"/>
                </a:solidFill>
                <a:effectLst/>
                <a:latin typeface="Arial" panose="020B0604020202020204" pitchFamily="34" charset="0"/>
              </a:rPr>
              <a:t> Some early American settlers, known as the Puritans, included a “humility square” in their quilts as a reminder of imperfection. </a:t>
            </a:r>
          </a:p>
        </p:txBody>
      </p:sp>
    </p:spTree>
    <p:extLst>
      <p:ext uri="{BB962C8B-B14F-4D97-AF65-F5344CB8AC3E}">
        <p14:creationId xmlns:p14="http://schemas.microsoft.com/office/powerpoint/2010/main" val="25424245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b="1" dirty="0" smtClean="0"/>
              <a:t>Lacquer</a:t>
            </a:r>
            <a:r>
              <a:rPr lang="de-DE" dirty="0" smtClean="0"/>
              <a:t> </a:t>
            </a:r>
            <a:r>
              <a:rPr lang="de-DE" i="1" dirty="0" smtClean="0"/>
              <a:t>(noun &amp; verb)</a:t>
            </a:r>
            <a:endParaRPr lang="de-DE" dirty="0"/>
          </a:p>
        </p:txBody>
      </p:sp>
      <p:sp>
        <p:nvSpPr>
          <p:cNvPr id="4" name="Rectangle 1"/>
          <p:cNvSpPr>
            <a:spLocks noGrp="1" noChangeArrowheads="1"/>
          </p:cNvSpPr>
          <p:nvPr>
            <p:ph idx="1"/>
          </p:nvPr>
        </p:nvSpPr>
        <p:spPr bwMode="auto">
          <a:xfrm>
            <a:off x="838200" y="2662466"/>
            <a:ext cx="10053918"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2400" b="1" i="0" u="none" strike="noStrike" cap="none" normalizeH="0" baseline="0" dirty="0" smtClean="0">
                <a:ln>
                  <a:noFill/>
                </a:ln>
                <a:solidFill>
                  <a:schemeClr val="tx1"/>
                </a:solidFill>
                <a:effectLst/>
                <a:latin typeface="Arial" panose="020B0604020202020204" pitchFamily="34" charset="0"/>
              </a:rPr>
              <a:t>Meaning (noun):</a:t>
            </a:r>
            <a:r>
              <a:rPr kumimoji="0" lang="de-DE" altLang="de-DE" sz="2400" b="0" i="0" u="none" strike="noStrike" cap="none" normalizeH="0" baseline="0" dirty="0" smtClean="0">
                <a:ln>
                  <a:noFill/>
                </a:ln>
                <a:solidFill>
                  <a:schemeClr val="tx1"/>
                </a:solidFill>
                <a:effectLst/>
                <a:latin typeface="Arial" panose="020B0604020202020204" pitchFamily="34" charset="0"/>
              </a:rPr>
              <a:t> A liquid that dries to form a hard, shiny coating used to protect or decorate objects, especially wood or pottery.</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2400" b="1" i="0" u="none" strike="noStrike" cap="none" normalizeH="0" baseline="0" dirty="0" smtClean="0">
                <a:ln>
                  <a:noFill/>
                </a:ln>
                <a:solidFill>
                  <a:schemeClr val="tx1"/>
                </a:solidFill>
                <a:effectLst/>
                <a:latin typeface="Arial" panose="020B0604020202020204" pitchFamily="34" charset="0"/>
              </a:rPr>
              <a:t>Meaning (verb):</a:t>
            </a:r>
            <a:r>
              <a:rPr kumimoji="0" lang="de-DE" altLang="de-DE" sz="2400" b="0" i="0" u="none" strike="noStrike" cap="none" normalizeH="0" baseline="0" dirty="0" smtClean="0">
                <a:ln>
                  <a:noFill/>
                </a:ln>
                <a:solidFill>
                  <a:schemeClr val="tx1"/>
                </a:solidFill>
                <a:effectLst/>
                <a:latin typeface="Arial" panose="020B0604020202020204" pitchFamily="34" charset="0"/>
              </a:rPr>
              <a:t> To apply lacquer to something.</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2400" b="1" i="0" u="none" strike="noStrike" cap="none" normalizeH="0" baseline="0" dirty="0" smtClean="0">
                <a:ln>
                  <a:noFill/>
                </a:ln>
                <a:solidFill>
                  <a:schemeClr val="tx1"/>
                </a:solidFill>
                <a:effectLst/>
                <a:latin typeface="Arial" panose="020B0604020202020204" pitchFamily="34" charset="0"/>
              </a:rPr>
              <a:t>Example (noun):</a:t>
            </a:r>
            <a:r>
              <a:rPr kumimoji="0" lang="de-DE" altLang="de-DE" sz="2400" b="0" i="0" u="none" strike="noStrike" cap="none" normalizeH="0" baseline="0" dirty="0" smtClean="0">
                <a:ln>
                  <a:noFill/>
                </a:ln>
                <a:solidFill>
                  <a:schemeClr val="tx1"/>
                </a:solidFill>
                <a:effectLst/>
                <a:latin typeface="Arial" panose="020B0604020202020204" pitchFamily="34" charset="0"/>
              </a:rPr>
              <a:t> The craftsmen used gold lacquer to mend the broken pieces of pottery in the kintsugi tradition.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2400" b="1" i="0" u="none" strike="noStrike" cap="none" normalizeH="0" baseline="0" dirty="0" smtClean="0">
                <a:ln>
                  <a:noFill/>
                </a:ln>
                <a:solidFill>
                  <a:schemeClr val="tx1"/>
                </a:solidFill>
                <a:effectLst/>
                <a:latin typeface="Arial" panose="020B0604020202020204" pitchFamily="34" charset="0"/>
              </a:rPr>
              <a:t>Example (verb):</a:t>
            </a:r>
            <a:r>
              <a:rPr kumimoji="0" lang="de-DE" altLang="de-DE" sz="2400" b="0" i="0" u="none" strike="noStrike" cap="none" normalizeH="0" baseline="0" dirty="0" smtClean="0">
                <a:ln>
                  <a:noFill/>
                </a:ln>
                <a:solidFill>
                  <a:schemeClr val="tx1"/>
                </a:solidFill>
                <a:effectLst/>
                <a:latin typeface="Arial" panose="020B0604020202020204" pitchFamily="34" charset="0"/>
              </a:rPr>
              <a:t> The artist carefully lacquered the wooden surface to give it a smooth and glossy finish. </a:t>
            </a:r>
          </a:p>
        </p:txBody>
      </p:sp>
    </p:spTree>
    <p:extLst>
      <p:ext uri="{BB962C8B-B14F-4D97-AF65-F5344CB8AC3E}">
        <p14:creationId xmlns:p14="http://schemas.microsoft.com/office/powerpoint/2010/main" val="39405703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b="1" dirty="0" smtClean="0"/>
              <a:t>Explanation:</a:t>
            </a:r>
          </a:p>
          <a:p>
            <a:r>
              <a:rPr lang="en-US" dirty="0" smtClean="0"/>
              <a:t>Paraphrasing involves expressing the same idea in different words. The passage provides two methods for doing this:</a:t>
            </a:r>
          </a:p>
          <a:p>
            <a:r>
              <a:rPr lang="en-US" b="1" dirty="0" smtClean="0"/>
              <a:t>Using Synonyms:</a:t>
            </a:r>
            <a:endParaRPr lang="en-US" dirty="0" smtClean="0"/>
          </a:p>
          <a:p>
            <a:pPr lvl="1"/>
            <a:r>
              <a:rPr lang="en-US" dirty="0" smtClean="0"/>
              <a:t>Example: </a:t>
            </a:r>
            <a:r>
              <a:rPr lang="en-US" i="1" dirty="0" smtClean="0"/>
              <a:t>habit</a:t>
            </a:r>
            <a:r>
              <a:rPr lang="en-US" dirty="0" smtClean="0"/>
              <a:t> → </a:t>
            </a:r>
            <a:r>
              <a:rPr lang="en-US" i="1" dirty="0" smtClean="0"/>
              <a:t>custom</a:t>
            </a:r>
            <a:endParaRPr lang="en-US" dirty="0" smtClean="0"/>
          </a:p>
          <a:p>
            <a:pPr lvl="1"/>
            <a:r>
              <a:rPr lang="en-US" dirty="0" smtClean="0"/>
              <a:t>Instead of repeating "habit," the writer replaces it with "custom" to avoid redundancy.</a:t>
            </a:r>
          </a:p>
          <a:p>
            <a:r>
              <a:rPr lang="en-US" b="1" dirty="0" smtClean="0"/>
              <a:t>Using Different Word Forms:</a:t>
            </a:r>
            <a:endParaRPr lang="en-US" dirty="0" smtClean="0"/>
          </a:p>
          <a:p>
            <a:pPr lvl="1"/>
            <a:r>
              <a:rPr lang="en-US" dirty="0" smtClean="0"/>
              <a:t>Example: </a:t>
            </a:r>
            <a:r>
              <a:rPr lang="en-US" i="1" dirty="0" smtClean="0"/>
              <a:t>broke</a:t>
            </a:r>
            <a:r>
              <a:rPr lang="en-US" dirty="0" smtClean="0"/>
              <a:t> (verb) → </a:t>
            </a:r>
            <a:r>
              <a:rPr lang="en-US" i="1" dirty="0" smtClean="0"/>
              <a:t>break</a:t>
            </a:r>
            <a:r>
              <a:rPr lang="en-US" dirty="0" smtClean="0"/>
              <a:t> (noun) → </a:t>
            </a:r>
            <a:r>
              <a:rPr lang="en-US" i="1" dirty="0" smtClean="0"/>
              <a:t>broken</a:t>
            </a:r>
            <a:r>
              <a:rPr lang="en-US" dirty="0" smtClean="0"/>
              <a:t> (adjective)</a:t>
            </a:r>
          </a:p>
          <a:p>
            <a:pPr lvl="1"/>
            <a:r>
              <a:rPr lang="en-US" dirty="0" smtClean="0"/>
              <a:t>The sentence transforms "broke" into "break" (a noun) and "broken" (an adjective) while keeping the meaning the same.</a:t>
            </a:r>
          </a:p>
          <a:p>
            <a:endParaRPr lang="de-DE" dirty="0"/>
          </a:p>
        </p:txBody>
      </p:sp>
    </p:spTree>
    <p:extLst>
      <p:ext uri="{BB962C8B-B14F-4D97-AF65-F5344CB8AC3E}">
        <p14:creationId xmlns:p14="http://schemas.microsoft.com/office/powerpoint/2010/main" val="9900773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dirty="0" smtClean="0"/>
              <a:t>Delicate</a:t>
            </a:r>
            <a:endParaRPr lang="de-DE" dirty="0"/>
          </a:p>
        </p:txBody>
      </p:sp>
      <p:sp>
        <p:nvSpPr>
          <p:cNvPr id="3" name="Content Placeholder 2"/>
          <p:cNvSpPr>
            <a:spLocks noGrp="1"/>
          </p:cNvSpPr>
          <p:nvPr>
            <p:ph idx="1"/>
          </p:nvPr>
        </p:nvSpPr>
        <p:spPr/>
        <p:txBody>
          <a:bodyPr/>
          <a:lstStyle/>
          <a:p>
            <a:r>
              <a:rPr lang="en-US" b="1" dirty="0" smtClean="0"/>
              <a:t>Meaning</a:t>
            </a:r>
            <a:r>
              <a:rPr lang="en-US" dirty="0" smtClean="0"/>
              <a:t>: Lightweight or fragile; easily broken.</a:t>
            </a:r>
            <a:br>
              <a:rPr lang="en-US" dirty="0" smtClean="0"/>
            </a:br>
            <a:r>
              <a:rPr lang="en-US" b="1" dirty="0" smtClean="0"/>
              <a:t>Part of Speech</a:t>
            </a:r>
            <a:r>
              <a:rPr lang="en-US" dirty="0" smtClean="0"/>
              <a:t>: Adjective.</a:t>
            </a:r>
            <a:br>
              <a:rPr lang="en-US" dirty="0" smtClean="0"/>
            </a:br>
            <a:r>
              <a:rPr lang="en-US" b="1" dirty="0" smtClean="0"/>
              <a:t>Example</a:t>
            </a:r>
            <a:r>
              <a:rPr lang="en-US" dirty="0" smtClean="0"/>
              <a:t>: The delicate glass vase shattered when it fell.</a:t>
            </a:r>
            <a:endParaRPr lang="de-DE" dirty="0"/>
          </a:p>
        </p:txBody>
      </p:sp>
    </p:spTree>
    <p:extLst>
      <p:ext uri="{BB962C8B-B14F-4D97-AF65-F5344CB8AC3E}">
        <p14:creationId xmlns:p14="http://schemas.microsoft.com/office/powerpoint/2010/main" val="13770101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dirty="0" smtClean="0"/>
              <a:t>Entirely</a:t>
            </a:r>
            <a:endParaRPr lang="de-DE" dirty="0"/>
          </a:p>
        </p:txBody>
      </p:sp>
      <p:sp>
        <p:nvSpPr>
          <p:cNvPr id="3" name="Content Placeholder 2"/>
          <p:cNvSpPr>
            <a:spLocks noGrp="1"/>
          </p:cNvSpPr>
          <p:nvPr>
            <p:ph idx="1"/>
          </p:nvPr>
        </p:nvSpPr>
        <p:spPr/>
        <p:txBody>
          <a:bodyPr/>
          <a:lstStyle/>
          <a:p>
            <a:r>
              <a:rPr lang="en-US" b="1" dirty="0" smtClean="0"/>
              <a:t>Meaning</a:t>
            </a:r>
            <a:r>
              <a:rPr lang="en-US" dirty="0" smtClean="0"/>
              <a:t>: Completely; totally.</a:t>
            </a:r>
            <a:br>
              <a:rPr lang="en-US" dirty="0" smtClean="0"/>
            </a:br>
            <a:r>
              <a:rPr lang="en-US" b="1" dirty="0" smtClean="0"/>
              <a:t>Part of Speech</a:t>
            </a:r>
            <a:r>
              <a:rPr lang="en-US" dirty="0" smtClean="0"/>
              <a:t>: Adverb.</a:t>
            </a:r>
            <a:br>
              <a:rPr lang="en-US" dirty="0" smtClean="0"/>
            </a:br>
            <a:r>
              <a:rPr lang="en-US" b="1" dirty="0" smtClean="0"/>
              <a:t>Example</a:t>
            </a:r>
            <a:r>
              <a:rPr lang="en-US" dirty="0" smtClean="0"/>
              <a:t>: The project was completed entirely by the students.</a:t>
            </a:r>
            <a:endParaRPr lang="de-DE" dirty="0"/>
          </a:p>
        </p:txBody>
      </p:sp>
    </p:spTree>
    <p:extLst>
      <p:ext uri="{BB962C8B-B14F-4D97-AF65-F5344CB8AC3E}">
        <p14:creationId xmlns:p14="http://schemas.microsoft.com/office/powerpoint/2010/main" val="17852799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dirty="0" smtClean="0"/>
              <a:t>Functional</a:t>
            </a:r>
            <a:endParaRPr lang="de-DE" dirty="0"/>
          </a:p>
        </p:txBody>
      </p:sp>
      <p:sp>
        <p:nvSpPr>
          <p:cNvPr id="3" name="Content Placeholder 2"/>
          <p:cNvSpPr>
            <a:spLocks noGrp="1"/>
          </p:cNvSpPr>
          <p:nvPr>
            <p:ph idx="1"/>
          </p:nvPr>
        </p:nvSpPr>
        <p:spPr/>
        <p:txBody>
          <a:bodyPr/>
          <a:lstStyle/>
          <a:p>
            <a:r>
              <a:rPr lang="en-US" b="1" dirty="0" smtClean="0"/>
              <a:t>Meaning</a:t>
            </a:r>
            <a:r>
              <a:rPr lang="en-US" dirty="0" smtClean="0"/>
              <a:t>: Useful; practical; not decorative.</a:t>
            </a:r>
            <a:br>
              <a:rPr lang="en-US" dirty="0" smtClean="0"/>
            </a:br>
            <a:r>
              <a:rPr lang="en-US" b="1" dirty="0" smtClean="0"/>
              <a:t>Part of Speech</a:t>
            </a:r>
            <a:r>
              <a:rPr lang="en-US" dirty="0" smtClean="0"/>
              <a:t>: Adjective.</a:t>
            </a:r>
            <a:br>
              <a:rPr lang="en-US" dirty="0" smtClean="0"/>
            </a:br>
            <a:r>
              <a:rPr lang="en-US" b="1" dirty="0" smtClean="0"/>
              <a:t>Example</a:t>
            </a:r>
            <a:r>
              <a:rPr lang="en-US" dirty="0" smtClean="0"/>
              <a:t>: The new office furniture is highly functional and ergonomic.</a:t>
            </a:r>
            <a:endParaRPr lang="de-DE" dirty="0"/>
          </a:p>
        </p:txBody>
      </p:sp>
    </p:spTree>
    <p:extLst>
      <p:ext uri="{BB962C8B-B14F-4D97-AF65-F5344CB8AC3E}">
        <p14:creationId xmlns:p14="http://schemas.microsoft.com/office/powerpoint/2010/main" val="8526299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dirty="0" smtClean="0"/>
              <a:t>Harm</a:t>
            </a:r>
            <a:endParaRPr lang="de-DE" dirty="0"/>
          </a:p>
        </p:txBody>
      </p:sp>
      <p:sp>
        <p:nvSpPr>
          <p:cNvPr id="3" name="Content Placeholder 2"/>
          <p:cNvSpPr>
            <a:spLocks noGrp="1"/>
          </p:cNvSpPr>
          <p:nvPr>
            <p:ph idx="1"/>
          </p:nvPr>
        </p:nvSpPr>
        <p:spPr/>
        <p:txBody>
          <a:bodyPr/>
          <a:lstStyle/>
          <a:p>
            <a:r>
              <a:rPr lang="en-US" b="1" dirty="0" smtClean="0"/>
              <a:t>Meaning</a:t>
            </a:r>
            <a:r>
              <a:rPr lang="en-US" dirty="0" smtClean="0"/>
              <a:t>: To damage, injure, or hurt something or someone.</a:t>
            </a:r>
            <a:br>
              <a:rPr lang="en-US" dirty="0" smtClean="0"/>
            </a:br>
            <a:r>
              <a:rPr lang="en-US" b="1" dirty="0" smtClean="0"/>
              <a:t>Part of Speech</a:t>
            </a:r>
            <a:r>
              <a:rPr lang="en-US" dirty="0" smtClean="0"/>
              <a:t>: Verb.</a:t>
            </a:r>
            <a:br>
              <a:rPr lang="en-US" dirty="0" smtClean="0"/>
            </a:br>
            <a:r>
              <a:rPr lang="en-US" b="1" dirty="0" smtClean="0"/>
              <a:t>Example</a:t>
            </a:r>
            <a:r>
              <a:rPr lang="en-US" dirty="0" smtClean="0"/>
              <a:t>: Smoking can harm your lungs over time.</a:t>
            </a:r>
            <a:endParaRPr lang="de-DE" dirty="0"/>
          </a:p>
        </p:txBody>
      </p:sp>
    </p:spTree>
    <p:extLst>
      <p:ext uri="{BB962C8B-B14F-4D97-AF65-F5344CB8AC3E}">
        <p14:creationId xmlns:p14="http://schemas.microsoft.com/office/powerpoint/2010/main" val="42300737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dirty="0" smtClean="0"/>
              <a:t>Objection</a:t>
            </a:r>
            <a:endParaRPr lang="de-DE" dirty="0"/>
          </a:p>
        </p:txBody>
      </p:sp>
      <p:sp>
        <p:nvSpPr>
          <p:cNvPr id="3" name="Content Placeholder 2"/>
          <p:cNvSpPr>
            <a:spLocks noGrp="1"/>
          </p:cNvSpPr>
          <p:nvPr>
            <p:ph idx="1"/>
          </p:nvPr>
        </p:nvSpPr>
        <p:spPr/>
        <p:txBody>
          <a:bodyPr/>
          <a:lstStyle/>
          <a:p>
            <a:r>
              <a:rPr lang="en-US" b="1" dirty="0" smtClean="0"/>
              <a:t>Meaning</a:t>
            </a:r>
            <a:r>
              <a:rPr lang="en-US" dirty="0" smtClean="0"/>
              <a:t>: An expression of disagreement or disapproval.</a:t>
            </a:r>
            <a:br>
              <a:rPr lang="en-US" dirty="0" smtClean="0"/>
            </a:br>
            <a:r>
              <a:rPr lang="en-US" b="1" dirty="0" smtClean="0"/>
              <a:t>Part of Speech</a:t>
            </a:r>
            <a:r>
              <a:rPr lang="en-US" dirty="0" smtClean="0"/>
              <a:t>: Noun.</a:t>
            </a:r>
            <a:br>
              <a:rPr lang="en-US" dirty="0" smtClean="0"/>
            </a:br>
            <a:r>
              <a:rPr lang="en-US" b="1" dirty="0" smtClean="0"/>
              <a:t>Example</a:t>
            </a:r>
            <a:r>
              <a:rPr lang="en-US" dirty="0" smtClean="0"/>
              <a:t>: The council members raised an objection to the proposed changes.</a:t>
            </a:r>
            <a:endParaRPr lang="de-DE" dirty="0"/>
          </a:p>
        </p:txBody>
      </p:sp>
    </p:spTree>
    <p:extLst>
      <p:ext uri="{BB962C8B-B14F-4D97-AF65-F5344CB8AC3E}">
        <p14:creationId xmlns:p14="http://schemas.microsoft.com/office/powerpoint/2010/main" val="40458558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dirty="0" smtClean="0"/>
              <a:t>On good terms with</a:t>
            </a:r>
            <a:endParaRPr lang="de-DE" dirty="0"/>
          </a:p>
        </p:txBody>
      </p:sp>
      <p:sp>
        <p:nvSpPr>
          <p:cNvPr id="3" name="Content Placeholder 2"/>
          <p:cNvSpPr>
            <a:spLocks noGrp="1"/>
          </p:cNvSpPr>
          <p:nvPr>
            <p:ph idx="1"/>
          </p:nvPr>
        </p:nvSpPr>
        <p:spPr/>
        <p:txBody>
          <a:bodyPr/>
          <a:lstStyle/>
          <a:p>
            <a:r>
              <a:rPr lang="en-US" b="1" dirty="0" smtClean="0"/>
              <a:t>Meaning</a:t>
            </a:r>
            <a:r>
              <a:rPr lang="en-US" dirty="0" smtClean="0"/>
              <a:t>: Friendly to; getting along well with.</a:t>
            </a:r>
            <a:br>
              <a:rPr lang="en-US" dirty="0" smtClean="0"/>
            </a:br>
            <a:r>
              <a:rPr lang="en-US" b="1" dirty="0" smtClean="0"/>
              <a:t>Part of Speech</a:t>
            </a:r>
            <a:r>
              <a:rPr lang="en-US" dirty="0" smtClean="0"/>
              <a:t>: Phrase.</a:t>
            </a:r>
            <a:br>
              <a:rPr lang="en-US" dirty="0" smtClean="0"/>
            </a:br>
            <a:r>
              <a:rPr lang="en-US" b="1" dirty="0" smtClean="0"/>
              <a:t>Example</a:t>
            </a:r>
            <a:r>
              <a:rPr lang="en-US" dirty="0" smtClean="0"/>
              <a:t>: She is on good terms with her colleagues at work.</a:t>
            </a:r>
            <a:endParaRPr lang="de-DE" dirty="0"/>
          </a:p>
        </p:txBody>
      </p:sp>
    </p:spTree>
    <p:extLst>
      <p:ext uri="{BB962C8B-B14F-4D97-AF65-F5344CB8AC3E}">
        <p14:creationId xmlns:p14="http://schemas.microsoft.com/office/powerpoint/2010/main" val="7529316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dirty="0" smtClean="0"/>
              <a:t>Romantic</a:t>
            </a:r>
            <a:endParaRPr lang="de-DE" dirty="0"/>
          </a:p>
        </p:txBody>
      </p:sp>
      <p:sp>
        <p:nvSpPr>
          <p:cNvPr id="3" name="Content Placeholder 2"/>
          <p:cNvSpPr>
            <a:spLocks noGrp="1"/>
          </p:cNvSpPr>
          <p:nvPr>
            <p:ph idx="1"/>
          </p:nvPr>
        </p:nvSpPr>
        <p:spPr/>
        <p:txBody>
          <a:bodyPr/>
          <a:lstStyle/>
          <a:p>
            <a:r>
              <a:rPr lang="en-US" b="1" dirty="0" smtClean="0"/>
              <a:t>Meaning</a:t>
            </a:r>
            <a:r>
              <a:rPr lang="en-US" dirty="0" smtClean="0"/>
              <a:t>: An idealistic impression.</a:t>
            </a:r>
            <a:br>
              <a:rPr lang="en-US" dirty="0" smtClean="0"/>
            </a:br>
            <a:r>
              <a:rPr lang="en-US" b="1" dirty="0" smtClean="0"/>
              <a:t>Part of Speech</a:t>
            </a:r>
            <a:r>
              <a:rPr lang="en-US" dirty="0" smtClean="0"/>
              <a:t>: Adjective.</a:t>
            </a:r>
            <a:br>
              <a:rPr lang="en-US" dirty="0" smtClean="0"/>
            </a:br>
            <a:r>
              <a:rPr lang="en-US" b="1" dirty="0" smtClean="0"/>
              <a:t>Example</a:t>
            </a:r>
            <a:r>
              <a:rPr lang="en-US" dirty="0" smtClean="0"/>
              <a:t>: They went on a romantic date by the seaside.</a:t>
            </a:r>
            <a:endParaRPr lang="de-DE" dirty="0"/>
          </a:p>
        </p:txBody>
      </p:sp>
    </p:spTree>
    <p:extLst>
      <p:ext uri="{BB962C8B-B14F-4D97-AF65-F5344CB8AC3E}">
        <p14:creationId xmlns:p14="http://schemas.microsoft.com/office/powerpoint/2010/main" val="371972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dirty="0" smtClean="0"/>
              <a:t/>
            </a:r>
            <a:br>
              <a:rPr lang="de-DE" dirty="0" smtClean="0"/>
            </a:br>
            <a:r>
              <a:rPr lang="de-DE" dirty="0" smtClean="0"/>
              <a:t> decline</a:t>
            </a:r>
            <a:endParaRPr lang="de-DE" dirty="0"/>
          </a:p>
        </p:txBody>
      </p:sp>
      <p:sp>
        <p:nvSpPr>
          <p:cNvPr id="9" name="Rectangle 5"/>
          <p:cNvSpPr>
            <a:spLocks noGrp="1" noChangeArrowheads="1"/>
          </p:cNvSpPr>
          <p:nvPr>
            <p:ph idx="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smtClean="0">
                <a:ln>
                  <a:noFill/>
                </a:ln>
                <a:solidFill>
                  <a:schemeClr val="tx1"/>
                </a:solidFill>
                <a:effectLst/>
                <a:latin typeface="Arial" panose="020B0604020202020204" pitchFamily="34" charset="0"/>
              </a:rPr>
              <a:t>Meaning</a:t>
            </a:r>
            <a:r>
              <a:rPr kumimoji="0" lang="de-DE" altLang="de-DE" sz="1800" b="0" i="0" u="none" strike="noStrike" cap="none" normalizeH="0" baseline="0" smtClean="0">
                <a:ln>
                  <a:noFill/>
                </a:ln>
                <a:solidFill>
                  <a:schemeClr val="tx1"/>
                </a:solidFill>
                <a:effectLst/>
                <a:latin typeface="Arial" panose="020B0604020202020204" pitchFamily="34" charset="0"/>
              </a:rPr>
              <a:t>: To decrease in quantity, quality, or importance, or to reject something.</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smtClean="0">
                <a:ln>
                  <a:noFill/>
                </a:ln>
                <a:solidFill>
                  <a:schemeClr val="tx1"/>
                </a:solidFill>
                <a:effectLst/>
                <a:latin typeface="Arial" panose="020B0604020202020204" pitchFamily="34" charset="0"/>
              </a:rPr>
              <a:t>Part of Speech</a:t>
            </a:r>
            <a:r>
              <a:rPr kumimoji="0" lang="de-DE" altLang="de-DE" sz="1800" b="0" i="0" u="none" strike="noStrike" cap="none" normalizeH="0" baseline="0" smtClean="0">
                <a:ln>
                  <a:noFill/>
                </a:ln>
                <a:solidFill>
                  <a:schemeClr val="tx1"/>
                </a:solidFill>
                <a:effectLst/>
                <a:latin typeface="Arial" panose="020B0604020202020204" pitchFamily="34" charset="0"/>
              </a:rPr>
              <a:t>: Verb</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smtClean="0">
                <a:ln>
                  <a:noFill/>
                </a:ln>
                <a:solidFill>
                  <a:schemeClr val="tx1"/>
                </a:solidFill>
                <a:effectLst/>
                <a:latin typeface="Arial" panose="020B0604020202020204" pitchFamily="34" charset="0"/>
              </a:rPr>
              <a:t>Example</a:t>
            </a:r>
            <a:r>
              <a:rPr kumimoji="0" lang="de-DE" altLang="de-DE" sz="1800" b="0" i="0" u="none" strike="noStrike" cap="none" normalizeH="0" baseline="0" smtClean="0">
                <a:ln>
                  <a:noFill/>
                </a:ln>
                <a:solidFill>
                  <a:schemeClr val="tx1"/>
                </a:solidFill>
                <a:effectLst/>
                <a:latin typeface="Arial" panose="020B0604020202020204" pitchFamily="34" charset="0"/>
              </a:rPr>
              <a:t>: The company had to decline the offer because it wasn't profitable. </a:t>
            </a:r>
          </a:p>
        </p:txBody>
      </p:sp>
    </p:spTree>
    <p:extLst>
      <p:ext uri="{BB962C8B-B14F-4D97-AF65-F5344CB8AC3E}">
        <p14:creationId xmlns:p14="http://schemas.microsoft.com/office/powerpoint/2010/main" val="21335905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b="1" dirty="0" smtClean="0"/>
              <a:t>Thick</a:t>
            </a:r>
            <a:endParaRPr lang="de-DE" dirty="0"/>
          </a:p>
        </p:txBody>
      </p:sp>
      <p:sp>
        <p:nvSpPr>
          <p:cNvPr id="3" name="Content Placeholder 2"/>
          <p:cNvSpPr>
            <a:spLocks noGrp="1"/>
          </p:cNvSpPr>
          <p:nvPr>
            <p:ph idx="1"/>
          </p:nvPr>
        </p:nvSpPr>
        <p:spPr/>
        <p:txBody>
          <a:bodyPr/>
          <a:lstStyle/>
          <a:p>
            <a:r>
              <a:rPr lang="en-US" b="1" dirty="0" smtClean="0"/>
              <a:t>Meaning</a:t>
            </a:r>
            <a:r>
              <a:rPr lang="en-US" dirty="0" smtClean="0"/>
              <a:t>: Heavy; the opposite of thin.</a:t>
            </a:r>
            <a:br>
              <a:rPr lang="en-US" dirty="0" smtClean="0"/>
            </a:br>
            <a:r>
              <a:rPr lang="en-US" b="1" dirty="0" smtClean="0"/>
              <a:t>Part of Speech</a:t>
            </a:r>
            <a:r>
              <a:rPr lang="en-US" dirty="0" smtClean="0"/>
              <a:t>: Adjective.</a:t>
            </a:r>
            <a:br>
              <a:rPr lang="en-US" dirty="0" smtClean="0"/>
            </a:br>
            <a:r>
              <a:rPr lang="en-US" b="1" dirty="0" smtClean="0"/>
              <a:t>Example</a:t>
            </a:r>
            <a:r>
              <a:rPr lang="en-US" dirty="0" smtClean="0"/>
              <a:t>: The walls in this building are very thick and soundproof.</a:t>
            </a:r>
            <a:endParaRPr lang="de-DE" dirty="0"/>
          </a:p>
        </p:txBody>
      </p:sp>
    </p:spTree>
    <p:extLst>
      <p:ext uri="{BB962C8B-B14F-4D97-AF65-F5344CB8AC3E}">
        <p14:creationId xmlns:p14="http://schemas.microsoft.com/office/powerpoint/2010/main" val="34733679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90651" y="981892"/>
            <a:ext cx="7359613" cy="4906409"/>
          </a:xfrm>
          <a:prstGeom prst="rect">
            <a:avLst/>
          </a:prstGeom>
        </p:spPr>
      </p:pic>
    </p:spTree>
    <p:extLst>
      <p:ext uri="{BB962C8B-B14F-4D97-AF65-F5344CB8AC3E}">
        <p14:creationId xmlns:p14="http://schemas.microsoft.com/office/powerpoint/2010/main" val="25784094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dirty="0" smtClean="0"/>
              <a:t>Ubiquitous</a:t>
            </a:r>
            <a:endParaRPr lang="de-DE" dirty="0"/>
          </a:p>
        </p:txBody>
      </p:sp>
      <p:sp>
        <p:nvSpPr>
          <p:cNvPr id="4" name="Rectangle 1"/>
          <p:cNvSpPr>
            <a:spLocks noGrp="1" noChangeArrowheads="1"/>
          </p:cNvSpPr>
          <p:nvPr>
            <p:ph idx="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smtClean="0">
                <a:ln>
                  <a:noFill/>
                </a:ln>
                <a:solidFill>
                  <a:schemeClr val="tx1"/>
                </a:solidFill>
                <a:effectLst/>
                <a:latin typeface="Arial" panose="020B0604020202020204" pitchFamily="34" charset="0"/>
              </a:rPr>
              <a:t>Part of Speech</a:t>
            </a:r>
            <a:r>
              <a:rPr kumimoji="0" lang="de-DE" altLang="de-DE" sz="1800" b="0" i="0" u="none" strike="noStrike" cap="none" normalizeH="0" baseline="0" smtClean="0">
                <a:ln>
                  <a:noFill/>
                </a:ln>
                <a:solidFill>
                  <a:schemeClr val="tx1"/>
                </a:solidFill>
                <a:effectLst/>
                <a:latin typeface="Arial" panose="020B0604020202020204" pitchFamily="34" charset="0"/>
              </a:rPr>
              <a:t>: Adjective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smtClean="0">
                <a:ln>
                  <a:noFill/>
                </a:ln>
                <a:solidFill>
                  <a:schemeClr val="tx1"/>
                </a:solidFill>
                <a:effectLst/>
                <a:latin typeface="Arial" panose="020B0604020202020204" pitchFamily="34" charset="0"/>
              </a:rPr>
              <a:t>Meaning</a:t>
            </a:r>
            <a:r>
              <a:rPr kumimoji="0" lang="de-DE" altLang="de-DE" sz="1800" b="0" i="0" u="none" strike="noStrike" cap="none" normalizeH="0" baseline="0" smtClean="0">
                <a:ln>
                  <a:noFill/>
                </a:ln>
                <a:solidFill>
                  <a:schemeClr val="tx1"/>
                </a:solidFill>
                <a:effectLst/>
                <a:latin typeface="Arial" panose="020B0604020202020204" pitchFamily="34" charset="0"/>
              </a:rPr>
              <a:t>: Present, appearing, or found everywhere.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smtClean="0">
                <a:ln>
                  <a:noFill/>
                </a:ln>
                <a:solidFill>
                  <a:schemeClr val="tx1"/>
                </a:solidFill>
                <a:effectLst/>
                <a:latin typeface="Arial" panose="020B0604020202020204" pitchFamily="34" charset="0"/>
              </a:rPr>
              <a:t>Pronunciation</a:t>
            </a:r>
            <a:r>
              <a:rPr kumimoji="0" lang="de-DE" altLang="de-DE" sz="1800" b="0" i="0" u="none" strike="noStrike" cap="none" normalizeH="0" baseline="0" smtClean="0">
                <a:ln>
                  <a:noFill/>
                </a:ln>
                <a:solidFill>
                  <a:schemeClr val="tx1"/>
                </a:solidFill>
                <a:effectLst/>
                <a:latin typeface="Arial" panose="020B0604020202020204" pitchFamily="34" charset="0"/>
              </a:rPr>
              <a:t>: /juːˈbɪkwɪtəs/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smtClean="0">
                <a:ln>
                  <a:noFill/>
                </a:ln>
                <a:solidFill>
                  <a:schemeClr val="tx1"/>
                </a:solidFill>
                <a:effectLst/>
                <a:latin typeface="Arial" panose="020B0604020202020204" pitchFamily="34" charset="0"/>
              </a:rPr>
              <a:t>Example</a:t>
            </a:r>
            <a:r>
              <a:rPr kumimoji="0" lang="de-DE" altLang="de-DE" sz="1800" b="0" i="0" u="none" strike="noStrike" cap="none" normalizeH="0" baseline="0" smtClean="0">
                <a:ln>
                  <a:noFill/>
                </a:ln>
                <a:solidFill>
                  <a:schemeClr val="tx1"/>
                </a:solidFill>
                <a:effectLst/>
                <a:latin typeface="Arial" panose="020B0604020202020204" pitchFamily="34" charset="0"/>
              </a:rPr>
              <a:t>: Smartphones have become ubiquitous in modern society. </a:t>
            </a:r>
          </a:p>
        </p:txBody>
      </p:sp>
    </p:spTree>
    <p:extLst>
      <p:ext uri="{BB962C8B-B14F-4D97-AF65-F5344CB8AC3E}">
        <p14:creationId xmlns:p14="http://schemas.microsoft.com/office/powerpoint/2010/main" val="22008966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20706" y="1161286"/>
            <a:ext cx="6552983" cy="4368655"/>
          </a:xfrm>
          <a:prstGeom prst="rect">
            <a:avLst/>
          </a:prstGeom>
        </p:spPr>
      </p:pic>
    </p:spTree>
    <p:extLst>
      <p:ext uri="{BB962C8B-B14F-4D97-AF65-F5344CB8AC3E}">
        <p14:creationId xmlns:p14="http://schemas.microsoft.com/office/powerpoint/2010/main" val="21098876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b="1" dirty="0" smtClean="0"/>
              <a:t>Anomaly</a:t>
            </a:r>
            <a:endParaRPr lang="de-DE" dirty="0"/>
          </a:p>
        </p:txBody>
      </p:sp>
      <p:sp>
        <p:nvSpPr>
          <p:cNvPr id="4" name="Rectangle 1"/>
          <p:cNvSpPr>
            <a:spLocks noGrp="1" noChangeArrowheads="1"/>
          </p:cNvSpPr>
          <p:nvPr>
            <p:ph idx="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smtClean="0">
                <a:ln>
                  <a:noFill/>
                </a:ln>
                <a:solidFill>
                  <a:schemeClr val="tx1"/>
                </a:solidFill>
                <a:effectLst/>
                <a:latin typeface="Arial" panose="020B0604020202020204" pitchFamily="34" charset="0"/>
              </a:rPr>
              <a:t>Part of Speech</a:t>
            </a:r>
            <a:r>
              <a:rPr kumimoji="0" lang="de-DE" altLang="de-DE" sz="1800" b="0" i="0" u="none" strike="noStrike" cap="none" normalizeH="0" baseline="0" smtClean="0">
                <a:ln>
                  <a:noFill/>
                </a:ln>
                <a:solidFill>
                  <a:schemeClr val="tx1"/>
                </a:solidFill>
                <a:effectLst/>
                <a:latin typeface="Arial" panose="020B0604020202020204" pitchFamily="34" charset="0"/>
              </a:rPr>
              <a:t>: Noun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smtClean="0">
                <a:ln>
                  <a:noFill/>
                </a:ln>
                <a:solidFill>
                  <a:schemeClr val="tx1"/>
                </a:solidFill>
                <a:effectLst/>
                <a:latin typeface="Arial" panose="020B0604020202020204" pitchFamily="34" charset="0"/>
              </a:rPr>
              <a:t>Meaning</a:t>
            </a:r>
            <a:r>
              <a:rPr kumimoji="0" lang="de-DE" altLang="de-DE" sz="1800" b="0" i="0" u="none" strike="noStrike" cap="none" normalizeH="0" baseline="0" smtClean="0">
                <a:ln>
                  <a:noFill/>
                </a:ln>
                <a:solidFill>
                  <a:schemeClr val="tx1"/>
                </a:solidFill>
                <a:effectLst/>
                <a:latin typeface="Arial" panose="020B0604020202020204" pitchFamily="34" charset="0"/>
              </a:rPr>
              <a:t>: Something that deviates from what is standard, normal, or expected.</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smtClean="0">
                <a:ln>
                  <a:noFill/>
                </a:ln>
                <a:solidFill>
                  <a:schemeClr val="tx1"/>
                </a:solidFill>
                <a:effectLst/>
                <a:latin typeface="Arial" panose="020B0604020202020204" pitchFamily="34" charset="0"/>
              </a:rPr>
              <a:t>Pronunciation</a:t>
            </a:r>
            <a:r>
              <a:rPr kumimoji="0" lang="de-DE" altLang="de-DE" sz="1800" b="0" i="0" u="none" strike="noStrike" cap="none" normalizeH="0" baseline="0" smtClean="0">
                <a:ln>
                  <a:noFill/>
                </a:ln>
                <a:solidFill>
                  <a:schemeClr val="tx1"/>
                </a:solidFill>
                <a:effectLst/>
                <a:latin typeface="Arial" panose="020B0604020202020204" pitchFamily="34" charset="0"/>
              </a:rPr>
              <a:t>: /əˈnɒməli/</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smtClean="0">
                <a:ln>
                  <a:noFill/>
                </a:ln>
                <a:solidFill>
                  <a:schemeClr val="tx1"/>
                </a:solidFill>
                <a:effectLst/>
                <a:latin typeface="Arial" panose="020B0604020202020204" pitchFamily="34" charset="0"/>
              </a:rPr>
              <a:t>Example</a:t>
            </a:r>
            <a:r>
              <a:rPr kumimoji="0" lang="de-DE" altLang="de-DE" sz="1800" b="0" i="0" u="none" strike="noStrike" cap="none" normalizeH="0" baseline="0" smtClean="0">
                <a:ln>
                  <a:noFill/>
                </a:ln>
                <a:solidFill>
                  <a:schemeClr val="tx1"/>
                </a:solidFill>
                <a:effectLst/>
                <a:latin typeface="Arial" panose="020B0604020202020204" pitchFamily="34" charset="0"/>
              </a:rPr>
              <a:t>: The scientist found an anomaly in the test results. </a:t>
            </a:r>
          </a:p>
        </p:txBody>
      </p:sp>
    </p:spTree>
    <p:extLst>
      <p:ext uri="{BB962C8B-B14F-4D97-AF65-F5344CB8AC3E}">
        <p14:creationId xmlns:p14="http://schemas.microsoft.com/office/powerpoint/2010/main" val="16181718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4857" y="1470911"/>
            <a:ext cx="7275195" cy="4477043"/>
          </a:xfrm>
          <a:prstGeom prst="rect">
            <a:avLst/>
          </a:prstGeom>
        </p:spPr>
      </p:pic>
    </p:spTree>
    <p:extLst>
      <p:ext uri="{BB962C8B-B14F-4D97-AF65-F5344CB8AC3E}">
        <p14:creationId xmlns:p14="http://schemas.microsoft.com/office/powerpoint/2010/main" val="37421857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dirty="0" smtClean="0"/>
              <a:t>Nuance</a:t>
            </a:r>
            <a:endParaRPr lang="de-DE" dirty="0"/>
          </a:p>
        </p:txBody>
      </p:sp>
      <p:sp>
        <p:nvSpPr>
          <p:cNvPr id="3" name="Content Placeholder 2"/>
          <p:cNvSpPr>
            <a:spLocks noGrp="1"/>
          </p:cNvSpPr>
          <p:nvPr>
            <p:ph idx="1"/>
          </p:nvPr>
        </p:nvSpPr>
        <p:spPr/>
        <p:txBody>
          <a:bodyPr/>
          <a:lstStyle/>
          <a:p>
            <a:r>
              <a:rPr lang="en-US" b="1" dirty="0" smtClean="0"/>
              <a:t>Part of Speech</a:t>
            </a:r>
            <a:r>
              <a:rPr lang="en-US" dirty="0" smtClean="0"/>
              <a:t>: Noun</a:t>
            </a:r>
          </a:p>
          <a:p>
            <a:r>
              <a:rPr lang="en-US" b="1" dirty="0" smtClean="0"/>
              <a:t>Meaning</a:t>
            </a:r>
            <a:r>
              <a:rPr lang="en-US" dirty="0" smtClean="0"/>
              <a:t>: A subtle difference in meaning, expression, or sound.</a:t>
            </a:r>
          </a:p>
          <a:p>
            <a:r>
              <a:rPr lang="en-US" b="1" dirty="0" smtClean="0"/>
              <a:t>Pronunciation</a:t>
            </a:r>
            <a:r>
              <a:rPr lang="en-US" dirty="0" smtClean="0"/>
              <a:t>: /ˈ</a:t>
            </a:r>
            <a:r>
              <a:rPr lang="en-US" dirty="0" err="1" smtClean="0"/>
              <a:t>njuːɑːns</a:t>
            </a:r>
            <a:r>
              <a:rPr lang="en-US" dirty="0" smtClean="0"/>
              <a:t>/</a:t>
            </a:r>
          </a:p>
          <a:p>
            <a:r>
              <a:rPr lang="en-US" b="1" dirty="0" smtClean="0"/>
              <a:t>Example</a:t>
            </a:r>
            <a:r>
              <a:rPr lang="en-US" dirty="0" smtClean="0"/>
              <a:t>: The artist captured the nuances of light and shadow in the painting.</a:t>
            </a:r>
          </a:p>
          <a:p>
            <a:endParaRPr lang="en-US" dirty="0"/>
          </a:p>
        </p:txBody>
      </p:sp>
    </p:spTree>
    <p:extLst>
      <p:ext uri="{BB962C8B-B14F-4D97-AF65-F5344CB8AC3E}">
        <p14:creationId xmlns:p14="http://schemas.microsoft.com/office/powerpoint/2010/main" val="2136671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25485" y="1671508"/>
            <a:ext cx="7297239" cy="3176445"/>
          </a:xfrm>
          <a:prstGeom prst="rect">
            <a:avLst/>
          </a:prstGeom>
        </p:spPr>
      </p:pic>
    </p:spTree>
    <p:extLst>
      <p:ext uri="{BB962C8B-B14F-4D97-AF65-F5344CB8AC3E}">
        <p14:creationId xmlns:p14="http://schemas.microsoft.com/office/powerpoint/2010/main" val="42502157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dirty="0" smtClean="0"/>
              <a:t>Ephemeral</a:t>
            </a:r>
            <a:endParaRPr lang="de-DE" dirty="0"/>
          </a:p>
        </p:txBody>
      </p:sp>
      <p:sp>
        <p:nvSpPr>
          <p:cNvPr id="4" name="Rectangle 1"/>
          <p:cNvSpPr>
            <a:spLocks noGrp="1" noChangeArrowheads="1"/>
          </p:cNvSpPr>
          <p:nvPr>
            <p:ph idx="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smtClean="0">
                <a:ln>
                  <a:noFill/>
                </a:ln>
                <a:solidFill>
                  <a:schemeClr val="tx1"/>
                </a:solidFill>
                <a:effectLst/>
                <a:latin typeface="Arial" panose="020B0604020202020204" pitchFamily="34" charset="0"/>
              </a:rPr>
              <a:t>Part of Speech</a:t>
            </a:r>
            <a:r>
              <a:rPr kumimoji="0" lang="de-DE" altLang="de-DE" sz="1800" b="0" i="0" u="none" strike="noStrike" cap="none" normalizeH="0" baseline="0" smtClean="0">
                <a:ln>
                  <a:noFill/>
                </a:ln>
                <a:solidFill>
                  <a:schemeClr val="tx1"/>
                </a:solidFill>
                <a:effectLst/>
                <a:latin typeface="Arial" panose="020B0604020202020204" pitchFamily="34" charset="0"/>
              </a:rPr>
              <a:t>: Adjective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smtClean="0">
                <a:ln>
                  <a:noFill/>
                </a:ln>
                <a:solidFill>
                  <a:schemeClr val="tx1"/>
                </a:solidFill>
                <a:effectLst/>
                <a:latin typeface="Arial" panose="020B0604020202020204" pitchFamily="34" charset="0"/>
              </a:rPr>
              <a:t>Meaning</a:t>
            </a:r>
            <a:r>
              <a:rPr kumimoji="0" lang="de-DE" altLang="de-DE" sz="1800" b="0" i="0" u="none" strike="noStrike" cap="none" normalizeH="0" baseline="0" smtClean="0">
                <a:ln>
                  <a:noFill/>
                </a:ln>
                <a:solidFill>
                  <a:schemeClr val="tx1"/>
                </a:solidFill>
                <a:effectLst/>
                <a:latin typeface="Arial" panose="020B0604020202020204" pitchFamily="34" charset="0"/>
              </a:rPr>
              <a:t>: Lasting for a very short time.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smtClean="0">
                <a:ln>
                  <a:noFill/>
                </a:ln>
                <a:solidFill>
                  <a:schemeClr val="tx1"/>
                </a:solidFill>
                <a:effectLst/>
                <a:latin typeface="Arial" panose="020B0604020202020204" pitchFamily="34" charset="0"/>
              </a:rPr>
              <a:t>Pronunciation</a:t>
            </a:r>
            <a:r>
              <a:rPr kumimoji="0" lang="de-DE" altLang="de-DE" sz="1800" b="0" i="0" u="none" strike="noStrike" cap="none" normalizeH="0" baseline="0" smtClean="0">
                <a:ln>
                  <a:noFill/>
                </a:ln>
                <a:solidFill>
                  <a:schemeClr val="tx1"/>
                </a:solidFill>
                <a:effectLst/>
                <a:latin typeface="Arial" panose="020B0604020202020204" pitchFamily="34" charset="0"/>
              </a:rPr>
              <a:t>: /ɪˈfɛmərəl/</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smtClean="0">
                <a:ln>
                  <a:noFill/>
                </a:ln>
                <a:solidFill>
                  <a:schemeClr val="tx1"/>
                </a:solidFill>
                <a:effectLst/>
                <a:latin typeface="Arial" panose="020B0604020202020204" pitchFamily="34" charset="0"/>
              </a:rPr>
              <a:t>Example</a:t>
            </a:r>
            <a:r>
              <a:rPr kumimoji="0" lang="de-DE" altLang="de-DE" sz="1800" b="0" i="0" u="none" strike="noStrike" cap="none" normalizeH="0" baseline="0" smtClean="0">
                <a:ln>
                  <a:noFill/>
                </a:ln>
                <a:solidFill>
                  <a:schemeClr val="tx1"/>
                </a:solidFill>
                <a:effectLst/>
                <a:latin typeface="Arial" panose="020B0604020202020204" pitchFamily="34" charset="0"/>
              </a:rPr>
              <a:t>: The beauty of the sunset was ephemeral but breathtaking. </a:t>
            </a:r>
          </a:p>
        </p:txBody>
      </p:sp>
    </p:spTree>
    <p:extLst>
      <p:ext uri="{BB962C8B-B14F-4D97-AF65-F5344CB8AC3E}">
        <p14:creationId xmlns:p14="http://schemas.microsoft.com/office/powerpoint/2010/main" val="19663643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12274" y="674915"/>
            <a:ext cx="7472825" cy="5604619"/>
          </a:xfrm>
          <a:prstGeom prst="rect">
            <a:avLst/>
          </a:prstGeom>
        </p:spPr>
      </p:pic>
    </p:spTree>
    <p:extLst>
      <p:ext uri="{BB962C8B-B14F-4D97-AF65-F5344CB8AC3E}">
        <p14:creationId xmlns:p14="http://schemas.microsoft.com/office/powerpoint/2010/main" val="197966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dirty="0" smtClean="0"/>
              <a:t>Factor</a:t>
            </a:r>
            <a:endParaRPr lang="de-DE" dirty="0"/>
          </a:p>
        </p:txBody>
      </p:sp>
      <p:sp>
        <p:nvSpPr>
          <p:cNvPr id="4" name="Rectangle 1"/>
          <p:cNvSpPr>
            <a:spLocks noGrp="1" noChangeArrowheads="1"/>
          </p:cNvSpPr>
          <p:nvPr>
            <p:ph idx="1"/>
          </p:nvPr>
        </p:nvSpPr>
        <p:spPr bwMode="auto">
          <a:xfrm>
            <a:off x="838200" y="3262630"/>
            <a:ext cx="9820835"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smtClean="0">
                <a:ln>
                  <a:noFill/>
                </a:ln>
                <a:solidFill>
                  <a:schemeClr val="tx1"/>
                </a:solidFill>
                <a:effectLst/>
                <a:latin typeface="Arial" panose="020B0604020202020204" pitchFamily="34" charset="0"/>
              </a:rPr>
              <a:t>Meaning</a:t>
            </a:r>
            <a:r>
              <a:rPr kumimoji="0" lang="de-DE" altLang="de-DE" sz="1800" b="0" i="0" u="none" strike="noStrike" cap="none" normalizeH="0" baseline="0" smtClean="0">
                <a:ln>
                  <a:noFill/>
                </a:ln>
                <a:solidFill>
                  <a:schemeClr val="tx1"/>
                </a:solidFill>
                <a:effectLst/>
                <a:latin typeface="Arial" panose="020B0604020202020204" pitchFamily="34" charset="0"/>
              </a:rPr>
              <a:t>: An element or cause that contributes to a particular situation.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smtClean="0">
                <a:ln>
                  <a:noFill/>
                </a:ln>
                <a:solidFill>
                  <a:schemeClr val="tx1"/>
                </a:solidFill>
                <a:effectLst/>
                <a:latin typeface="Arial" panose="020B0604020202020204" pitchFamily="34" charset="0"/>
              </a:rPr>
              <a:t>Part of Speech</a:t>
            </a:r>
            <a:r>
              <a:rPr kumimoji="0" lang="de-DE" altLang="de-DE" sz="1800" b="0" i="0" u="none" strike="noStrike" cap="none" normalizeH="0" baseline="0" smtClean="0">
                <a:ln>
                  <a:noFill/>
                </a:ln>
                <a:solidFill>
                  <a:schemeClr val="tx1"/>
                </a:solidFill>
                <a:effectLst/>
                <a:latin typeface="Arial" panose="020B0604020202020204" pitchFamily="34" charset="0"/>
              </a:rPr>
              <a:t>: Noun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smtClean="0">
                <a:ln>
                  <a:noFill/>
                </a:ln>
                <a:solidFill>
                  <a:schemeClr val="tx1"/>
                </a:solidFill>
                <a:effectLst/>
                <a:latin typeface="Arial" panose="020B0604020202020204" pitchFamily="34" charset="0"/>
              </a:rPr>
              <a:t>Example</a:t>
            </a:r>
            <a:r>
              <a:rPr kumimoji="0" lang="de-DE" altLang="de-DE" sz="1800" b="0" i="0" u="none" strike="noStrike" cap="none" normalizeH="0" baseline="0" smtClean="0">
                <a:ln>
                  <a:noFill/>
                </a:ln>
                <a:solidFill>
                  <a:schemeClr val="tx1"/>
                </a:solidFill>
                <a:effectLst/>
                <a:latin typeface="Arial" panose="020B0604020202020204" pitchFamily="34" charset="0"/>
              </a:rPr>
              <a:t>: "Another important factor is the high tax" (referring to taxes as an important cause of the challenges faced by artisans).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583127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dirty="0" smtClean="0"/>
              <a:t>Plethora</a:t>
            </a:r>
            <a:endParaRPr lang="de-DE" dirty="0"/>
          </a:p>
        </p:txBody>
      </p:sp>
      <p:sp>
        <p:nvSpPr>
          <p:cNvPr id="4" name="Rectangle 1"/>
          <p:cNvSpPr>
            <a:spLocks noGrp="1" noChangeArrowheads="1"/>
          </p:cNvSpPr>
          <p:nvPr>
            <p:ph idx="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smtClean="0">
                <a:ln>
                  <a:noFill/>
                </a:ln>
                <a:solidFill>
                  <a:schemeClr val="tx1"/>
                </a:solidFill>
                <a:effectLst/>
                <a:latin typeface="Arial" panose="020B0604020202020204" pitchFamily="34" charset="0"/>
              </a:rPr>
              <a:t>Part of Speech</a:t>
            </a:r>
            <a:r>
              <a:rPr kumimoji="0" lang="de-DE" altLang="de-DE" sz="1800" b="0" i="0" u="none" strike="noStrike" cap="none" normalizeH="0" baseline="0" smtClean="0">
                <a:ln>
                  <a:noFill/>
                </a:ln>
                <a:solidFill>
                  <a:schemeClr val="tx1"/>
                </a:solidFill>
                <a:effectLst/>
                <a:latin typeface="Arial" panose="020B0604020202020204" pitchFamily="34" charset="0"/>
              </a:rPr>
              <a:t>: Noun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smtClean="0">
                <a:ln>
                  <a:noFill/>
                </a:ln>
                <a:solidFill>
                  <a:schemeClr val="tx1"/>
                </a:solidFill>
                <a:effectLst/>
                <a:latin typeface="Arial" panose="020B0604020202020204" pitchFamily="34" charset="0"/>
              </a:rPr>
              <a:t>Meaning</a:t>
            </a:r>
            <a:r>
              <a:rPr kumimoji="0" lang="de-DE" altLang="de-DE" sz="1800" b="0" i="0" u="none" strike="noStrike" cap="none" normalizeH="0" baseline="0" smtClean="0">
                <a:ln>
                  <a:noFill/>
                </a:ln>
                <a:solidFill>
                  <a:schemeClr val="tx1"/>
                </a:solidFill>
                <a:effectLst/>
                <a:latin typeface="Arial" panose="020B0604020202020204" pitchFamily="34" charset="0"/>
              </a:rPr>
              <a:t>: A large or excessive amount of something.</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smtClean="0">
                <a:ln>
                  <a:noFill/>
                </a:ln>
                <a:solidFill>
                  <a:schemeClr val="tx1"/>
                </a:solidFill>
                <a:effectLst/>
                <a:latin typeface="Arial" panose="020B0604020202020204" pitchFamily="34" charset="0"/>
              </a:rPr>
              <a:t>Pronunciation</a:t>
            </a:r>
            <a:r>
              <a:rPr kumimoji="0" lang="de-DE" altLang="de-DE" sz="1800" b="0" i="0" u="none" strike="noStrike" cap="none" normalizeH="0" baseline="0" smtClean="0">
                <a:ln>
                  <a:noFill/>
                </a:ln>
                <a:solidFill>
                  <a:schemeClr val="tx1"/>
                </a:solidFill>
                <a:effectLst/>
                <a:latin typeface="Arial" panose="020B0604020202020204" pitchFamily="34" charset="0"/>
              </a:rPr>
              <a:t>: /ˈplɛθərə/</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smtClean="0">
                <a:ln>
                  <a:noFill/>
                </a:ln>
                <a:solidFill>
                  <a:schemeClr val="tx1"/>
                </a:solidFill>
                <a:effectLst/>
                <a:latin typeface="Arial" panose="020B0604020202020204" pitchFamily="34" charset="0"/>
              </a:rPr>
              <a:t>Example</a:t>
            </a:r>
            <a:r>
              <a:rPr kumimoji="0" lang="de-DE" altLang="de-DE" sz="1800" b="0" i="0" u="none" strike="noStrike" cap="none" normalizeH="0" baseline="0" smtClean="0">
                <a:ln>
                  <a:noFill/>
                </a:ln>
                <a:solidFill>
                  <a:schemeClr val="tx1"/>
                </a:solidFill>
                <a:effectLst/>
                <a:latin typeface="Arial" panose="020B0604020202020204" pitchFamily="34" charset="0"/>
              </a:rPr>
              <a:t>: There was a plethora of food at the party. </a:t>
            </a:r>
          </a:p>
        </p:txBody>
      </p:sp>
    </p:spTree>
    <p:extLst>
      <p:ext uri="{BB962C8B-B14F-4D97-AF65-F5344CB8AC3E}">
        <p14:creationId xmlns:p14="http://schemas.microsoft.com/office/powerpoint/2010/main" val="22750697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dirty="0"/>
              <a:t>What are Conditional Sentences?</a:t>
            </a:r>
          </a:p>
        </p:txBody>
      </p:sp>
      <p:sp>
        <p:nvSpPr>
          <p:cNvPr id="3" name="Content Placeholder 2"/>
          <p:cNvSpPr>
            <a:spLocks noGrp="1"/>
          </p:cNvSpPr>
          <p:nvPr>
            <p:ph idx="1"/>
          </p:nvPr>
        </p:nvSpPr>
        <p:spPr/>
        <p:txBody>
          <a:bodyPr>
            <a:normAutofit lnSpcReduction="10000"/>
          </a:bodyPr>
          <a:lstStyle/>
          <a:p>
            <a:r>
              <a:rPr lang="en-US" dirty="0"/>
              <a:t>Conditional sentences describe a cause-and-effect relationship between two events:</a:t>
            </a:r>
          </a:p>
          <a:p>
            <a:r>
              <a:rPr lang="en-US" b="1" dirty="0"/>
              <a:t>The condition (IF clause)</a:t>
            </a:r>
            <a:r>
              <a:rPr lang="en-US" dirty="0"/>
              <a:t> – describes a situation</a:t>
            </a:r>
          </a:p>
          <a:p>
            <a:r>
              <a:rPr lang="en-US" b="1" dirty="0"/>
              <a:t>The result (Main clause)</a:t>
            </a:r>
            <a:r>
              <a:rPr lang="en-US" dirty="0"/>
              <a:t> – describes what happens if the condition is met</a:t>
            </a:r>
          </a:p>
          <a:p>
            <a:r>
              <a:rPr lang="en-US" dirty="0"/>
              <a:t>There are </a:t>
            </a:r>
            <a:r>
              <a:rPr lang="en-US" b="1" dirty="0"/>
              <a:t>five types of conditionals</a:t>
            </a:r>
            <a:r>
              <a:rPr lang="en-US" dirty="0"/>
              <a:t>:</a:t>
            </a:r>
            <a:br>
              <a:rPr lang="en-US" dirty="0"/>
            </a:br>
            <a:r>
              <a:rPr lang="en-US" dirty="0"/>
              <a:t>✅ </a:t>
            </a:r>
            <a:r>
              <a:rPr lang="en-US" b="1" dirty="0"/>
              <a:t>Zero Conditional</a:t>
            </a:r>
            <a:r>
              <a:rPr lang="en-US" dirty="0"/>
              <a:t> – General truths</a:t>
            </a:r>
            <a:br>
              <a:rPr lang="en-US" dirty="0"/>
            </a:br>
            <a:r>
              <a:rPr lang="en-US" dirty="0"/>
              <a:t>✅ </a:t>
            </a:r>
            <a:r>
              <a:rPr lang="en-US" b="1" dirty="0"/>
              <a:t>First Conditional</a:t>
            </a:r>
            <a:r>
              <a:rPr lang="en-US" dirty="0"/>
              <a:t> – Real future possibility</a:t>
            </a:r>
            <a:br>
              <a:rPr lang="en-US" dirty="0"/>
            </a:br>
            <a:r>
              <a:rPr lang="en-US" dirty="0"/>
              <a:t>✅ </a:t>
            </a:r>
            <a:r>
              <a:rPr lang="en-US" b="1" dirty="0"/>
              <a:t>Second Conditional</a:t>
            </a:r>
            <a:r>
              <a:rPr lang="en-US" dirty="0"/>
              <a:t> – Hypothetical present/future</a:t>
            </a:r>
            <a:br>
              <a:rPr lang="en-US" dirty="0"/>
            </a:br>
            <a:r>
              <a:rPr lang="en-US" dirty="0"/>
              <a:t>✅ </a:t>
            </a:r>
            <a:r>
              <a:rPr lang="en-US" b="1" dirty="0"/>
              <a:t>Third Conditional</a:t>
            </a:r>
            <a:r>
              <a:rPr lang="en-US" dirty="0"/>
              <a:t> – Hypothetical past</a:t>
            </a:r>
            <a:br>
              <a:rPr lang="en-US" dirty="0"/>
            </a:br>
            <a:r>
              <a:rPr lang="en-US" dirty="0"/>
              <a:t>✅ </a:t>
            </a:r>
            <a:r>
              <a:rPr lang="en-US" b="1" dirty="0"/>
              <a:t>Mixed Conditionals</a:t>
            </a:r>
            <a:r>
              <a:rPr lang="en-US" dirty="0"/>
              <a:t> – Past–Present or Present–Past connections</a:t>
            </a:r>
          </a:p>
        </p:txBody>
      </p:sp>
    </p:spTree>
    <p:extLst>
      <p:ext uri="{BB962C8B-B14F-4D97-AF65-F5344CB8AC3E}">
        <p14:creationId xmlns:p14="http://schemas.microsoft.com/office/powerpoint/2010/main" val="24890387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a:t>Zero Conditional – General Truths &amp; Scientific Facts</a:t>
            </a:r>
          </a:p>
        </p:txBody>
      </p:sp>
      <p:sp>
        <p:nvSpPr>
          <p:cNvPr id="3" name="Content Placeholder 2"/>
          <p:cNvSpPr>
            <a:spLocks noGrp="1"/>
          </p:cNvSpPr>
          <p:nvPr>
            <p:ph idx="1"/>
          </p:nvPr>
        </p:nvSpPr>
        <p:spPr/>
        <p:txBody>
          <a:bodyPr>
            <a:normAutofit fontScale="70000" lnSpcReduction="20000"/>
          </a:bodyPr>
          <a:lstStyle/>
          <a:p>
            <a:r>
              <a:rPr lang="en-US" b="1" dirty="0"/>
              <a:t>Structure:</a:t>
            </a:r>
          </a:p>
          <a:p>
            <a:r>
              <a:rPr lang="en-US" dirty="0"/>
              <a:t>✅ </a:t>
            </a:r>
            <a:r>
              <a:rPr lang="en-US" b="1" dirty="0"/>
              <a:t>If + Present Simple → Present Simple</a:t>
            </a:r>
            <a:endParaRPr lang="en-US" dirty="0"/>
          </a:p>
          <a:p>
            <a:r>
              <a:rPr lang="en-US" b="1" dirty="0"/>
              <a:t>Usage:</a:t>
            </a:r>
          </a:p>
          <a:p>
            <a:r>
              <a:rPr lang="en-US" dirty="0"/>
              <a:t>Used for:</a:t>
            </a:r>
            <a:br>
              <a:rPr lang="en-US" dirty="0"/>
            </a:br>
            <a:r>
              <a:rPr lang="en-US" dirty="0"/>
              <a:t>✔️ Scientific facts</a:t>
            </a:r>
            <a:br>
              <a:rPr lang="en-US" dirty="0"/>
            </a:br>
            <a:r>
              <a:rPr lang="en-US" dirty="0"/>
              <a:t>✔️ General truths</a:t>
            </a:r>
            <a:br>
              <a:rPr lang="en-US" dirty="0"/>
            </a:br>
            <a:r>
              <a:rPr lang="en-US" dirty="0"/>
              <a:t>✔️ Fixed laws of nature</a:t>
            </a:r>
          </a:p>
          <a:p>
            <a:r>
              <a:rPr lang="en-US" b="1" dirty="0"/>
              <a:t>Examples:</a:t>
            </a:r>
          </a:p>
          <a:p>
            <a:r>
              <a:rPr lang="en-US" dirty="0"/>
              <a:t>If you heat water to 100°C, it boils. (Scientific fact)</a:t>
            </a:r>
          </a:p>
          <a:p>
            <a:r>
              <a:rPr lang="en-US" dirty="0"/>
              <a:t>If you don’t water plants, they die. (General truth)</a:t>
            </a:r>
          </a:p>
          <a:p>
            <a:r>
              <a:rPr lang="en-US" dirty="0"/>
              <a:t>If the sun sets, it gets dark. (Natural phenomenon)</a:t>
            </a:r>
          </a:p>
          <a:p>
            <a:r>
              <a:rPr lang="en-US" b="1" dirty="0"/>
              <a:t>Common Errors:</a:t>
            </a:r>
          </a:p>
          <a:p>
            <a:r>
              <a:rPr lang="en-US" dirty="0"/>
              <a:t>❌ </a:t>
            </a:r>
            <a:r>
              <a:rPr lang="en-US" b="1" dirty="0"/>
              <a:t>Wrong:</a:t>
            </a:r>
            <a:r>
              <a:rPr lang="en-US" dirty="0"/>
              <a:t> If you will mix red and blue, it will make purple.</a:t>
            </a:r>
            <a:br>
              <a:rPr lang="en-US" dirty="0"/>
            </a:br>
            <a:r>
              <a:rPr lang="en-US" dirty="0"/>
              <a:t>✅ </a:t>
            </a:r>
            <a:r>
              <a:rPr lang="en-US" b="1" dirty="0"/>
              <a:t>Correct:</a:t>
            </a:r>
            <a:r>
              <a:rPr lang="en-US" dirty="0"/>
              <a:t> If you mix red and blue, it makes purple.</a:t>
            </a:r>
          </a:p>
        </p:txBody>
      </p:sp>
    </p:spTree>
    <p:extLst>
      <p:ext uri="{BB962C8B-B14F-4D97-AF65-F5344CB8AC3E}">
        <p14:creationId xmlns:p14="http://schemas.microsoft.com/office/powerpoint/2010/main" val="26487689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First Conditional – Real Future Possibility</a:t>
            </a:r>
            <a:endParaRPr lang="de-DE" dirty="0"/>
          </a:p>
        </p:txBody>
      </p:sp>
      <p:sp>
        <p:nvSpPr>
          <p:cNvPr id="3" name="Content Placeholder 2"/>
          <p:cNvSpPr>
            <a:spLocks noGrp="1"/>
          </p:cNvSpPr>
          <p:nvPr>
            <p:ph idx="1"/>
          </p:nvPr>
        </p:nvSpPr>
        <p:spPr/>
        <p:txBody>
          <a:bodyPr>
            <a:normAutofit fontScale="77500" lnSpcReduction="20000"/>
          </a:bodyPr>
          <a:lstStyle/>
          <a:p>
            <a:r>
              <a:rPr lang="en-US" b="1" dirty="0"/>
              <a:t>Structure:</a:t>
            </a:r>
          </a:p>
          <a:p>
            <a:r>
              <a:rPr lang="en-US" dirty="0"/>
              <a:t>✅ </a:t>
            </a:r>
            <a:r>
              <a:rPr lang="en-US" b="1" dirty="0"/>
              <a:t>If + Present Simple → Will + Base Verb</a:t>
            </a:r>
            <a:endParaRPr lang="en-US" dirty="0"/>
          </a:p>
          <a:p>
            <a:r>
              <a:rPr lang="en-US" b="1" dirty="0"/>
              <a:t>Usage:</a:t>
            </a:r>
          </a:p>
          <a:p>
            <a:r>
              <a:rPr lang="en-US" dirty="0"/>
              <a:t>Used for:</a:t>
            </a:r>
            <a:br>
              <a:rPr lang="en-US" dirty="0"/>
            </a:br>
            <a:r>
              <a:rPr lang="en-US" dirty="0"/>
              <a:t>✔️ Real and possible future situations</a:t>
            </a:r>
            <a:br>
              <a:rPr lang="en-US" dirty="0"/>
            </a:br>
            <a:r>
              <a:rPr lang="en-US" dirty="0"/>
              <a:t>✔️ Likely outcomes</a:t>
            </a:r>
          </a:p>
          <a:p>
            <a:r>
              <a:rPr lang="en-US" b="1" dirty="0"/>
              <a:t>Examples:</a:t>
            </a:r>
          </a:p>
          <a:p>
            <a:r>
              <a:rPr lang="en-US" dirty="0"/>
              <a:t>If it rains tomorrow, we will cancel the trip. (Future possibility)</a:t>
            </a:r>
          </a:p>
          <a:p>
            <a:r>
              <a:rPr lang="en-US" dirty="0"/>
              <a:t>If you study hard, you will pass the exam. (Likely result)</a:t>
            </a:r>
          </a:p>
          <a:p>
            <a:r>
              <a:rPr lang="en-US" dirty="0"/>
              <a:t>If she calls me, I will answer. (Expected action)</a:t>
            </a:r>
          </a:p>
          <a:p>
            <a:r>
              <a:rPr lang="en-US" b="1" dirty="0"/>
              <a:t>Common Errors:</a:t>
            </a:r>
          </a:p>
          <a:p>
            <a:r>
              <a:rPr lang="en-US" dirty="0"/>
              <a:t>❌ </a:t>
            </a:r>
            <a:r>
              <a:rPr lang="en-US" b="1" dirty="0"/>
              <a:t>Wrong:</a:t>
            </a:r>
            <a:r>
              <a:rPr lang="en-US" dirty="0"/>
              <a:t> If you will study, you will pass.</a:t>
            </a:r>
            <a:br>
              <a:rPr lang="en-US" dirty="0"/>
            </a:br>
            <a:r>
              <a:rPr lang="en-US" dirty="0"/>
              <a:t>✅ </a:t>
            </a:r>
            <a:r>
              <a:rPr lang="en-US" b="1" dirty="0"/>
              <a:t>Correct:</a:t>
            </a:r>
            <a:r>
              <a:rPr lang="en-US" dirty="0"/>
              <a:t> If you study, you will pass.</a:t>
            </a:r>
          </a:p>
        </p:txBody>
      </p:sp>
    </p:spTree>
    <p:extLst>
      <p:ext uri="{BB962C8B-B14F-4D97-AF65-F5344CB8AC3E}">
        <p14:creationId xmlns:p14="http://schemas.microsoft.com/office/powerpoint/2010/main" val="29773115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t>
            </a:r>
            <a:r>
              <a:rPr lang="en-US" dirty="0" smtClean="0"/>
              <a:t>econd </a:t>
            </a:r>
            <a:r>
              <a:rPr lang="en-US" dirty="0"/>
              <a:t>Conditional – Hypothetical Present or Future</a:t>
            </a:r>
            <a:endParaRPr lang="de-DE" dirty="0"/>
          </a:p>
        </p:txBody>
      </p:sp>
      <p:sp>
        <p:nvSpPr>
          <p:cNvPr id="3" name="Content Placeholder 2"/>
          <p:cNvSpPr>
            <a:spLocks noGrp="1"/>
          </p:cNvSpPr>
          <p:nvPr>
            <p:ph idx="1"/>
          </p:nvPr>
        </p:nvSpPr>
        <p:spPr/>
        <p:txBody>
          <a:bodyPr>
            <a:normAutofit fontScale="55000" lnSpcReduction="20000"/>
          </a:bodyPr>
          <a:lstStyle/>
          <a:p>
            <a:r>
              <a:rPr lang="en-US" b="1" dirty="0"/>
              <a:t>Structure:</a:t>
            </a:r>
          </a:p>
          <a:p>
            <a:r>
              <a:rPr lang="en-US" dirty="0"/>
              <a:t>✅ </a:t>
            </a:r>
            <a:r>
              <a:rPr lang="en-US" b="1" dirty="0"/>
              <a:t>If + Past Simple → Would + Base Verb</a:t>
            </a:r>
            <a:endParaRPr lang="en-US" dirty="0"/>
          </a:p>
          <a:p>
            <a:r>
              <a:rPr lang="en-US" b="1" dirty="0"/>
              <a:t>Usage:</a:t>
            </a:r>
          </a:p>
          <a:p>
            <a:r>
              <a:rPr lang="en-US" dirty="0"/>
              <a:t>Used for:</a:t>
            </a:r>
            <a:br>
              <a:rPr lang="en-US" dirty="0"/>
            </a:br>
            <a:r>
              <a:rPr lang="en-US" dirty="0"/>
              <a:t>✔️ Hypothetical or imaginary situations</a:t>
            </a:r>
            <a:br>
              <a:rPr lang="en-US" dirty="0"/>
            </a:br>
            <a:r>
              <a:rPr lang="en-US" dirty="0"/>
              <a:t>✔️ Unreal present or future</a:t>
            </a:r>
          </a:p>
          <a:p>
            <a:r>
              <a:rPr lang="en-US" b="1" dirty="0"/>
              <a:t>Examples:</a:t>
            </a:r>
          </a:p>
          <a:p>
            <a:r>
              <a:rPr lang="en-US" dirty="0"/>
              <a:t>If I won the lottery, I would buy a mansion. (Unreal future)</a:t>
            </a:r>
          </a:p>
          <a:p>
            <a:r>
              <a:rPr lang="en-US" dirty="0"/>
              <a:t>If she were taller, she could be a model. (Hypothetical present)</a:t>
            </a:r>
          </a:p>
          <a:p>
            <a:r>
              <a:rPr lang="en-US" dirty="0"/>
              <a:t>If we had a spaceship, we would explore Mars. (Imaginary situation)</a:t>
            </a:r>
          </a:p>
          <a:p>
            <a:r>
              <a:rPr lang="en-US" b="1" dirty="0"/>
              <a:t>Note:</a:t>
            </a:r>
            <a:r>
              <a:rPr lang="en-US" dirty="0"/>
              <a:t> We use </a:t>
            </a:r>
            <a:r>
              <a:rPr lang="en-US" b="1" dirty="0"/>
              <a:t>"were"</a:t>
            </a:r>
            <a:r>
              <a:rPr lang="en-US" dirty="0"/>
              <a:t> instead of </a:t>
            </a:r>
            <a:r>
              <a:rPr lang="en-US" b="1" dirty="0"/>
              <a:t>"was"</a:t>
            </a:r>
            <a:r>
              <a:rPr lang="en-US" dirty="0"/>
              <a:t> in formal English:</a:t>
            </a:r>
          </a:p>
          <a:p>
            <a:r>
              <a:rPr lang="en-US" b="1" dirty="0"/>
              <a:t>Correct:</a:t>
            </a:r>
            <a:r>
              <a:rPr lang="en-US" dirty="0"/>
              <a:t> If I were you, I would take the job.</a:t>
            </a:r>
          </a:p>
          <a:p>
            <a:r>
              <a:rPr lang="en-US" b="1" dirty="0"/>
              <a:t>Acceptable (informal):</a:t>
            </a:r>
            <a:r>
              <a:rPr lang="en-US" dirty="0"/>
              <a:t> If I was you, I would take the job.</a:t>
            </a:r>
          </a:p>
          <a:p>
            <a:r>
              <a:rPr lang="en-US" b="1" dirty="0"/>
              <a:t>Common Errors:</a:t>
            </a:r>
          </a:p>
          <a:p>
            <a:r>
              <a:rPr lang="en-US" dirty="0"/>
              <a:t>❌ </a:t>
            </a:r>
            <a:r>
              <a:rPr lang="en-US" b="1" dirty="0"/>
              <a:t>Wrong:</a:t>
            </a:r>
            <a:r>
              <a:rPr lang="en-US" dirty="0"/>
              <a:t> If I will be rich, I will buy a yacht.</a:t>
            </a:r>
            <a:br>
              <a:rPr lang="en-US" dirty="0"/>
            </a:br>
            <a:r>
              <a:rPr lang="en-US" dirty="0"/>
              <a:t>✅ </a:t>
            </a:r>
            <a:r>
              <a:rPr lang="en-US" b="1" dirty="0"/>
              <a:t>Correct:</a:t>
            </a:r>
            <a:r>
              <a:rPr lang="en-US" dirty="0"/>
              <a:t> If I were rich, I would buy a yacht.</a:t>
            </a:r>
          </a:p>
        </p:txBody>
      </p:sp>
    </p:spTree>
    <p:extLst>
      <p:ext uri="{BB962C8B-B14F-4D97-AF65-F5344CB8AC3E}">
        <p14:creationId xmlns:p14="http://schemas.microsoft.com/office/powerpoint/2010/main" val="5725929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dirty="0"/>
              <a:t>Third Conditional – Hypothetical Past</a:t>
            </a:r>
          </a:p>
        </p:txBody>
      </p:sp>
      <p:sp>
        <p:nvSpPr>
          <p:cNvPr id="3" name="Content Placeholder 2"/>
          <p:cNvSpPr>
            <a:spLocks noGrp="1"/>
          </p:cNvSpPr>
          <p:nvPr>
            <p:ph idx="1"/>
          </p:nvPr>
        </p:nvSpPr>
        <p:spPr/>
        <p:txBody>
          <a:bodyPr>
            <a:normAutofit fontScale="77500" lnSpcReduction="20000"/>
          </a:bodyPr>
          <a:lstStyle/>
          <a:p>
            <a:r>
              <a:rPr lang="en-US" b="1" dirty="0"/>
              <a:t>Structure:</a:t>
            </a:r>
          </a:p>
          <a:p>
            <a:r>
              <a:rPr lang="en-US" dirty="0"/>
              <a:t>✅ </a:t>
            </a:r>
            <a:r>
              <a:rPr lang="en-US" b="1" dirty="0"/>
              <a:t>If + Past Perfect → Would Have + Past Participle</a:t>
            </a:r>
            <a:endParaRPr lang="en-US" dirty="0"/>
          </a:p>
          <a:p>
            <a:r>
              <a:rPr lang="en-US" b="1" dirty="0"/>
              <a:t>Usage:</a:t>
            </a:r>
          </a:p>
          <a:p>
            <a:r>
              <a:rPr lang="en-US" dirty="0"/>
              <a:t>Used for:</a:t>
            </a:r>
            <a:br>
              <a:rPr lang="en-US" dirty="0"/>
            </a:br>
            <a:r>
              <a:rPr lang="en-US" dirty="0" smtClean="0"/>
              <a:t>✔️ </a:t>
            </a:r>
            <a:r>
              <a:rPr lang="en-US" dirty="0"/>
              <a:t>Regrets or hypothetical past situations</a:t>
            </a:r>
            <a:br>
              <a:rPr lang="en-US" dirty="0"/>
            </a:br>
            <a:r>
              <a:rPr lang="en-US" dirty="0"/>
              <a:t>✔️ Imagining how the past could have been different</a:t>
            </a:r>
          </a:p>
          <a:p>
            <a:r>
              <a:rPr lang="en-US" b="1" dirty="0"/>
              <a:t>Examples:</a:t>
            </a:r>
          </a:p>
          <a:p>
            <a:r>
              <a:rPr lang="en-US" dirty="0"/>
              <a:t>If I had studied harder, I would have passed the exam. (Regret)</a:t>
            </a:r>
          </a:p>
          <a:p>
            <a:r>
              <a:rPr lang="en-US" dirty="0"/>
              <a:t>If they had left earlier, they wouldn’t have missed the train. (Alternative past)</a:t>
            </a:r>
          </a:p>
          <a:p>
            <a:r>
              <a:rPr lang="en-US" dirty="0"/>
              <a:t>If she had called me, I would have helped her. (Hypothetical past event)</a:t>
            </a:r>
          </a:p>
          <a:p>
            <a:r>
              <a:rPr lang="en-US" b="1" dirty="0"/>
              <a:t>Common Errors:</a:t>
            </a:r>
          </a:p>
          <a:p>
            <a:r>
              <a:rPr lang="en-US" dirty="0"/>
              <a:t>❌ </a:t>
            </a:r>
            <a:r>
              <a:rPr lang="en-US" b="1" dirty="0"/>
              <a:t>Wrong:</a:t>
            </a:r>
            <a:r>
              <a:rPr lang="en-US" dirty="0"/>
              <a:t> If I studied harder, I would have passed.</a:t>
            </a:r>
            <a:br>
              <a:rPr lang="en-US" dirty="0"/>
            </a:br>
            <a:r>
              <a:rPr lang="en-US" dirty="0"/>
              <a:t>✅ </a:t>
            </a:r>
            <a:r>
              <a:rPr lang="en-US" b="1" dirty="0"/>
              <a:t>Correct:</a:t>
            </a:r>
            <a:r>
              <a:rPr lang="en-US" dirty="0"/>
              <a:t> If I had studied harder, I would have passed.</a:t>
            </a:r>
          </a:p>
        </p:txBody>
      </p:sp>
    </p:spTree>
    <p:extLst>
      <p:ext uri="{BB962C8B-B14F-4D97-AF65-F5344CB8AC3E}">
        <p14:creationId xmlns:p14="http://schemas.microsoft.com/office/powerpoint/2010/main" val="27910169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dirty="0"/>
              <a:t>Past Perfect Tense </a:t>
            </a:r>
          </a:p>
        </p:txBody>
      </p:sp>
      <p:sp>
        <p:nvSpPr>
          <p:cNvPr id="3" name="Content Placeholder 2"/>
          <p:cNvSpPr>
            <a:spLocks noGrp="1"/>
          </p:cNvSpPr>
          <p:nvPr>
            <p:ph idx="1"/>
          </p:nvPr>
        </p:nvSpPr>
        <p:spPr/>
        <p:txBody>
          <a:bodyPr/>
          <a:lstStyle/>
          <a:p>
            <a:r>
              <a:rPr lang="en-US" dirty="0"/>
              <a:t>The </a:t>
            </a:r>
            <a:r>
              <a:rPr lang="en-US" b="1" dirty="0"/>
              <a:t>Past Perfect</a:t>
            </a:r>
            <a:r>
              <a:rPr lang="en-US" dirty="0"/>
              <a:t> is used to show that </a:t>
            </a:r>
            <a:r>
              <a:rPr lang="en-US" b="1" dirty="0"/>
              <a:t>one past action happened before another past action</a:t>
            </a:r>
            <a:r>
              <a:rPr lang="en-US" dirty="0"/>
              <a:t>. It helps clarify the sequence of past events.</a:t>
            </a:r>
            <a:endParaRPr lang="de-DE" dirty="0"/>
          </a:p>
        </p:txBody>
      </p:sp>
    </p:spTree>
    <p:extLst>
      <p:ext uri="{BB962C8B-B14F-4D97-AF65-F5344CB8AC3E}">
        <p14:creationId xmlns:p14="http://schemas.microsoft.com/office/powerpoint/2010/main" val="266475967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Structure </a:t>
            </a:r>
            <a:r>
              <a:rPr lang="en-US" dirty="0"/>
              <a:t>of the Past Perfect</a:t>
            </a:r>
            <a:endParaRPr lang="de-DE" dirty="0"/>
          </a:p>
        </p:txBody>
      </p:sp>
      <p:sp>
        <p:nvSpPr>
          <p:cNvPr id="3" name="Content Placeholder 2"/>
          <p:cNvSpPr>
            <a:spLocks noGrp="1"/>
          </p:cNvSpPr>
          <p:nvPr>
            <p:ph idx="1"/>
          </p:nvPr>
        </p:nvSpPr>
        <p:spPr/>
        <p:txBody>
          <a:bodyPr>
            <a:normAutofit fontScale="85000" lnSpcReduction="20000"/>
          </a:bodyPr>
          <a:lstStyle/>
          <a:p>
            <a:r>
              <a:rPr lang="en-US" dirty="0"/>
              <a:t>✅ </a:t>
            </a:r>
            <a:r>
              <a:rPr lang="en-US" b="1" dirty="0"/>
              <a:t>Affirmative:</a:t>
            </a:r>
            <a:r>
              <a:rPr lang="en-US" dirty="0"/>
              <a:t/>
            </a:r>
            <a:br>
              <a:rPr lang="en-US" dirty="0"/>
            </a:br>
            <a:r>
              <a:rPr lang="en-US" b="1" dirty="0"/>
              <a:t>Subject + had + past participle (V3)</a:t>
            </a:r>
            <a:endParaRPr lang="en-US" dirty="0"/>
          </a:p>
          <a:p>
            <a:r>
              <a:rPr lang="en-US" dirty="0"/>
              <a:t>She </a:t>
            </a:r>
            <a:r>
              <a:rPr lang="en-US" b="1" dirty="0"/>
              <a:t>had finished</a:t>
            </a:r>
            <a:r>
              <a:rPr lang="en-US" dirty="0"/>
              <a:t> her work before I arrived.</a:t>
            </a:r>
          </a:p>
          <a:p>
            <a:r>
              <a:rPr lang="en-US" dirty="0"/>
              <a:t>They </a:t>
            </a:r>
            <a:r>
              <a:rPr lang="en-US" b="1" dirty="0"/>
              <a:t>had already eaten</a:t>
            </a:r>
            <a:r>
              <a:rPr lang="en-US" dirty="0"/>
              <a:t> when we got there.</a:t>
            </a:r>
          </a:p>
          <a:p>
            <a:r>
              <a:rPr lang="en-US" dirty="0"/>
              <a:t>✅ </a:t>
            </a:r>
            <a:r>
              <a:rPr lang="en-US" b="1" dirty="0"/>
              <a:t>Negative:</a:t>
            </a:r>
            <a:r>
              <a:rPr lang="en-US" dirty="0"/>
              <a:t/>
            </a:r>
            <a:br>
              <a:rPr lang="en-US" dirty="0"/>
            </a:br>
            <a:r>
              <a:rPr lang="en-US" b="1" dirty="0"/>
              <a:t>Subject + had not (hadn't) + past participle (V3)</a:t>
            </a:r>
            <a:endParaRPr lang="en-US" dirty="0"/>
          </a:p>
          <a:p>
            <a:r>
              <a:rPr lang="en-US" dirty="0"/>
              <a:t>She </a:t>
            </a:r>
            <a:r>
              <a:rPr lang="en-US" b="1" dirty="0"/>
              <a:t>had not finished</a:t>
            </a:r>
            <a:r>
              <a:rPr lang="en-US" dirty="0"/>
              <a:t> her work before I arrived.</a:t>
            </a:r>
          </a:p>
          <a:p>
            <a:r>
              <a:rPr lang="en-US" dirty="0"/>
              <a:t>They </a:t>
            </a:r>
            <a:r>
              <a:rPr lang="en-US" b="1" dirty="0"/>
              <a:t>hadn't eaten</a:t>
            </a:r>
            <a:r>
              <a:rPr lang="en-US" dirty="0"/>
              <a:t> before we arrived.</a:t>
            </a:r>
          </a:p>
          <a:p>
            <a:r>
              <a:rPr lang="en-US" dirty="0"/>
              <a:t>✅ </a:t>
            </a:r>
            <a:r>
              <a:rPr lang="en-US" b="1" dirty="0"/>
              <a:t>Question Form:</a:t>
            </a:r>
            <a:r>
              <a:rPr lang="en-US" dirty="0"/>
              <a:t/>
            </a:r>
            <a:br>
              <a:rPr lang="en-US" dirty="0"/>
            </a:br>
            <a:r>
              <a:rPr lang="en-US" b="1" dirty="0"/>
              <a:t>Had + subject + past participle (V3)?</a:t>
            </a:r>
            <a:endParaRPr lang="en-US" dirty="0"/>
          </a:p>
          <a:p>
            <a:r>
              <a:rPr lang="en-US" b="1" dirty="0"/>
              <a:t>Had she finished</a:t>
            </a:r>
            <a:r>
              <a:rPr lang="en-US" dirty="0"/>
              <a:t> her work before you arrived?</a:t>
            </a:r>
          </a:p>
          <a:p>
            <a:r>
              <a:rPr lang="en-US" b="1" dirty="0"/>
              <a:t>Had they eaten</a:t>
            </a:r>
            <a:r>
              <a:rPr lang="en-US" dirty="0"/>
              <a:t> before you got there?</a:t>
            </a:r>
          </a:p>
        </p:txBody>
      </p:sp>
    </p:spTree>
    <p:extLst>
      <p:ext uri="{BB962C8B-B14F-4D97-AF65-F5344CB8AC3E}">
        <p14:creationId xmlns:p14="http://schemas.microsoft.com/office/powerpoint/2010/main" val="69676555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When Do We Use the Past Perfect?</a:t>
            </a:r>
            <a:endParaRPr lang="de-DE" dirty="0"/>
          </a:p>
        </p:txBody>
      </p:sp>
      <p:sp>
        <p:nvSpPr>
          <p:cNvPr id="3" name="Content Placeholder 2"/>
          <p:cNvSpPr>
            <a:spLocks noGrp="1"/>
          </p:cNvSpPr>
          <p:nvPr>
            <p:ph idx="1"/>
          </p:nvPr>
        </p:nvSpPr>
        <p:spPr/>
        <p:txBody>
          <a:bodyPr>
            <a:normAutofit lnSpcReduction="10000"/>
          </a:bodyPr>
          <a:lstStyle/>
          <a:p>
            <a:r>
              <a:rPr lang="en-US" b="1" dirty="0"/>
              <a:t>To Show the Earlier of Two Past Actions</a:t>
            </a:r>
          </a:p>
          <a:p>
            <a:r>
              <a:rPr lang="en-US" dirty="0"/>
              <a:t>The </a:t>
            </a:r>
            <a:r>
              <a:rPr lang="en-US" b="1" dirty="0"/>
              <a:t>past perfect</a:t>
            </a:r>
            <a:r>
              <a:rPr lang="en-US" dirty="0"/>
              <a:t> shows that one event happened </a:t>
            </a:r>
            <a:r>
              <a:rPr lang="en-US" b="1" dirty="0"/>
              <a:t>before</a:t>
            </a:r>
            <a:r>
              <a:rPr lang="en-US" dirty="0"/>
              <a:t> another in the past.</a:t>
            </a:r>
          </a:p>
          <a:p>
            <a:r>
              <a:rPr lang="en-US" b="1" dirty="0"/>
              <a:t>When I arrived</a:t>
            </a:r>
            <a:r>
              <a:rPr lang="en-US" dirty="0"/>
              <a:t>, she </a:t>
            </a:r>
            <a:r>
              <a:rPr lang="en-US" b="1" dirty="0"/>
              <a:t>had already left</a:t>
            </a:r>
            <a:r>
              <a:rPr lang="en-US" dirty="0"/>
              <a:t>.</a:t>
            </a:r>
            <a:br>
              <a:rPr lang="en-US" dirty="0"/>
            </a:br>
            <a:r>
              <a:rPr lang="en-US" dirty="0"/>
              <a:t>(= She left </a:t>
            </a:r>
            <a:r>
              <a:rPr lang="en-US" b="1" dirty="0"/>
              <a:t>before</a:t>
            </a:r>
            <a:r>
              <a:rPr lang="en-US" dirty="0"/>
              <a:t> I arrived.)</a:t>
            </a:r>
          </a:p>
          <a:p>
            <a:r>
              <a:rPr lang="en-US" b="1" dirty="0"/>
              <a:t>By the time we got to the station</a:t>
            </a:r>
            <a:r>
              <a:rPr lang="en-US" dirty="0"/>
              <a:t>, the train </a:t>
            </a:r>
            <a:r>
              <a:rPr lang="en-US" b="1" dirty="0"/>
              <a:t>had already departed</a:t>
            </a:r>
            <a:r>
              <a:rPr lang="en-US" dirty="0"/>
              <a:t>.</a:t>
            </a:r>
            <a:br>
              <a:rPr lang="en-US" dirty="0"/>
            </a:br>
            <a:r>
              <a:rPr lang="en-US" dirty="0"/>
              <a:t>(= The train left before we arrived.)</a:t>
            </a:r>
          </a:p>
          <a:p>
            <a:r>
              <a:rPr lang="en-US" dirty="0"/>
              <a:t>🚨 </a:t>
            </a:r>
            <a:r>
              <a:rPr lang="en-US" b="1" dirty="0"/>
              <a:t>Common Mistake:</a:t>
            </a:r>
            <a:r>
              <a:rPr lang="en-US" dirty="0"/>
              <a:t/>
            </a:r>
            <a:br>
              <a:rPr lang="en-US" dirty="0"/>
            </a:br>
            <a:r>
              <a:rPr lang="en-US" dirty="0"/>
              <a:t>❌ When I arrived, she </a:t>
            </a:r>
            <a:r>
              <a:rPr lang="en-US" b="1" dirty="0"/>
              <a:t>left</a:t>
            </a:r>
            <a:r>
              <a:rPr lang="en-US" dirty="0"/>
              <a:t>. (This is unclear.)</a:t>
            </a:r>
            <a:br>
              <a:rPr lang="en-US" dirty="0"/>
            </a:br>
            <a:r>
              <a:rPr lang="en-US" dirty="0"/>
              <a:t>✅ When I arrived, she </a:t>
            </a:r>
            <a:r>
              <a:rPr lang="en-US" b="1" dirty="0"/>
              <a:t>had already left</a:t>
            </a:r>
            <a:r>
              <a:rPr lang="en-US" dirty="0"/>
              <a:t>. (This is correct.)</a:t>
            </a:r>
          </a:p>
        </p:txBody>
      </p:sp>
    </p:spTree>
    <p:extLst>
      <p:ext uri="{BB962C8B-B14F-4D97-AF65-F5344CB8AC3E}">
        <p14:creationId xmlns:p14="http://schemas.microsoft.com/office/powerpoint/2010/main" val="233945998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To Describe Past Causes and Effects</a:t>
            </a:r>
            <a:endParaRPr lang="de-DE" dirty="0"/>
          </a:p>
        </p:txBody>
      </p:sp>
      <p:sp>
        <p:nvSpPr>
          <p:cNvPr id="3" name="Content Placeholder 2"/>
          <p:cNvSpPr>
            <a:spLocks noGrp="1"/>
          </p:cNvSpPr>
          <p:nvPr>
            <p:ph idx="1"/>
          </p:nvPr>
        </p:nvSpPr>
        <p:spPr/>
        <p:txBody>
          <a:bodyPr/>
          <a:lstStyle/>
          <a:p>
            <a:r>
              <a:rPr lang="en-US" dirty="0"/>
              <a:t>The </a:t>
            </a:r>
            <a:r>
              <a:rPr lang="en-US" b="1" dirty="0"/>
              <a:t>past perfect</a:t>
            </a:r>
            <a:r>
              <a:rPr lang="en-US" dirty="0"/>
              <a:t> explains why something happened in the past.</a:t>
            </a:r>
          </a:p>
          <a:p>
            <a:r>
              <a:rPr lang="en-US" dirty="0"/>
              <a:t>He </a:t>
            </a:r>
            <a:r>
              <a:rPr lang="en-US" b="1" dirty="0"/>
              <a:t>had studied</a:t>
            </a:r>
            <a:r>
              <a:rPr lang="en-US" dirty="0"/>
              <a:t> a lot, so he passed the exam.</a:t>
            </a:r>
            <a:br>
              <a:rPr lang="en-US" dirty="0"/>
            </a:br>
            <a:r>
              <a:rPr lang="en-US" dirty="0"/>
              <a:t>(= The studying happened before the exam.)</a:t>
            </a:r>
          </a:p>
          <a:p>
            <a:r>
              <a:rPr lang="en-US" dirty="0"/>
              <a:t>She was tired because she </a:t>
            </a:r>
            <a:r>
              <a:rPr lang="en-US" b="1" dirty="0"/>
              <a:t>had not slept</a:t>
            </a:r>
            <a:r>
              <a:rPr lang="en-US" dirty="0"/>
              <a:t> well.</a:t>
            </a:r>
          </a:p>
          <a:p>
            <a:r>
              <a:rPr lang="en-US" dirty="0"/>
              <a:t>🚨 </a:t>
            </a:r>
            <a:r>
              <a:rPr lang="en-US" b="1" dirty="0"/>
              <a:t>Common Mistake:</a:t>
            </a:r>
            <a:r>
              <a:rPr lang="en-US" dirty="0"/>
              <a:t/>
            </a:r>
            <a:br>
              <a:rPr lang="en-US" dirty="0"/>
            </a:br>
            <a:r>
              <a:rPr lang="en-US" dirty="0"/>
              <a:t>❌ I was tired because I </a:t>
            </a:r>
            <a:r>
              <a:rPr lang="en-US" b="1" dirty="0"/>
              <a:t>didn’t sleep</a:t>
            </a:r>
            <a:r>
              <a:rPr lang="en-US" dirty="0"/>
              <a:t>. (This suggests the actions happened at the same time.)</a:t>
            </a:r>
            <a:br>
              <a:rPr lang="en-US" dirty="0"/>
            </a:br>
            <a:r>
              <a:rPr lang="en-US" dirty="0"/>
              <a:t>✅ I was tired because I </a:t>
            </a:r>
            <a:r>
              <a:rPr lang="en-US" b="1" dirty="0"/>
              <a:t>had not slept</a:t>
            </a:r>
            <a:r>
              <a:rPr lang="en-US" dirty="0"/>
              <a:t> well. (This is correct.)</a:t>
            </a:r>
          </a:p>
        </p:txBody>
      </p:sp>
    </p:spTree>
    <p:extLst>
      <p:ext uri="{BB962C8B-B14F-4D97-AF65-F5344CB8AC3E}">
        <p14:creationId xmlns:p14="http://schemas.microsoft.com/office/powerpoint/2010/main" val="3461013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dirty="0" smtClean="0"/>
              <a:t>Income Tax</a:t>
            </a:r>
            <a:endParaRPr lang="de-DE" dirty="0"/>
          </a:p>
        </p:txBody>
      </p:sp>
      <p:sp>
        <p:nvSpPr>
          <p:cNvPr id="4" name="Rectangle 1"/>
          <p:cNvSpPr>
            <a:spLocks noGrp="1" noChangeArrowheads="1"/>
          </p:cNvSpPr>
          <p:nvPr>
            <p:ph idx="1"/>
          </p:nvPr>
        </p:nvSpPr>
        <p:spPr bwMode="auto">
          <a:xfrm>
            <a:off x="838200" y="3401129"/>
            <a:ext cx="10169434"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dirty="0" smtClean="0">
                <a:ln>
                  <a:noFill/>
                </a:ln>
                <a:solidFill>
                  <a:schemeClr val="tx1"/>
                </a:solidFill>
                <a:effectLst/>
                <a:latin typeface="Arial" panose="020B0604020202020204" pitchFamily="34" charset="0"/>
              </a:rPr>
              <a:t>Meaning</a:t>
            </a:r>
            <a:r>
              <a:rPr kumimoji="0" lang="de-DE" altLang="de-DE" sz="1800" b="0" i="0" u="none" strike="noStrike" cap="none" normalizeH="0" baseline="0" dirty="0" smtClean="0">
                <a:ln>
                  <a:noFill/>
                </a:ln>
                <a:solidFill>
                  <a:schemeClr val="tx1"/>
                </a:solidFill>
                <a:effectLst/>
                <a:latin typeface="Arial" panose="020B0604020202020204" pitchFamily="34" charset="0"/>
              </a:rPr>
              <a:t>: A tax paid by individuals or businesses based on their income.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dirty="0" smtClean="0">
                <a:ln>
                  <a:noFill/>
                </a:ln>
                <a:solidFill>
                  <a:schemeClr val="tx1"/>
                </a:solidFill>
                <a:effectLst/>
                <a:latin typeface="Arial" panose="020B0604020202020204" pitchFamily="34" charset="0"/>
              </a:rPr>
              <a:t>Part of Speech</a:t>
            </a:r>
            <a:r>
              <a:rPr kumimoji="0" lang="de-DE" altLang="de-DE" sz="1800" b="0" i="0" u="none" strike="noStrike" cap="none" normalizeH="0" baseline="0" dirty="0" smtClean="0">
                <a:ln>
                  <a:noFill/>
                </a:ln>
                <a:solidFill>
                  <a:schemeClr val="tx1"/>
                </a:solidFill>
                <a:effectLst/>
                <a:latin typeface="Arial" panose="020B0604020202020204" pitchFamily="34" charset="0"/>
              </a:rPr>
              <a:t>: Noun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dirty="0" smtClean="0">
                <a:ln>
                  <a:noFill/>
                </a:ln>
                <a:solidFill>
                  <a:schemeClr val="tx1"/>
                </a:solidFill>
                <a:effectLst/>
                <a:latin typeface="Arial" panose="020B0604020202020204" pitchFamily="34" charset="0"/>
              </a:rPr>
              <a:t>Example</a:t>
            </a:r>
            <a:r>
              <a:rPr kumimoji="0" lang="de-DE" altLang="de-DE" sz="1800" b="0" i="0" u="none" strike="noStrike" cap="none" normalizeH="0" baseline="0" dirty="0" smtClean="0">
                <a:ln>
                  <a:noFill/>
                </a:ln>
                <a:solidFill>
                  <a:schemeClr val="tx1"/>
                </a:solidFill>
                <a:effectLst/>
                <a:latin typeface="Arial" panose="020B0604020202020204" pitchFamily="34" charset="0"/>
              </a:rPr>
              <a:t>: "Artisans have to pay 102 Tunisian Dinars in income tax" (referring to the tax paid by the workers). </a:t>
            </a:r>
          </a:p>
        </p:txBody>
      </p:sp>
    </p:spTree>
    <p:extLst>
      <p:ext uri="{BB962C8B-B14F-4D97-AF65-F5344CB8AC3E}">
        <p14:creationId xmlns:p14="http://schemas.microsoft.com/office/powerpoint/2010/main" val="49456289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 Talk About Experiences Before a Specific Past Time</a:t>
            </a:r>
            <a:endParaRPr lang="de-DE" dirty="0"/>
          </a:p>
        </p:txBody>
      </p:sp>
      <p:sp>
        <p:nvSpPr>
          <p:cNvPr id="3" name="Content Placeholder 2"/>
          <p:cNvSpPr>
            <a:spLocks noGrp="1"/>
          </p:cNvSpPr>
          <p:nvPr>
            <p:ph idx="1"/>
          </p:nvPr>
        </p:nvSpPr>
        <p:spPr/>
        <p:txBody>
          <a:bodyPr/>
          <a:lstStyle/>
          <a:p>
            <a:r>
              <a:rPr lang="en-US" dirty="0"/>
              <a:t>The </a:t>
            </a:r>
            <a:r>
              <a:rPr lang="en-US" b="1" dirty="0"/>
              <a:t>past perfect</a:t>
            </a:r>
            <a:r>
              <a:rPr lang="en-US" dirty="0"/>
              <a:t> is used when talking about life experiences </a:t>
            </a:r>
            <a:r>
              <a:rPr lang="en-US" b="1" dirty="0"/>
              <a:t>before a point in the past</a:t>
            </a:r>
            <a:r>
              <a:rPr lang="en-US" dirty="0"/>
              <a:t>.</a:t>
            </a:r>
          </a:p>
          <a:p>
            <a:r>
              <a:rPr lang="en-US" dirty="0"/>
              <a:t>I </a:t>
            </a:r>
            <a:r>
              <a:rPr lang="en-US" b="1" dirty="0"/>
              <a:t>had never seen</a:t>
            </a:r>
            <a:r>
              <a:rPr lang="en-US" dirty="0"/>
              <a:t> such a beautiful place before I visited Paris.</a:t>
            </a:r>
          </a:p>
          <a:p>
            <a:r>
              <a:rPr lang="en-US" dirty="0"/>
              <a:t>She </a:t>
            </a:r>
            <a:r>
              <a:rPr lang="en-US" b="1" dirty="0"/>
              <a:t>had never eaten</a:t>
            </a:r>
            <a:r>
              <a:rPr lang="en-US" dirty="0"/>
              <a:t> sushi before she traveled to Japan.</a:t>
            </a:r>
          </a:p>
          <a:p>
            <a:r>
              <a:rPr lang="en-US" dirty="0"/>
              <a:t>🚨 </a:t>
            </a:r>
            <a:r>
              <a:rPr lang="en-US" b="1" dirty="0"/>
              <a:t>Common Mistake:</a:t>
            </a:r>
            <a:r>
              <a:rPr lang="en-US" dirty="0"/>
              <a:t/>
            </a:r>
            <a:br>
              <a:rPr lang="en-US" dirty="0"/>
            </a:br>
            <a:r>
              <a:rPr lang="en-US" dirty="0"/>
              <a:t>❌ Before I visited Paris, I </a:t>
            </a:r>
            <a:r>
              <a:rPr lang="en-US" b="1" dirty="0"/>
              <a:t>never saw</a:t>
            </a:r>
            <a:r>
              <a:rPr lang="en-US" dirty="0"/>
              <a:t> such a beautiful place.</a:t>
            </a:r>
            <a:br>
              <a:rPr lang="en-US" dirty="0"/>
            </a:br>
            <a:r>
              <a:rPr lang="en-US" dirty="0"/>
              <a:t>✅ Before I visited Paris, I </a:t>
            </a:r>
            <a:r>
              <a:rPr lang="en-US" b="1" dirty="0"/>
              <a:t>had never seen</a:t>
            </a:r>
            <a:r>
              <a:rPr lang="en-US" dirty="0"/>
              <a:t> such a beautiful place.</a:t>
            </a:r>
          </a:p>
          <a:p>
            <a:endParaRPr lang="de-DE" dirty="0"/>
          </a:p>
        </p:txBody>
      </p:sp>
    </p:spTree>
    <p:extLst>
      <p:ext uri="{BB962C8B-B14F-4D97-AF65-F5344CB8AC3E}">
        <p14:creationId xmlns:p14="http://schemas.microsoft.com/office/powerpoint/2010/main" val="84051056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With “By the Time,” “Before,” “After,” “Until”</a:t>
            </a:r>
            <a:endParaRPr lang="de-DE" dirty="0"/>
          </a:p>
        </p:txBody>
      </p:sp>
      <p:sp>
        <p:nvSpPr>
          <p:cNvPr id="3" name="Content Placeholder 2"/>
          <p:cNvSpPr>
            <a:spLocks noGrp="1"/>
          </p:cNvSpPr>
          <p:nvPr>
            <p:ph idx="1"/>
          </p:nvPr>
        </p:nvSpPr>
        <p:spPr/>
        <p:txBody>
          <a:bodyPr/>
          <a:lstStyle/>
          <a:p>
            <a:r>
              <a:rPr lang="en-US" dirty="0"/>
              <a:t>These words often introduce past perfect sentences.</a:t>
            </a:r>
          </a:p>
          <a:p>
            <a:r>
              <a:rPr lang="en-US" b="1" dirty="0"/>
              <a:t>By the time</a:t>
            </a:r>
            <a:r>
              <a:rPr lang="en-US" dirty="0"/>
              <a:t> we arrived, the movie </a:t>
            </a:r>
            <a:r>
              <a:rPr lang="en-US" b="1" dirty="0"/>
              <a:t>had already started</a:t>
            </a:r>
            <a:r>
              <a:rPr lang="en-US" dirty="0"/>
              <a:t>.</a:t>
            </a:r>
          </a:p>
          <a:p>
            <a:r>
              <a:rPr lang="en-US" b="1" dirty="0"/>
              <a:t>Before</a:t>
            </a:r>
            <a:r>
              <a:rPr lang="en-US" dirty="0"/>
              <a:t> I could say anything, she </a:t>
            </a:r>
            <a:r>
              <a:rPr lang="en-US" b="1" dirty="0"/>
              <a:t>had left</a:t>
            </a:r>
            <a:r>
              <a:rPr lang="en-US" dirty="0"/>
              <a:t>.</a:t>
            </a:r>
          </a:p>
          <a:p>
            <a:r>
              <a:rPr lang="en-US" dirty="0"/>
              <a:t>I waited until he </a:t>
            </a:r>
            <a:r>
              <a:rPr lang="en-US" b="1" dirty="0"/>
              <a:t>had finished</a:t>
            </a:r>
            <a:r>
              <a:rPr lang="en-US" dirty="0"/>
              <a:t> his speech.</a:t>
            </a:r>
          </a:p>
          <a:p>
            <a:r>
              <a:rPr lang="en-US" dirty="0"/>
              <a:t>After I </a:t>
            </a:r>
            <a:r>
              <a:rPr lang="en-US" b="1" dirty="0"/>
              <a:t>had eaten</a:t>
            </a:r>
            <a:r>
              <a:rPr lang="en-US" dirty="0"/>
              <a:t>, I felt better.</a:t>
            </a:r>
          </a:p>
          <a:p>
            <a:r>
              <a:rPr lang="en-US" dirty="0"/>
              <a:t>🚨 </a:t>
            </a:r>
            <a:r>
              <a:rPr lang="en-US" b="1" dirty="0"/>
              <a:t>Common Mistake:</a:t>
            </a:r>
            <a:r>
              <a:rPr lang="en-US" dirty="0"/>
              <a:t/>
            </a:r>
            <a:br>
              <a:rPr lang="en-US" dirty="0"/>
            </a:br>
            <a:r>
              <a:rPr lang="en-US" dirty="0"/>
              <a:t>❌ By the time we arrived, the movie </a:t>
            </a:r>
            <a:r>
              <a:rPr lang="en-US" b="1" dirty="0"/>
              <a:t>already started</a:t>
            </a:r>
            <a:r>
              <a:rPr lang="en-US" dirty="0"/>
              <a:t>.</a:t>
            </a:r>
            <a:br>
              <a:rPr lang="en-US" dirty="0"/>
            </a:br>
            <a:r>
              <a:rPr lang="en-US" dirty="0"/>
              <a:t>✅ By the time we arrived, the movie </a:t>
            </a:r>
            <a:r>
              <a:rPr lang="en-US" b="1" dirty="0"/>
              <a:t>had already started</a:t>
            </a:r>
            <a:r>
              <a:rPr lang="en-US" dirty="0"/>
              <a:t>.</a:t>
            </a:r>
          </a:p>
        </p:txBody>
      </p:sp>
    </p:spTree>
    <p:extLst>
      <p:ext uri="{BB962C8B-B14F-4D97-AF65-F5344CB8AC3E}">
        <p14:creationId xmlns:p14="http://schemas.microsoft.com/office/powerpoint/2010/main" val="195994732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Past Simple vs. Past Perfect</a:t>
            </a:r>
            <a:endParaRPr lang="de-DE" dirty="0"/>
          </a:p>
        </p:txBody>
      </p:sp>
      <p:graphicFrame>
        <p:nvGraphicFramePr>
          <p:cNvPr id="12" name="Content Placeholder 11"/>
          <p:cNvGraphicFramePr>
            <a:graphicFrameLocks noGrp="1"/>
          </p:cNvGraphicFramePr>
          <p:nvPr>
            <p:ph idx="1"/>
            <p:extLst>
              <p:ext uri="{D42A27DB-BD31-4B8C-83A1-F6EECF244321}">
                <p14:modId xmlns:p14="http://schemas.microsoft.com/office/powerpoint/2010/main" val="213527941"/>
              </p:ext>
            </p:extLst>
          </p:nvPr>
        </p:nvGraphicFramePr>
        <p:xfrm>
          <a:off x="899160" y="1690688"/>
          <a:ext cx="10515600" cy="1828800"/>
        </p:xfrm>
        <a:graphic>
          <a:graphicData uri="http://schemas.openxmlformats.org/drawingml/2006/table">
            <a:tbl>
              <a:tblPr/>
              <a:tblGrid>
                <a:gridCol w="5257800">
                  <a:extLst>
                    <a:ext uri="{9D8B030D-6E8A-4147-A177-3AD203B41FA5}">
                      <a16:colId xmlns:a16="http://schemas.microsoft.com/office/drawing/2014/main" val="4123921913"/>
                    </a:ext>
                  </a:extLst>
                </a:gridCol>
                <a:gridCol w="5257800">
                  <a:extLst>
                    <a:ext uri="{9D8B030D-6E8A-4147-A177-3AD203B41FA5}">
                      <a16:colId xmlns:a16="http://schemas.microsoft.com/office/drawing/2014/main" val="3015824585"/>
                    </a:ext>
                  </a:extLst>
                </a:gridCol>
              </a:tblGrid>
              <a:tr h="0">
                <a:tc>
                  <a:txBody>
                    <a:bodyPr/>
                    <a:lstStyle/>
                    <a:p>
                      <a:r>
                        <a:rPr lang="de-DE" b="1"/>
                        <a:t>Past Simple</a:t>
                      </a:r>
                      <a:endParaRPr lang="de-DE"/>
                    </a:p>
                  </a:txBody>
                  <a:tcPr anchor="ctr">
                    <a:lnL>
                      <a:noFill/>
                    </a:lnL>
                    <a:lnR>
                      <a:noFill/>
                    </a:lnR>
                    <a:lnT>
                      <a:noFill/>
                    </a:lnT>
                    <a:lnB>
                      <a:noFill/>
                    </a:lnB>
                  </a:tcPr>
                </a:tc>
                <a:tc>
                  <a:txBody>
                    <a:bodyPr/>
                    <a:lstStyle/>
                    <a:p>
                      <a:r>
                        <a:rPr lang="de-DE" b="1"/>
                        <a:t>Past Perfect</a:t>
                      </a:r>
                      <a:endParaRPr lang="de-DE"/>
                    </a:p>
                  </a:txBody>
                  <a:tcPr anchor="ctr">
                    <a:lnL>
                      <a:noFill/>
                    </a:lnL>
                    <a:lnR>
                      <a:noFill/>
                    </a:lnR>
                    <a:lnT>
                      <a:noFill/>
                    </a:lnT>
                    <a:lnB>
                      <a:noFill/>
                    </a:lnB>
                  </a:tcPr>
                </a:tc>
                <a:extLst>
                  <a:ext uri="{0D108BD9-81ED-4DB2-BD59-A6C34878D82A}">
                    <a16:rowId xmlns:a16="http://schemas.microsoft.com/office/drawing/2014/main" val="1116129710"/>
                  </a:ext>
                </a:extLst>
              </a:tr>
              <a:tr h="0">
                <a:tc>
                  <a:txBody>
                    <a:bodyPr/>
                    <a:lstStyle/>
                    <a:p>
                      <a:r>
                        <a:rPr lang="en-US"/>
                        <a:t>Focuses on a completed past action</a:t>
                      </a:r>
                    </a:p>
                  </a:txBody>
                  <a:tcPr anchor="ctr">
                    <a:lnL>
                      <a:noFill/>
                    </a:lnL>
                    <a:lnR>
                      <a:noFill/>
                    </a:lnR>
                    <a:lnT>
                      <a:noFill/>
                    </a:lnT>
                    <a:lnB>
                      <a:noFill/>
                    </a:lnB>
                  </a:tcPr>
                </a:tc>
                <a:tc>
                  <a:txBody>
                    <a:bodyPr/>
                    <a:lstStyle/>
                    <a:p>
                      <a:r>
                        <a:rPr lang="en-US"/>
                        <a:t>Shows an earlier past action before another</a:t>
                      </a:r>
                    </a:p>
                  </a:txBody>
                  <a:tcPr anchor="ctr">
                    <a:lnL>
                      <a:noFill/>
                    </a:lnL>
                    <a:lnR>
                      <a:noFill/>
                    </a:lnR>
                    <a:lnT>
                      <a:noFill/>
                    </a:lnT>
                    <a:lnB>
                      <a:noFill/>
                    </a:lnB>
                  </a:tcPr>
                </a:tc>
                <a:extLst>
                  <a:ext uri="{0D108BD9-81ED-4DB2-BD59-A6C34878D82A}">
                    <a16:rowId xmlns:a16="http://schemas.microsoft.com/office/drawing/2014/main" val="3656627889"/>
                  </a:ext>
                </a:extLst>
              </a:tr>
              <a:tr h="0">
                <a:tc>
                  <a:txBody>
                    <a:bodyPr/>
                    <a:lstStyle/>
                    <a:p>
                      <a:r>
                        <a:rPr lang="de-DE" b="1"/>
                        <a:t>I ate</a:t>
                      </a:r>
                      <a:r>
                        <a:rPr lang="de-DE"/>
                        <a:t> breakfast at 8 AM.</a:t>
                      </a:r>
                    </a:p>
                  </a:txBody>
                  <a:tcPr anchor="ctr">
                    <a:lnL>
                      <a:noFill/>
                    </a:lnL>
                    <a:lnR>
                      <a:noFill/>
                    </a:lnR>
                    <a:lnT>
                      <a:noFill/>
                    </a:lnT>
                    <a:lnB>
                      <a:noFill/>
                    </a:lnB>
                  </a:tcPr>
                </a:tc>
                <a:tc>
                  <a:txBody>
                    <a:bodyPr/>
                    <a:lstStyle/>
                    <a:p>
                      <a:r>
                        <a:rPr lang="en-US" b="1"/>
                        <a:t>I had eaten</a:t>
                      </a:r>
                      <a:r>
                        <a:rPr lang="en-US"/>
                        <a:t> breakfast before I left home.</a:t>
                      </a:r>
                    </a:p>
                  </a:txBody>
                  <a:tcPr anchor="ctr">
                    <a:lnL>
                      <a:noFill/>
                    </a:lnL>
                    <a:lnR>
                      <a:noFill/>
                    </a:lnR>
                    <a:lnT>
                      <a:noFill/>
                    </a:lnT>
                    <a:lnB>
                      <a:noFill/>
                    </a:lnB>
                  </a:tcPr>
                </a:tc>
                <a:extLst>
                  <a:ext uri="{0D108BD9-81ED-4DB2-BD59-A6C34878D82A}">
                    <a16:rowId xmlns:a16="http://schemas.microsoft.com/office/drawing/2014/main" val="2010873755"/>
                  </a:ext>
                </a:extLst>
              </a:tr>
              <a:tr h="0">
                <a:tc>
                  <a:txBody>
                    <a:bodyPr/>
                    <a:lstStyle/>
                    <a:p>
                      <a:r>
                        <a:rPr lang="en-US"/>
                        <a:t>The train </a:t>
                      </a:r>
                      <a:r>
                        <a:rPr lang="en-US" b="1"/>
                        <a:t>left</a:t>
                      </a:r>
                      <a:r>
                        <a:rPr lang="en-US"/>
                        <a:t> at 10 AM.</a:t>
                      </a:r>
                    </a:p>
                  </a:txBody>
                  <a:tcPr anchor="ctr">
                    <a:lnL>
                      <a:noFill/>
                    </a:lnL>
                    <a:lnR>
                      <a:noFill/>
                    </a:lnR>
                    <a:lnT>
                      <a:noFill/>
                    </a:lnT>
                    <a:lnB>
                      <a:noFill/>
                    </a:lnB>
                  </a:tcPr>
                </a:tc>
                <a:tc>
                  <a:txBody>
                    <a:bodyPr/>
                    <a:lstStyle/>
                    <a:p>
                      <a:r>
                        <a:rPr lang="en-US"/>
                        <a:t>The train </a:t>
                      </a:r>
                      <a:r>
                        <a:rPr lang="en-US" b="1"/>
                        <a:t>had already left</a:t>
                      </a:r>
                      <a:r>
                        <a:rPr lang="en-US"/>
                        <a:t> when I arrived.</a:t>
                      </a:r>
                    </a:p>
                  </a:txBody>
                  <a:tcPr anchor="ctr">
                    <a:lnL>
                      <a:noFill/>
                    </a:lnL>
                    <a:lnR>
                      <a:noFill/>
                    </a:lnR>
                    <a:lnT>
                      <a:noFill/>
                    </a:lnT>
                    <a:lnB>
                      <a:noFill/>
                    </a:lnB>
                  </a:tcPr>
                </a:tc>
                <a:extLst>
                  <a:ext uri="{0D108BD9-81ED-4DB2-BD59-A6C34878D82A}">
                    <a16:rowId xmlns:a16="http://schemas.microsoft.com/office/drawing/2014/main" val="3861689693"/>
                  </a:ext>
                </a:extLst>
              </a:tr>
              <a:tr h="0">
                <a:tc>
                  <a:txBody>
                    <a:bodyPr/>
                    <a:lstStyle/>
                    <a:p>
                      <a:r>
                        <a:rPr lang="en-US" b="1"/>
                        <a:t>She lost</a:t>
                      </a:r>
                      <a:r>
                        <a:rPr lang="en-US"/>
                        <a:t> her keys yesterday.</a:t>
                      </a:r>
                    </a:p>
                  </a:txBody>
                  <a:tcPr anchor="ctr">
                    <a:lnL>
                      <a:noFill/>
                    </a:lnL>
                    <a:lnR>
                      <a:noFill/>
                    </a:lnR>
                    <a:lnT>
                      <a:noFill/>
                    </a:lnT>
                    <a:lnB>
                      <a:noFill/>
                    </a:lnB>
                  </a:tcPr>
                </a:tc>
                <a:tc>
                  <a:txBody>
                    <a:bodyPr/>
                    <a:lstStyle/>
                    <a:p>
                      <a:r>
                        <a:rPr lang="en-US" b="1" dirty="0"/>
                        <a:t>She had lost</a:t>
                      </a:r>
                      <a:r>
                        <a:rPr lang="en-US" dirty="0"/>
                        <a:t> her keys before leaving.</a:t>
                      </a:r>
                    </a:p>
                  </a:txBody>
                  <a:tcPr anchor="ctr">
                    <a:lnL>
                      <a:noFill/>
                    </a:lnL>
                    <a:lnR>
                      <a:noFill/>
                    </a:lnR>
                    <a:lnT>
                      <a:noFill/>
                    </a:lnT>
                    <a:lnB>
                      <a:noFill/>
                    </a:lnB>
                  </a:tcPr>
                </a:tc>
                <a:extLst>
                  <a:ext uri="{0D108BD9-81ED-4DB2-BD59-A6C34878D82A}">
                    <a16:rowId xmlns:a16="http://schemas.microsoft.com/office/drawing/2014/main" val="2614919502"/>
                  </a:ext>
                </a:extLst>
              </a:tr>
            </a:tbl>
          </a:graphicData>
        </a:graphic>
      </p:graphicFrame>
      <p:sp>
        <p:nvSpPr>
          <p:cNvPr id="13" name="TextBox 12"/>
          <p:cNvSpPr txBox="1"/>
          <p:nvPr/>
        </p:nvSpPr>
        <p:spPr>
          <a:xfrm>
            <a:off x="975360" y="4502331"/>
            <a:ext cx="9222377" cy="1200329"/>
          </a:xfrm>
          <a:prstGeom prst="rect">
            <a:avLst/>
          </a:prstGeom>
          <a:noFill/>
        </p:spPr>
        <p:txBody>
          <a:bodyPr wrap="square" rtlCol="0">
            <a:spAutoFit/>
          </a:bodyPr>
          <a:lstStyle/>
          <a:p>
            <a:r>
              <a:rPr lang="en-US" b="1" dirty="0"/>
              <a:t>When to Use Which?</a:t>
            </a:r>
            <a:endParaRPr lang="en-US" dirty="0"/>
          </a:p>
          <a:p>
            <a:r>
              <a:rPr lang="en-US" dirty="0"/>
              <a:t>Use </a:t>
            </a:r>
            <a:r>
              <a:rPr lang="en-US" b="1" dirty="0"/>
              <a:t>Past Simple</a:t>
            </a:r>
            <a:r>
              <a:rPr lang="en-US" dirty="0"/>
              <a:t> when there is only </a:t>
            </a:r>
            <a:r>
              <a:rPr lang="en-US" b="1" dirty="0"/>
              <a:t>one past action</a:t>
            </a:r>
            <a:r>
              <a:rPr lang="en-US" dirty="0"/>
              <a:t>.</a:t>
            </a:r>
          </a:p>
          <a:p>
            <a:r>
              <a:rPr lang="en-US" dirty="0"/>
              <a:t>Use </a:t>
            </a:r>
            <a:r>
              <a:rPr lang="en-US" b="1" dirty="0"/>
              <a:t>Past Perfect</a:t>
            </a:r>
            <a:r>
              <a:rPr lang="en-US" dirty="0"/>
              <a:t> when describing </a:t>
            </a:r>
            <a:r>
              <a:rPr lang="en-US" b="1" dirty="0"/>
              <a:t>two actions</a:t>
            </a:r>
            <a:r>
              <a:rPr lang="en-US" dirty="0"/>
              <a:t> to show which happened first.</a:t>
            </a:r>
          </a:p>
          <a:p>
            <a:endParaRPr lang="de-DE" dirty="0"/>
          </a:p>
        </p:txBody>
      </p:sp>
    </p:spTree>
    <p:extLst>
      <p:ext uri="{BB962C8B-B14F-4D97-AF65-F5344CB8AC3E}">
        <p14:creationId xmlns:p14="http://schemas.microsoft.com/office/powerpoint/2010/main" val="3496749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Signal Words for Past Perfect</a:t>
            </a:r>
            <a:endParaRPr lang="de-DE" dirty="0"/>
          </a:p>
        </p:txBody>
      </p:sp>
      <p:sp>
        <p:nvSpPr>
          <p:cNvPr id="3" name="Content Placeholder 2"/>
          <p:cNvSpPr>
            <a:spLocks noGrp="1"/>
          </p:cNvSpPr>
          <p:nvPr>
            <p:ph idx="1"/>
          </p:nvPr>
        </p:nvSpPr>
        <p:spPr/>
        <p:txBody>
          <a:bodyPr/>
          <a:lstStyle/>
          <a:p>
            <a:r>
              <a:rPr lang="en-US" dirty="0"/>
              <a:t>The past perfect often appears with these words:</a:t>
            </a:r>
            <a:br>
              <a:rPr lang="en-US" dirty="0"/>
            </a:br>
            <a:r>
              <a:rPr lang="en-US" dirty="0"/>
              <a:t>✔ </a:t>
            </a:r>
            <a:r>
              <a:rPr lang="en-US" b="1" dirty="0"/>
              <a:t>Before</a:t>
            </a:r>
            <a:r>
              <a:rPr lang="en-US" dirty="0"/>
              <a:t> – Before I arrived, she had left.</a:t>
            </a:r>
            <a:br>
              <a:rPr lang="en-US" dirty="0"/>
            </a:br>
            <a:r>
              <a:rPr lang="en-US" dirty="0"/>
              <a:t>✔ </a:t>
            </a:r>
            <a:r>
              <a:rPr lang="en-US" b="1" dirty="0"/>
              <a:t>After</a:t>
            </a:r>
            <a:r>
              <a:rPr lang="en-US" dirty="0"/>
              <a:t> – After he had eaten, he went out.</a:t>
            </a:r>
            <a:br>
              <a:rPr lang="en-US" dirty="0"/>
            </a:br>
            <a:r>
              <a:rPr lang="en-US" dirty="0"/>
              <a:t>✔ </a:t>
            </a:r>
            <a:r>
              <a:rPr lang="en-US" b="1" dirty="0"/>
              <a:t>By the time</a:t>
            </a:r>
            <a:r>
              <a:rPr lang="en-US" dirty="0"/>
              <a:t> – By the time we arrived, the show had started.</a:t>
            </a:r>
            <a:br>
              <a:rPr lang="en-US" dirty="0"/>
            </a:br>
            <a:r>
              <a:rPr lang="en-US" dirty="0"/>
              <a:t>✔ </a:t>
            </a:r>
            <a:r>
              <a:rPr lang="en-US" b="1" dirty="0"/>
              <a:t>Already</a:t>
            </a:r>
            <a:r>
              <a:rPr lang="en-US" dirty="0"/>
              <a:t> – She had already finished the test when I arrived.</a:t>
            </a:r>
            <a:br>
              <a:rPr lang="en-US" dirty="0"/>
            </a:br>
            <a:r>
              <a:rPr lang="en-US" dirty="0"/>
              <a:t>✔ </a:t>
            </a:r>
            <a:r>
              <a:rPr lang="en-US" b="1" dirty="0"/>
              <a:t>Never</a:t>
            </a:r>
            <a:r>
              <a:rPr lang="en-US" dirty="0"/>
              <a:t> – I had never seen such a big house before.</a:t>
            </a:r>
            <a:br>
              <a:rPr lang="en-US" dirty="0"/>
            </a:br>
            <a:r>
              <a:rPr lang="en-US" dirty="0"/>
              <a:t>✔ </a:t>
            </a:r>
            <a:r>
              <a:rPr lang="en-US" b="1" dirty="0"/>
              <a:t>Just</a:t>
            </a:r>
            <a:r>
              <a:rPr lang="en-US" dirty="0"/>
              <a:t> – She had just finished her meal when the phone rang.</a:t>
            </a:r>
          </a:p>
        </p:txBody>
      </p:sp>
    </p:spTree>
    <p:extLst>
      <p:ext uri="{BB962C8B-B14F-4D97-AF65-F5344CB8AC3E}">
        <p14:creationId xmlns:p14="http://schemas.microsoft.com/office/powerpoint/2010/main" val="125966301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Common Errors &amp; How to Fix Them</a:t>
            </a:r>
            <a:endParaRPr lang="de-DE" dirty="0"/>
          </a:p>
        </p:txBody>
      </p:sp>
      <p:graphicFrame>
        <p:nvGraphicFramePr>
          <p:cNvPr id="4" name="Content Placeholder 3"/>
          <p:cNvGraphicFramePr>
            <a:graphicFrameLocks noGrp="1"/>
          </p:cNvGraphicFramePr>
          <p:nvPr>
            <p:ph idx="1"/>
          </p:nvPr>
        </p:nvGraphicFramePr>
        <p:xfrm>
          <a:off x="838200" y="2858294"/>
          <a:ext cx="10515600" cy="2286000"/>
        </p:xfrm>
        <a:graphic>
          <a:graphicData uri="http://schemas.openxmlformats.org/drawingml/2006/table">
            <a:tbl>
              <a:tblPr/>
              <a:tblGrid>
                <a:gridCol w="3505200">
                  <a:extLst>
                    <a:ext uri="{9D8B030D-6E8A-4147-A177-3AD203B41FA5}">
                      <a16:colId xmlns:a16="http://schemas.microsoft.com/office/drawing/2014/main" val="3495239432"/>
                    </a:ext>
                  </a:extLst>
                </a:gridCol>
                <a:gridCol w="3505200">
                  <a:extLst>
                    <a:ext uri="{9D8B030D-6E8A-4147-A177-3AD203B41FA5}">
                      <a16:colId xmlns:a16="http://schemas.microsoft.com/office/drawing/2014/main" val="1618263871"/>
                    </a:ext>
                  </a:extLst>
                </a:gridCol>
                <a:gridCol w="3505200">
                  <a:extLst>
                    <a:ext uri="{9D8B030D-6E8A-4147-A177-3AD203B41FA5}">
                      <a16:colId xmlns:a16="http://schemas.microsoft.com/office/drawing/2014/main" val="2697621881"/>
                    </a:ext>
                  </a:extLst>
                </a:gridCol>
              </a:tblGrid>
              <a:tr h="0">
                <a:tc>
                  <a:txBody>
                    <a:bodyPr/>
                    <a:lstStyle/>
                    <a:p>
                      <a:r>
                        <a:rPr lang="de-DE"/>
                        <a:t>❌ </a:t>
                      </a:r>
                      <a:r>
                        <a:rPr lang="de-DE" b="1"/>
                        <a:t>Wrong Sentence</a:t>
                      </a:r>
                      <a:endParaRPr lang="de-DE"/>
                    </a:p>
                  </a:txBody>
                  <a:tcPr anchor="ctr">
                    <a:lnL>
                      <a:noFill/>
                    </a:lnL>
                    <a:lnR>
                      <a:noFill/>
                    </a:lnR>
                    <a:lnT>
                      <a:noFill/>
                    </a:lnT>
                    <a:lnB>
                      <a:noFill/>
                    </a:lnB>
                  </a:tcPr>
                </a:tc>
                <a:tc>
                  <a:txBody>
                    <a:bodyPr/>
                    <a:lstStyle/>
                    <a:p>
                      <a:r>
                        <a:rPr lang="de-DE"/>
                        <a:t>✅ </a:t>
                      </a:r>
                      <a:r>
                        <a:rPr lang="de-DE" b="1"/>
                        <a:t>Correct Sentence</a:t>
                      </a:r>
                      <a:endParaRPr lang="de-DE"/>
                    </a:p>
                  </a:txBody>
                  <a:tcPr anchor="ctr">
                    <a:lnL>
                      <a:noFill/>
                    </a:lnL>
                    <a:lnR>
                      <a:noFill/>
                    </a:lnR>
                    <a:lnT>
                      <a:noFill/>
                    </a:lnT>
                    <a:lnB>
                      <a:noFill/>
                    </a:lnB>
                  </a:tcPr>
                </a:tc>
                <a:tc>
                  <a:txBody>
                    <a:bodyPr/>
                    <a:lstStyle/>
                    <a:p>
                      <a:r>
                        <a:rPr lang="de-DE"/>
                        <a:t>❓ </a:t>
                      </a:r>
                      <a:r>
                        <a:rPr lang="de-DE" b="1"/>
                        <a:t>Why?</a:t>
                      </a:r>
                      <a:endParaRPr lang="de-DE"/>
                    </a:p>
                  </a:txBody>
                  <a:tcPr anchor="ctr">
                    <a:lnL>
                      <a:noFill/>
                    </a:lnL>
                    <a:lnR>
                      <a:noFill/>
                    </a:lnR>
                    <a:lnT>
                      <a:noFill/>
                    </a:lnT>
                    <a:lnB>
                      <a:noFill/>
                    </a:lnB>
                  </a:tcPr>
                </a:tc>
                <a:extLst>
                  <a:ext uri="{0D108BD9-81ED-4DB2-BD59-A6C34878D82A}">
                    <a16:rowId xmlns:a16="http://schemas.microsoft.com/office/drawing/2014/main" val="2523548157"/>
                  </a:ext>
                </a:extLst>
              </a:tr>
              <a:tr h="0">
                <a:tc>
                  <a:txBody>
                    <a:bodyPr/>
                    <a:lstStyle/>
                    <a:p>
                      <a:r>
                        <a:rPr lang="en-US"/>
                        <a:t>When I arrived, she left.</a:t>
                      </a:r>
                    </a:p>
                  </a:txBody>
                  <a:tcPr anchor="ctr">
                    <a:lnL>
                      <a:noFill/>
                    </a:lnL>
                    <a:lnR>
                      <a:noFill/>
                    </a:lnR>
                    <a:lnT>
                      <a:noFill/>
                    </a:lnT>
                    <a:lnB>
                      <a:noFill/>
                    </a:lnB>
                  </a:tcPr>
                </a:tc>
                <a:tc>
                  <a:txBody>
                    <a:bodyPr/>
                    <a:lstStyle/>
                    <a:p>
                      <a:r>
                        <a:rPr lang="en-US"/>
                        <a:t>When I arrived, she </a:t>
                      </a:r>
                      <a:r>
                        <a:rPr lang="en-US" b="1"/>
                        <a:t>had already left</a:t>
                      </a:r>
                      <a:r>
                        <a:rPr lang="en-US"/>
                        <a:t>.</a:t>
                      </a:r>
                    </a:p>
                  </a:txBody>
                  <a:tcPr anchor="ctr">
                    <a:lnL>
                      <a:noFill/>
                    </a:lnL>
                    <a:lnR>
                      <a:noFill/>
                    </a:lnR>
                    <a:lnT>
                      <a:noFill/>
                    </a:lnT>
                    <a:lnB>
                      <a:noFill/>
                    </a:lnB>
                  </a:tcPr>
                </a:tc>
                <a:tc>
                  <a:txBody>
                    <a:bodyPr/>
                    <a:lstStyle/>
                    <a:p>
                      <a:r>
                        <a:rPr lang="en-US"/>
                        <a:t>Past Perfect shows the earlier action.</a:t>
                      </a:r>
                    </a:p>
                  </a:txBody>
                  <a:tcPr anchor="ctr">
                    <a:lnL>
                      <a:noFill/>
                    </a:lnL>
                    <a:lnR>
                      <a:noFill/>
                    </a:lnR>
                    <a:lnT>
                      <a:noFill/>
                    </a:lnT>
                    <a:lnB>
                      <a:noFill/>
                    </a:lnB>
                  </a:tcPr>
                </a:tc>
                <a:extLst>
                  <a:ext uri="{0D108BD9-81ED-4DB2-BD59-A6C34878D82A}">
                    <a16:rowId xmlns:a16="http://schemas.microsoft.com/office/drawing/2014/main" val="3176437359"/>
                  </a:ext>
                </a:extLst>
              </a:tr>
              <a:tr h="0">
                <a:tc>
                  <a:txBody>
                    <a:bodyPr/>
                    <a:lstStyle/>
                    <a:p>
                      <a:r>
                        <a:rPr lang="en-US"/>
                        <a:t>He was tired because he didn’t sleep well.</a:t>
                      </a:r>
                    </a:p>
                  </a:txBody>
                  <a:tcPr anchor="ctr">
                    <a:lnL>
                      <a:noFill/>
                    </a:lnL>
                    <a:lnR>
                      <a:noFill/>
                    </a:lnR>
                    <a:lnT>
                      <a:noFill/>
                    </a:lnT>
                    <a:lnB>
                      <a:noFill/>
                    </a:lnB>
                  </a:tcPr>
                </a:tc>
                <a:tc>
                  <a:txBody>
                    <a:bodyPr/>
                    <a:lstStyle/>
                    <a:p>
                      <a:r>
                        <a:rPr lang="en-US"/>
                        <a:t>He was tired because he </a:t>
                      </a:r>
                      <a:r>
                        <a:rPr lang="en-US" b="1"/>
                        <a:t>hadn’t slept</a:t>
                      </a:r>
                      <a:r>
                        <a:rPr lang="en-US"/>
                        <a:t> well.</a:t>
                      </a:r>
                    </a:p>
                  </a:txBody>
                  <a:tcPr anchor="ctr">
                    <a:lnL>
                      <a:noFill/>
                    </a:lnL>
                    <a:lnR>
                      <a:noFill/>
                    </a:lnR>
                    <a:lnT>
                      <a:noFill/>
                    </a:lnT>
                    <a:lnB>
                      <a:noFill/>
                    </a:lnB>
                  </a:tcPr>
                </a:tc>
                <a:tc>
                  <a:txBody>
                    <a:bodyPr/>
                    <a:lstStyle/>
                    <a:p>
                      <a:r>
                        <a:rPr lang="en-US"/>
                        <a:t>Past Perfect shows that the lack of sleep happened before.</a:t>
                      </a:r>
                    </a:p>
                  </a:txBody>
                  <a:tcPr anchor="ctr">
                    <a:lnL>
                      <a:noFill/>
                    </a:lnL>
                    <a:lnR>
                      <a:noFill/>
                    </a:lnR>
                    <a:lnT>
                      <a:noFill/>
                    </a:lnT>
                    <a:lnB>
                      <a:noFill/>
                    </a:lnB>
                  </a:tcPr>
                </a:tc>
                <a:extLst>
                  <a:ext uri="{0D108BD9-81ED-4DB2-BD59-A6C34878D82A}">
                    <a16:rowId xmlns:a16="http://schemas.microsoft.com/office/drawing/2014/main" val="2432734561"/>
                  </a:ext>
                </a:extLst>
              </a:tr>
              <a:tr h="0">
                <a:tc>
                  <a:txBody>
                    <a:bodyPr/>
                    <a:lstStyle/>
                    <a:p>
                      <a:r>
                        <a:rPr lang="en-US"/>
                        <a:t>I never saw a lion before.</a:t>
                      </a:r>
                    </a:p>
                  </a:txBody>
                  <a:tcPr anchor="ctr">
                    <a:lnL>
                      <a:noFill/>
                    </a:lnL>
                    <a:lnR>
                      <a:noFill/>
                    </a:lnR>
                    <a:lnT>
                      <a:noFill/>
                    </a:lnT>
                    <a:lnB>
                      <a:noFill/>
                    </a:lnB>
                  </a:tcPr>
                </a:tc>
                <a:tc>
                  <a:txBody>
                    <a:bodyPr/>
                    <a:lstStyle/>
                    <a:p>
                      <a:r>
                        <a:rPr lang="en-US"/>
                        <a:t>I </a:t>
                      </a:r>
                      <a:r>
                        <a:rPr lang="en-US" b="1"/>
                        <a:t>had never seen</a:t>
                      </a:r>
                      <a:r>
                        <a:rPr lang="en-US"/>
                        <a:t> a lion before.</a:t>
                      </a:r>
                    </a:p>
                  </a:txBody>
                  <a:tcPr anchor="ctr">
                    <a:lnL>
                      <a:noFill/>
                    </a:lnL>
                    <a:lnR>
                      <a:noFill/>
                    </a:lnR>
                    <a:lnT>
                      <a:noFill/>
                    </a:lnT>
                    <a:lnB>
                      <a:noFill/>
                    </a:lnB>
                  </a:tcPr>
                </a:tc>
                <a:tc>
                  <a:txBody>
                    <a:bodyPr/>
                    <a:lstStyle/>
                    <a:p>
                      <a:r>
                        <a:rPr lang="en-US" dirty="0"/>
                        <a:t>"Before" signals the need for Past Perfect.</a:t>
                      </a:r>
                    </a:p>
                  </a:txBody>
                  <a:tcPr anchor="ctr">
                    <a:lnL>
                      <a:noFill/>
                    </a:lnL>
                    <a:lnR>
                      <a:noFill/>
                    </a:lnR>
                    <a:lnT>
                      <a:noFill/>
                    </a:lnT>
                    <a:lnB>
                      <a:noFill/>
                    </a:lnB>
                  </a:tcPr>
                </a:tc>
                <a:extLst>
                  <a:ext uri="{0D108BD9-81ED-4DB2-BD59-A6C34878D82A}">
                    <a16:rowId xmlns:a16="http://schemas.microsoft.com/office/drawing/2014/main" val="1708086476"/>
                  </a:ext>
                </a:extLst>
              </a:tr>
            </a:tbl>
          </a:graphicData>
        </a:graphic>
      </p:graphicFrame>
    </p:spTree>
    <p:extLst>
      <p:ext uri="{BB962C8B-B14F-4D97-AF65-F5344CB8AC3E}">
        <p14:creationId xmlns:p14="http://schemas.microsoft.com/office/powerpoint/2010/main" val="269436177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“If you had been born in another country, how would your life be different</a:t>
            </a:r>
            <a:r>
              <a:rPr lang="en-US" dirty="0" smtClean="0"/>
              <a:t>?”</a:t>
            </a:r>
            <a:endParaRPr lang="de-DE" dirty="0"/>
          </a:p>
          <a:p>
            <a:r>
              <a:rPr lang="de-DE" dirty="0" smtClean="0"/>
              <a:t>use </a:t>
            </a:r>
            <a:r>
              <a:rPr lang="de-DE" dirty="0"/>
              <a:t>conditional structures </a:t>
            </a:r>
          </a:p>
        </p:txBody>
      </p:sp>
    </p:spTree>
    <p:extLst>
      <p:ext uri="{BB962C8B-B14F-4D97-AF65-F5344CB8AC3E}">
        <p14:creationId xmlns:p14="http://schemas.microsoft.com/office/powerpoint/2010/main" val="303533998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Mixed Conditionals – Connecting Past &amp; Present</a:t>
            </a:r>
            <a:endParaRPr lang="de-DE" dirty="0"/>
          </a:p>
        </p:txBody>
      </p:sp>
      <p:sp>
        <p:nvSpPr>
          <p:cNvPr id="3" name="Content Placeholder 2"/>
          <p:cNvSpPr>
            <a:spLocks noGrp="1"/>
          </p:cNvSpPr>
          <p:nvPr>
            <p:ph idx="1"/>
          </p:nvPr>
        </p:nvSpPr>
        <p:spPr/>
        <p:txBody>
          <a:bodyPr>
            <a:normAutofit fontScale="85000" lnSpcReduction="20000"/>
          </a:bodyPr>
          <a:lstStyle/>
          <a:p>
            <a:r>
              <a:rPr lang="en-US" b="1" dirty="0"/>
              <a:t>What Are Mixed Conditionals?</a:t>
            </a:r>
          </a:p>
          <a:p>
            <a:r>
              <a:rPr lang="en-US" dirty="0"/>
              <a:t>Mixed conditionals occur when the </a:t>
            </a:r>
            <a:r>
              <a:rPr lang="en-US" b="1" dirty="0"/>
              <a:t>IF clause and the result clause refer to different time periods</a:t>
            </a:r>
            <a:r>
              <a:rPr lang="en-US" dirty="0"/>
              <a:t> (past affecting present, or present affecting past).</a:t>
            </a:r>
          </a:p>
          <a:p>
            <a:r>
              <a:rPr lang="en-US" b="1" dirty="0"/>
              <a:t>Two Types of Mixed Conditionals:</a:t>
            </a:r>
          </a:p>
          <a:p>
            <a:r>
              <a:rPr lang="en-US" b="1" dirty="0" smtClean="0"/>
              <a:t>Past </a:t>
            </a:r>
            <a:r>
              <a:rPr lang="en-US" b="1" dirty="0"/>
              <a:t>Condition → Present Result</a:t>
            </a:r>
          </a:p>
          <a:p>
            <a:r>
              <a:rPr lang="en-US" dirty="0"/>
              <a:t>✅ </a:t>
            </a:r>
            <a:r>
              <a:rPr lang="en-US" b="1" dirty="0"/>
              <a:t>If + Past Perfect → Would + Base Verb</a:t>
            </a:r>
            <a:r>
              <a:rPr lang="en-US" dirty="0"/>
              <a:t/>
            </a:r>
            <a:br>
              <a:rPr lang="en-US" dirty="0"/>
            </a:br>
            <a:r>
              <a:rPr lang="en-US" dirty="0"/>
              <a:t>✔️ Describes how a past event affects the present</a:t>
            </a:r>
          </a:p>
          <a:p>
            <a:r>
              <a:rPr lang="en-US" b="1" dirty="0"/>
              <a:t>Examples:</a:t>
            </a:r>
          </a:p>
          <a:p>
            <a:r>
              <a:rPr lang="en-US" dirty="0"/>
              <a:t>If I had studied medicine, I would be a doctor now. (Past choice → Present consequence)</a:t>
            </a:r>
          </a:p>
          <a:p>
            <a:r>
              <a:rPr lang="en-US" dirty="0"/>
              <a:t>If he had taken the job, he would be in Paris now. (Past event → Current reality)</a:t>
            </a:r>
          </a:p>
          <a:p>
            <a:r>
              <a:rPr lang="en-US" dirty="0"/>
              <a:t>If she had married him, she would be rich now. (Past action → Present result)</a:t>
            </a:r>
          </a:p>
        </p:txBody>
      </p:sp>
    </p:spTree>
    <p:extLst>
      <p:ext uri="{BB962C8B-B14F-4D97-AF65-F5344CB8AC3E}">
        <p14:creationId xmlns:p14="http://schemas.microsoft.com/office/powerpoint/2010/main" val="412981872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dirty="0"/>
              <a:t>Present Condition → Past Result</a:t>
            </a:r>
          </a:p>
        </p:txBody>
      </p:sp>
      <p:sp>
        <p:nvSpPr>
          <p:cNvPr id="3" name="Content Placeholder 2"/>
          <p:cNvSpPr>
            <a:spLocks noGrp="1"/>
          </p:cNvSpPr>
          <p:nvPr>
            <p:ph idx="1"/>
          </p:nvPr>
        </p:nvSpPr>
        <p:spPr/>
        <p:txBody>
          <a:bodyPr>
            <a:normAutofit lnSpcReduction="10000"/>
          </a:bodyPr>
          <a:lstStyle/>
          <a:p>
            <a:r>
              <a:rPr lang="en-US" b="1" dirty="0"/>
              <a:t>If + Past Simple → Would Have + Past Participle</a:t>
            </a:r>
            <a:r>
              <a:rPr lang="en-US" dirty="0"/>
              <a:t/>
            </a:r>
            <a:br>
              <a:rPr lang="en-US" dirty="0"/>
            </a:br>
            <a:r>
              <a:rPr lang="en-US" dirty="0"/>
              <a:t>✔️ Describes how a present/hypothetical situation would have changed the past</a:t>
            </a:r>
          </a:p>
          <a:p>
            <a:r>
              <a:rPr lang="en-US" b="1" dirty="0"/>
              <a:t>Examples:</a:t>
            </a:r>
          </a:p>
          <a:p>
            <a:r>
              <a:rPr lang="en-US" dirty="0"/>
              <a:t>If she were more responsible, she wouldn’t have missed the deadline. (Current behavior → Past consequence)</a:t>
            </a:r>
          </a:p>
          <a:p>
            <a:r>
              <a:rPr lang="en-US" dirty="0"/>
              <a:t>If he spoke English fluently, he would have passed the interview. (Present skill → Past event)</a:t>
            </a:r>
          </a:p>
          <a:p>
            <a:r>
              <a:rPr lang="en-US" dirty="0"/>
              <a:t>If I were taller, I would have played basketball in high school. (Present hypothetical → Past missed opportunity)</a:t>
            </a:r>
          </a:p>
        </p:txBody>
      </p:sp>
    </p:spTree>
    <p:extLst>
      <p:ext uri="{BB962C8B-B14F-4D97-AF65-F5344CB8AC3E}">
        <p14:creationId xmlns:p14="http://schemas.microsoft.com/office/powerpoint/2010/main" val="254195867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dirty="0"/>
              <a:t>Appealing</a:t>
            </a:r>
          </a:p>
        </p:txBody>
      </p:sp>
      <p:sp>
        <p:nvSpPr>
          <p:cNvPr id="3" name="Content Placeholder 2"/>
          <p:cNvSpPr>
            <a:spLocks noGrp="1"/>
          </p:cNvSpPr>
          <p:nvPr>
            <p:ph idx="1"/>
          </p:nvPr>
        </p:nvSpPr>
        <p:spPr/>
        <p:txBody>
          <a:bodyPr/>
          <a:lstStyle/>
          <a:p>
            <a:r>
              <a:rPr lang="en-US" b="1" dirty="0"/>
              <a:t>Meaning:</a:t>
            </a:r>
            <a:r>
              <a:rPr lang="en-US" dirty="0"/>
              <a:t> Attractive or interesting.</a:t>
            </a:r>
            <a:br>
              <a:rPr lang="en-US" dirty="0"/>
            </a:br>
            <a:r>
              <a:rPr lang="en-US" b="1" dirty="0"/>
              <a:t>Example:</a:t>
            </a:r>
            <a:r>
              <a:rPr lang="en-US" dirty="0"/>
              <a:t> The new design of the smartphone is very appealing to young customers.</a:t>
            </a:r>
            <a:endParaRPr lang="de-DE" dirty="0"/>
          </a:p>
        </p:txBody>
      </p:sp>
    </p:spTree>
    <p:extLst>
      <p:ext uri="{BB962C8B-B14F-4D97-AF65-F5344CB8AC3E}">
        <p14:creationId xmlns:p14="http://schemas.microsoft.com/office/powerpoint/2010/main" val="197754619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dirty="0"/>
              <a:t>Durable</a:t>
            </a:r>
          </a:p>
        </p:txBody>
      </p:sp>
      <p:sp>
        <p:nvSpPr>
          <p:cNvPr id="3" name="Content Placeholder 2"/>
          <p:cNvSpPr>
            <a:spLocks noGrp="1"/>
          </p:cNvSpPr>
          <p:nvPr>
            <p:ph idx="1"/>
          </p:nvPr>
        </p:nvSpPr>
        <p:spPr/>
        <p:txBody>
          <a:bodyPr/>
          <a:lstStyle/>
          <a:p>
            <a:r>
              <a:rPr lang="en-US" b="1" dirty="0"/>
              <a:t>Meaning:</a:t>
            </a:r>
            <a:r>
              <a:rPr lang="en-US" dirty="0"/>
              <a:t> Strong and able to last a long time without breaking or wearing out.</a:t>
            </a:r>
            <a:br>
              <a:rPr lang="en-US" dirty="0"/>
            </a:br>
            <a:r>
              <a:rPr lang="en-US" b="1" dirty="0"/>
              <a:t>Example:</a:t>
            </a:r>
            <a:r>
              <a:rPr lang="en-US" dirty="0"/>
              <a:t> This jacket is made of durable material that can withstand harsh weather.</a:t>
            </a:r>
            <a:endParaRPr lang="de-DE" dirty="0"/>
          </a:p>
        </p:txBody>
      </p:sp>
    </p:spTree>
    <p:extLst>
      <p:ext uri="{BB962C8B-B14F-4D97-AF65-F5344CB8AC3E}">
        <p14:creationId xmlns:p14="http://schemas.microsoft.com/office/powerpoint/2010/main" val="971601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dirty="0" smtClean="0"/>
              <a:t>Pottery</a:t>
            </a:r>
            <a:endParaRPr lang="de-DE" dirty="0"/>
          </a:p>
        </p:txBody>
      </p:sp>
      <p:sp>
        <p:nvSpPr>
          <p:cNvPr id="4" name="Rectangle 1"/>
          <p:cNvSpPr>
            <a:spLocks noGrp="1" noChangeArrowheads="1"/>
          </p:cNvSpPr>
          <p:nvPr>
            <p:ph idx="1"/>
          </p:nvPr>
        </p:nvSpPr>
        <p:spPr bwMode="auto">
          <a:xfrm>
            <a:off x="838200" y="3262630"/>
            <a:ext cx="9943011"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dirty="0" smtClean="0">
                <a:ln>
                  <a:noFill/>
                </a:ln>
                <a:solidFill>
                  <a:schemeClr val="tx1"/>
                </a:solidFill>
                <a:effectLst/>
                <a:latin typeface="Arial" panose="020B0604020202020204" pitchFamily="34" charset="0"/>
              </a:rPr>
              <a:t>Meaning</a:t>
            </a:r>
            <a:r>
              <a:rPr kumimoji="0" lang="de-DE" altLang="de-DE" sz="1800" b="0" i="0" u="none" strike="noStrike" cap="none" normalizeH="0" baseline="0" dirty="0" smtClean="0">
                <a:ln>
                  <a:noFill/>
                </a:ln>
                <a:solidFill>
                  <a:schemeClr val="tx1"/>
                </a:solidFill>
                <a:effectLst/>
                <a:latin typeface="Arial" panose="020B0604020202020204" pitchFamily="34" charset="0"/>
              </a:rPr>
              <a:t>: Objects made of clay and shaped by hand or machine, often including items like pots, vases, and bowls.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dirty="0" smtClean="0">
                <a:ln>
                  <a:noFill/>
                </a:ln>
                <a:solidFill>
                  <a:schemeClr val="tx1"/>
                </a:solidFill>
                <a:effectLst/>
                <a:latin typeface="Arial" panose="020B0604020202020204" pitchFamily="34" charset="0"/>
              </a:rPr>
              <a:t>Part of Speech</a:t>
            </a:r>
            <a:r>
              <a:rPr kumimoji="0" lang="de-DE" altLang="de-DE" sz="1800" b="0" i="0" u="none" strike="noStrike" cap="none" normalizeH="0" baseline="0" dirty="0" smtClean="0">
                <a:ln>
                  <a:noFill/>
                </a:ln>
                <a:solidFill>
                  <a:schemeClr val="tx1"/>
                </a:solidFill>
                <a:effectLst/>
                <a:latin typeface="Arial" panose="020B0604020202020204" pitchFamily="34" charset="0"/>
              </a:rPr>
              <a:t>: Noun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dirty="0" smtClean="0">
                <a:ln>
                  <a:noFill/>
                </a:ln>
                <a:solidFill>
                  <a:schemeClr val="tx1"/>
                </a:solidFill>
                <a:effectLst/>
                <a:latin typeface="Arial" panose="020B0604020202020204" pitchFamily="34" charset="0"/>
              </a:rPr>
              <a:t>Example</a:t>
            </a:r>
            <a:r>
              <a:rPr kumimoji="0" lang="de-DE" altLang="de-DE" sz="1800" b="0" i="0" u="none" strike="noStrike" cap="none" normalizeH="0" baseline="0" dirty="0" smtClean="0">
                <a:ln>
                  <a:noFill/>
                </a:ln>
                <a:solidFill>
                  <a:schemeClr val="tx1"/>
                </a:solidFill>
                <a:effectLst/>
                <a:latin typeface="Arial" panose="020B0604020202020204" pitchFamily="34" charset="0"/>
              </a:rPr>
              <a:t>: "The town of Nabeul is famous for its pottery" (referring to handmade ceramic items produced in that area). </a:t>
            </a:r>
          </a:p>
        </p:txBody>
      </p:sp>
    </p:spTree>
    <p:extLst>
      <p:ext uri="{BB962C8B-B14F-4D97-AF65-F5344CB8AC3E}">
        <p14:creationId xmlns:p14="http://schemas.microsoft.com/office/powerpoint/2010/main" val="267044758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dirty="0"/>
              <a:t>Innovative</a:t>
            </a:r>
          </a:p>
        </p:txBody>
      </p:sp>
      <p:sp>
        <p:nvSpPr>
          <p:cNvPr id="3" name="Content Placeholder 2"/>
          <p:cNvSpPr>
            <a:spLocks noGrp="1"/>
          </p:cNvSpPr>
          <p:nvPr>
            <p:ph idx="1"/>
          </p:nvPr>
        </p:nvSpPr>
        <p:spPr/>
        <p:txBody>
          <a:bodyPr/>
          <a:lstStyle/>
          <a:p>
            <a:r>
              <a:rPr lang="en-US" b="1" dirty="0"/>
              <a:t>Meaning:</a:t>
            </a:r>
            <a:r>
              <a:rPr lang="en-US" dirty="0"/>
              <a:t> Featuring new methods or ideas; creative and original.</a:t>
            </a:r>
            <a:br>
              <a:rPr lang="en-US" dirty="0"/>
            </a:br>
            <a:r>
              <a:rPr lang="en-US" b="1" dirty="0"/>
              <a:t>Example:</a:t>
            </a:r>
            <a:r>
              <a:rPr lang="en-US" dirty="0"/>
              <a:t> The company introduced an innovative solution to reduce waste in manufacturing.</a:t>
            </a:r>
            <a:endParaRPr lang="de-DE" dirty="0"/>
          </a:p>
        </p:txBody>
      </p:sp>
    </p:spTree>
    <p:extLst>
      <p:ext uri="{BB962C8B-B14F-4D97-AF65-F5344CB8AC3E}">
        <p14:creationId xmlns:p14="http://schemas.microsoft.com/office/powerpoint/2010/main" val="262024938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dirty="0"/>
              <a:t>Multifunctional</a:t>
            </a:r>
          </a:p>
        </p:txBody>
      </p:sp>
      <p:sp>
        <p:nvSpPr>
          <p:cNvPr id="3" name="Content Placeholder 2"/>
          <p:cNvSpPr>
            <a:spLocks noGrp="1"/>
          </p:cNvSpPr>
          <p:nvPr>
            <p:ph idx="1"/>
          </p:nvPr>
        </p:nvSpPr>
        <p:spPr/>
        <p:txBody>
          <a:bodyPr/>
          <a:lstStyle/>
          <a:p>
            <a:r>
              <a:rPr lang="en-US" b="1" dirty="0"/>
              <a:t>Meaning:</a:t>
            </a:r>
            <a:r>
              <a:rPr lang="en-US" dirty="0"/>
              <a:t> Able to perform many functions or tasks.</a:t>
            </a:r>
            <a:br>
              <a:rPr lang="en-US" dirty="0"/>
            </a:br>
            <a:r>
              <a:rPr lang="en-US" b="1" dirty="0"/>
              <a:t>Example:</a:t>
            </a:r>
            <a:r>
              <a:rPr lang="en-US" dirty="0"/>
              <a:t> This multifunctional tool includes a screwdriver, a knife, and a bottle opener.</a:t>
            </a:r>
            <a:endParaRPr lang="de-DE" dirty="0"/>
          </a:p>
        </p:txBody>
      </p:sp>
    </p:spTree>
    <p:extLst>
      <p:ext uri="{BB962C8B-B14F-4D97-AF65-F5344CB8AC3E}">
        <p14:creationId xmlns:p14="http://schemas.microsoft.com/office/powerpoint/2010/main" val="62064209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dirty="0"/>
              <a:t>Fake</a:t>
            </a:r>
          </a:p>
        </p:txBody>
      </p:sp>
      <p:sp>
        <p:nvSpPr>
          <p:cNvPr id="3" name="Content Placeholder 2"/>
          <p:cNvSpPr>
            <a:spLocks noGrp="1"/>
          </p:cNvSpPr>
          <p:nvPr>
            <p:ph idx="1"/>
          </p:nvPr>
        </p:nvSpPr>
        <p:spPr/>
        <p:txBody>
          <a:bodyPr/>
          <a:lstStyle/>
          <a:p>
            <a:r>
              <a:rPr lang="en-US" b="1" dirty="0"/>
              <a:t>Meaning:</a:t>
            </a:r>
            <a:r>
              <a:rPr lang="en-US" dirty="0"/>
              <a:t> Not real or genuine; a copy of something authentic.</a:t>
            </a:r>
            <a:br>
              <a:rPr lang="en-US" dirty="0"/>
            </a:br>
            <a:r>
              <a:rPr lang="en-US" b="1" dirty="0"/>
              <a:t>Example:</a:t>
            </a:r>
            <a:r>
              <a:rPr lang="en-US" dirty="0"/>
              <a:t> He realized the watch he bought online was fake when it stopped working after a day.</a:t>
            </a:r>
            <a:endParaRPr lang="de-DE" dirty="0"/>
          </a:p>
        </p:txBody>
      </p:sp>
    </p:spTree>
    <p:extLst>
      <p:ext uri="{BB962C8B-B14F-4D97-AF65-F5344CB8AC3E}">
        <p14:creationId xmlns:p14="http://schemas.microsoft.com/office/powerpoint/2010/main" val="192299933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dirty="0"/>
              <a:t>Mass-produced</a:t>
            </a:r>
          </a:p>
        </p:txBody>
      </p:sp>
      <p:sp>
        <p:nvSpPr>
          <p:cNvPr id="3" name="Content Placeholder 2"/>
          <p:cNvSpPr>
            <a:spLocks noGrp="1"/>
          </p:cNvSpPr>
          <p:nvPr>
            <p:ph idx="1"/>
          </p:nvPr>
        </p:nvSpPr>
        <p:spPr/>
        <p:txBody>
          <a:bodyPr/>
          <a:lstStyle/>
          <a:p>
            <a:r>
              <a:rPr lang="en-US" b="1" dirty="0"/>
              <a:t>Meaning:</a:t>
            </a:r>
            <a:r>
              <a:rPr lang="en-US" dirty="0"/>
              <a:t> Manufactured in large quantities, often resulting in lower quality.</a:t>
            </a:r>
            <a:br>
              <a:rPr lang="en-US" dirty="0"/>
            </a:br>
            <a:r>
              <a:rPr lang="en-US" b="1" dirty="0"/>
              <a:t>Example:</a:t>
            </a:r>
            <a:r>
              <a:rPr lang="en-US" dirty="0"/>
              <a:t> These mass-produced shoes are cheaper but less durable than handmade ones.</a:t>
            </a:r>
          </a:p>
        </p:txBody>
      </p:sp>
    </p:spTree>
    <p:extLst>
      <p:ext uri="{BB962C8B-B14F-4D97-AF65-F5344CB8AC3E}">
        <p14:creationId xmlns:p14="http://schemas.microsoft.com/office/powerpoint/2010/main" val="266900530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dirty="0"/>
              <a:t>Contemporary</a:t>
            </a:r>
          </a:p>
        </p:txBody>
      </p:sp>
      <p:sp>
        <p:nvSpPr>
          <p:cNvPr id="4" name="Rectangle 1"/>
          <p:cNvSpPr>
            <a:spLocks noGrp="1" noChangeArrowheads="1"/>
          </p:cNvSpPr>
          <p:nvPr>
            <p:ph idx="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smtClean="0">
                <a:ln>
                  <a:noFill/>
                </a:ln>
                <a:solidFill>
                  <a:schemeClr val="tx1"/>
                </a:solidFill>
                <a:effectLst/>
                <a:latin typeface="Arial" panose="020B0604020202020204" pitchFamily="34" charset="0"/>
              </a:rPr>
              <a:t>Meaning:</a:t>
            </a:r>
            <a:r>
              <a:rPr kumimoji="0" lang="de-DE" altLang="de-DE" sz="1800" b="0" i="0" u="none" strike="noStrike" cap="none" normalizeH="0" baseline="0" smtClean="0">
                <a:ln>
                  <a:noFill/>
                </a:ln>
                <a:solidFill>
                  <a:schemeClr val="tx1"/>
                </a:solidFill>
                <a:effectLst/>
                <a:latin typeface="Arial" panose="020B0604020202020204" pitchFamily="34" charset="0"/>
              </a:rPr>
              <a:t> Modern or current; belonging to the present time.</a:t>
            </a:r>
            <a:br>
              <a:rPr kumimoji="0" lang="de-DE" altLang="de-DE" sz="1800" b="0" i="0" u="none" strike="noStrike" cap="none" normalizeH="0" baseline="0" smtClean="0">
                <a:ln>
                  <a:noFill/>
                </a:ln>
                <a:solidFill>
                  <a:schemeClr val="tx1"/>
                </a:solidFill>
                <a:effectLst/>
                <a:latin typeface="Arial" panose="020B0604020202020204" pitchFamily="34" charset="0"/>
              </a:rPr>
            </a:br>
            <a:r>
              <a:rPr kumimoji="0" lang="de-DE" altLang="de-DE" sz="1800" b="1" i="0" u="none" strike="noStrike" cap="none" normalizeH="0" baseline="0" smtClean="0">
                <a:ln>
                  <a:noFill/>
                </a:ln>
                <a:solidFill>
                  <a:schemeClr val="tx1"/>
                </a:solidFill>
                <a:effectLst/>
                <a:latin typeface="Arial" panose="020B0604020202020204" pitchFamily="34" charset="0"/>
              </a:rPr>
              <a:t>Example:</a:t>
            </a:r>
            <a:r>
              <a:rPr kumimoji="0" lang="de-DE" altLang="de-DE" sz="1800" b="0" i="0" u="none" strike="noStrike" cap="none" normalizeH="0" baseline="0" smtClean="0">
                <a:ln>
                  <a:noFill/>
                </a:ln>
                <a:solidFill>
                  <a:schemeClr val="tx1"/>
                </a:solidFill>
                <a:effectLst/>
                <a:latin typeface="Arial" panose="020B0604020202020204" pitchFamily="34" charset="0"/>
              </a:rPr>
              <a:t> The building has a sleek, contemporary design that stands out in the cityscape.</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de-DE" altLang="de-DE"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4921265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dirty="0"/>
              <a:t>Generic</a:t>
            </a:r>
          </a:p>
        </p:txBody>
      </p:sp>
      <p:sp>
        <p:nvSpPr>
          <p:cNvPr id="3" name="Content Placeholder 2"/>
          <p:cNvSpPr>
            <a:spLocks noGrp="1"/>
          </p:cNvSpPr>
          <p:nvPr>
            <p:ph idx="1"/>
          </p:nvPr>
        </p:nvSpPr>
        <p:spPr/>
        <p:txBody>
          <a:bodyPr/>
          <a:lstStyle/>
          <a:p>
            <a:r>
              <a:rPr lang="en-US" b="1" dirty="0"/>
              <a:t>Meaning:</a:t>
            </a:r>
            <a:r>
              <a:rPr lang="en-US" dirty="0"/>
              <a:t> Lacking a unique or specific quality; not branded.</a:t>
            </a:r>
            <a:br>
              <a:rPr lang="en-US" dirty="0"/>
            </a:br>
            <a:r>
              <a:rPr lang="en-US" b="1" dirty="0"/>
              <a:t>Example:</a:t>
            </a:r>
            <a:r>
              <a:rPr lang="en-US" dirty="0"/>
              <a:t> The store sells generic medications that are just as effective as the branded ones.</a:t>
            </a:r>
          </a:p>
        </p:txBody>
      </p:sp>
    </p:spTree>
    <p:extLst>
      <p:ext uri="{BB962C8B-B14F-4D97-AF65-F5344CB8AC3E}">
        <p14:creationId xmlns:p14="http://schemas.microsoft.com/office/powerpoint/2010/main" val="112614091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dirty="0"/>
              <a:t>"Can" for Universal Truths</a:t>
            </a:r>
          </a:p>
        </p:txBody>
      </p:sp>
      <p:sp>
        <p:nvSpPr>
          <p:cNvPr id="3" name="Content Placeholder 2"/>
          <p:cNvSpPr>
            <a:spLocks noGrp="1"/>
          </p:cNvSpPr>
          <p:nvPr>
            <p:ph idx="1"/>
          </p:nvPr>
        </p:nvSpPr>
        <p:spPr/>
        <p:txBody>
          <a:bodyPr>
            <a:normAutofit/>
          </a:bodyPr>
          <a:lstStyle/>
          <a:p>
            <a:r>
              <a:rPr lang="en-US" b="1" dirty="0"/>
              <a:t>Meaning of "Can" in This Context</a:t>
            </a:r>
          </a:p>
          <a:p>
            <a:r>
              <a:rPr lang="en-US" dirty="0"/>
              <a:t>The word </a:t>
            </a:r>
            <a:r>
              <a:rPr lang="en-US" b="1" dirty="0"/>
              <a:t>"can"</a:t>
            </a:r>
            <a:r>
              <a:rPr lang="en-US" dirty="0"/>
              <a:t> is used to express things that are </a:t>
            </a:r>
            <a:r>
              <a:rPr lang="en-US" b="1" dirty="0"/>
              <a:t>often true</a:t>
            </a:r>
            <a:r>
              <a:rPr lang="en-US" dirty="0"/>
              <a:t> or </a:t>
            </a:r>
            <a:r>
              <a:rPr lang="en-US" b="1" dirty="0"/>
              <a:t>possible</a:t>
            </a:r>
            <a:r>
              <a:rPr lang="en-US" dirty="0"/>
              <a:t> in general.</a:t>
            </a:r>
          </a:p>
          <a:p>
            <a:r>
              <a:rPr lang="en-US" dirty="0"/>
              <a:t>It does </a:t>
            </a:r>
            <a:r>
              <a:rPr lang="en-US" b="1" dirty="0"/>
              <a:t>not</a:t>
            </a:r>
            <a:r>
              <a:rPr lang="en-US" dirty="0"/>
              <a:t> mean something is always true, but rather that it </a:t>
            </a:r>
            <a:r>
              <a:rPr lang="en-US" b="1" dirty="0"/>
              <a:t>happens sometimes or in certain cases</a:t>
            </a:r>
            <a:r>
              <a:rPr lang="en-US" dirty="0"/>
              <a:t>.</a:t>
            </a:r>
          </a:p>
          <a:p>
            <a:r>
              <a:rPr lang="en-US" b="1" dirty="0"/>
              <a:t>Important:</a:t>
            </a:r>
            <a:r>
              <a:rPr lang="en-US" dirty="0"/>
              <a:t> </a:t>
            </a:r>
            <a:r>
              <a:rPr lang="en-US" i="1" dirty="0"/>
              <a:t>"Be able to"</a:t>
            </a:r>
            <a:r>
              <a:rPr lang="en-US" dirty="0"/>
              <a:t> </a:t>
            </a:r>
            <a:r>
              <a:rPr lang="en-US" b="1" dirty="0"/>
              <a:t>cannot</a:t>
            </a:r>
            <a:r>
              <a:rPr lang="en-US" dirty="0"/>
              <a:t> replace </a:t>
            </a:r>
            <a:r>
              <a:rPr lang="en-US" i="1" dirty="0"/>
              <a:t>"can"</a:t>
            </a:r>
            <a:r>
              <a:rPr lang="en-US" dirty="0"/>
              <a:t> in this meaning</a:t>
            </a:r>
            <a:r>
              <a:rPr lang="en-US" dirty="0" smtClean="0"/>
              <a:t>.</a:t>
            </a:r>
            <a:endParaRPr lang="en-US" dirty="0"/>
          </a:p>
        </p:txBody>
      </p:sp>
    </p:spTree>
    <p:extLst>
      <p:ext uri="{BB962C8B-B14F-4D97-AF65-F5344CB8AC3E}">
        <p14:creationId xmlns:p14="http://schemas.microsoft.com/office/powerpoint/2010/main" val="299772716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dirty="0"/>
              <a:t>"Can" for Universal Truths</a:t>
            </a:r>
          </a:p>
        </p:txBody>
      </p:sp>
      <p:sp>
        <p:nvSpPr>
          <p:cNvPr id="3" name="Content Placeholder 2"/>
          <p:cNvSpPr>
            <a:spLocks noGrp="1"/>
          </p:cNvSpPr>
          <p:nvPr>
            <p:ph idx="1"/>
          </p:nvPr>
        </p:nvSpPr>
        <p:spPr/>
        <p:txBody>
          <a:bodyPr>
            <a:normAutofit/>
          </a:bodyPr>
          <a:lstStyle/>
          <a:p>
            <a:r>
              <a:rPr lang="en-US" b="1" dirty="0" smtClean="0"/>
              <a:t>2</a:t>
            </a:r>
            <a:r>
              <a:rPr lang="en-US" b="1" dirty="0"/>
              <a:t>. Examples of "Can" for Universal Truths</a:t>
            </a:r>
          </a:p>
          <a:p>
            <a:r>
              <a:rPr lang="en-US" dirty="0"/>
              <a:t>✅ </a:t>
            </a:r>
            <a:r>
              <a:rPr lang="en-US" b="1" dirty="0"/>
              <a:t>Handmade items can be very beautiful.</a:t>
            </a:r>
            <a:r>
              <a:rPr lang="en-US" dirty="0"/>
              <a:t/>
            </a:r>
            <a:br>
              <a:rPr lang="en-US" dirty="0"/>
            </a:br>
            <a:r>
              <a:rPr lang="en-US" dirty="0"/>
              <a:t>(</a:t>
            </a:r>
            <a:r>
              <a:rPr lang="en-US" i="1" dirty="0"/>
              <a:t>Sometimes, handmade items are beautiful, but not always.</a:t>
            </a:r>
            <a:r>
              <a:rPr lang="en-US" dirty="0"/>
              <a:t>)</a:t>
            </a:r>
          </a:p>
          <a:p>
            <a:r>
              <a:rPr lang="en-US" dirty="0"/>
              <a:t>✅ </a:t>
            </a:r>
            <a:r>
              <a:rPr lang="en-US" b="1" dirty="0"/>
              <a:t>Machine-made products can be cheaper than handmade ones.</a:t>
            </a:r>
            <a:r>
              <a:rPr lang="en-US" dirty="0"/>
              <a:t/>
            </a:r>
            <a:br>
              <a:rPr lang="en-US" dirty="0"/>
            </a:br>
            <a:r>
              <a:rPr lang="en-US" dirty="0"/>
              <a:t>(</a:t>
            </a:r>
            <a:r>
              <a:rPr lang="en-US" i="1" dirty="0"/>
              <a:t>Most of the time, machine-made items are cheaper, but not always</a:t>
            </a:r>
            <a:r>
              <a:rPr lang="en-US" i="1" dirty="0" smtClean="0"/>
              <a:t>.</a:t>
            </a:r>
            <a:r>
              <a:rPr lang="en-US" dirty="0" smtClean="0"/>
              <a:t>)</a:t>
            </a:r>
            <a:endParaRPr lang="en-US" dirty="0"/>
          </a:p>
        </p:txBody>
      </p:sp>
    </p:spTree>
    <p:extLst>
      <p:ext uri="{BB962C8B-B14F-4D97-AF65-F5344CB8AC3E}">
        <p14:creationId xmlns:p14="http://schemas.microsoft.com/office/powerpoint/2010/main" val="46252231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dirty="0"/>
              <a:t>"Can" for Universal Truths</a:t>
            </a:r>
          </a:p>
        </p:txBody>
      </p:sp>
      <p:sp>
        <p:nvSpPr>
          <p:cNvPr id="3" name="Content Placeholder 2"/>
          <p:cNvSpPr>
            <a:spLocks noGrp="1"/>
          </p:cNvSpPr>
          <p:nvPr>
            <p:ph idx="1"/>
          </p:nvPr>
        </p:nvSpPr>
        <p:spPr/>
        <p:txBody>
          <a:bodyPr>
            <a:normAutofit fontScale="92500" lnSpcReduction="10000"/>
          </a:bodyPr>
          <a:lstStyle/>
          <a:p>
            <a:r>
              <a:rPr lang="en-US" b="1" dirty="0" smtClean="0"/>
              <a:t>3</a:t>
            </a:r>
            <a:r>
              <a:rPr lang="en-US" b="1" dirty="0"/>
              <a:t>. Using "Can" with Hedging Words</a:t>
            </a:r>
          </a:p>
          <a:p>
            <a:r>
              <a:rPr lang="en-US" dirty="0"/>
              <a:t>Writers often use words like </a:t>
            </a:r>
            <a:r>
              <a:rPr lang="en-US" b="1" dirty="0"/>
              <a:t>sometimes, often, usually</a:t>
            </a:r>
            <a:r>
              <a:rPr lang="en-US" dirty="0"/>
              <a:t> or phrases like </a:t>
            </a:r>
            <a:r>
              <a:rPr lang="en-US" b="1" dirty="0"/>
              <a:t>in some cases, in some situations</a:t>
            </a:r>
            <a:r>
              <a:rPr lang="en-US" dirty="0"/>
              <a:t> to show that the situation is </a:t>
            </a:r>
            <a:r>
              <a:rPr lang="en-US" b="1" dirty="0"/>
              <a:t>not always true</a:t>
            </a:r>
            <a:r>
              <a:rPr lang="en-US" dirty="0"/>
              <a:t>.</a:t>
            </a:r>
          </a:p>
          <a:p>
            <a:r>
              <a:rPr lang="en-US" dirty="0"/>
              <a:t>This makes the statement more </a:t>
            </a:r>
            <a:r>
              <a:rPr lang="en-US" b="1" dirty="0"/>
              <a:t>accurate and natural</a:t>
            </a:r>
            <a:r>
              <a:rPr lang="en-US" dirty="0"/>
              <a:t> in writing.</a:t>
            </a:r>
          </a:p>
          <a:p>
            <a:r>
              <a:rPr lang="en-US" dirty="0"/>
              <a:t>✅ </a:t>
            </a:r>
            <a:r>
              <a:rPr lang="en-US" b="1" dirty="0"/>
              <a:t>Handmade items can sometimes be very expensive.</a:t>
            </a:r>
            <a:r>
              <a:rPr lang="en-US" dirty="0"/>
              <a:t/>
            </a:r>
            <a:br>
              <a:rPr lang="en-US" dirty="0"/>
            </a:br>
            <a:r>
              <a:rPr lang="en-US" dirty="0"/>
              <a:t>(</a:t>
            </a:r>
            <a:r>
              <a:rPr lang="en-US" i="1" dirty="0"/>
              <a:t>Not all handmade items are expensive, but some are.</a:t>
            </a:r>
            <a:r>
              <a:rPr lang="en-US" dirty="0"/>
              <a:t>)</a:t>
            </a:r>
          </a:p>
          <a:p>
            <a:r>
              <a:rPr lang="en-US" dirty="0"/>
              <a:t>✅ </a:t>
            </a:r>
            <a:r>
              <a:rPr lang="en-US" b="1" dirty="0"/>
              <a:t>Handmade items can be very expensive in some cases.</a:t>
            </a:r>
            <a:r>
              <a:rPr lang="en-US" dirty="0"/>
              <a:t/>
            </a:r>
            <a:br>
              <a:rPr lang="en-US" dirty="0"/>
            </a:br>
            <a:r>
              <a:rPr lang="en-US" dirty="0"/>
              <a:t>(</a:t>
            </a:r>
            <a:r>
              <a:rPr lang="en-US" i="1" dirty="0"/>
              <a:t>This means that in specific situations, handmade items cost a lot.</a:t>
            </a:r>
            <a:r>
              <a:rPr lang="en-US" dirty="0"/>
              <a:t>)</a:t>
            </a:r>
          </a:p>
          <a:p>
            <a:r>
              <a:rPr lang="en-US" dirty="0"/>
              <a:t>✅ </a:t>
            </a:r>
            <a:r>
              <a:rPr lang="en-US" b="1" dirty="0"/>
              <a:t>In some cases, handmade items can be very expensive.</a:t>
            </a:r>
            <a:r>
              <a:rPr lang="en-US" dirty="0"/>
              <a:t/>
            </a:r>
            <a:br>
              <a:rPr lang="en-US" dirty="0"/>
            </a:br>
            <a:r>
              <a:rPr lang="en-US" dirty="0"/>
              <a:t>(</a:t>
            </a:r>
            <a:r>
              <a:rPr lang="en-US" i="1" dirty="0"/>
              <a:t>This rephrases the idea but still means the same thing.</a:t>
            </a:r>
            <a:r>
              <a:rPr lang="en-US" dirty="0"/>
              <a:t>)</a:t>
            </a:r>
          </a:p>
        </p:txBody>
      </p:sp>
    </p:spTree>
    <p:extLst>
      <p:ext uri="{BB962C8B-B14F-4D97-AF65-F5344CB8AC3E}">
        <p14:creationId xmlns:p14="http://schemas.microsoft.com/office/powerpoint/2010/main" val="375848870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dirty="0"/>
              <a:t>Brainstorm</a:t>
            </a:r>
          </a:p>
        </p:txBody>
      </p:sp>
      <p:graphicFrame>
        <p:nvGraphicFramePr>
          <p:cNvPr id="18" name="Content Placeholder 17"/>
          <p:cNvGraphicFramePr>
            <a:graphicFrameLocks noGrp="1"/>
          </p:cNvGraphicFramePr>
          <p:nvPr>
            <p:ph idx="1"/>
          </p:nvPr>
        </p:nvGraphicFramePr>
        <p:xfrm>
          <a:off x="838200" y="2721134"/>
          <a:ext cx="10515600" cy="2560320"/>
        </p:xfrm>
        <a:graphic>
          <a:graphicData uri="http://schemas.openxmlformats.org/drawingml/2006/table">
            <a:tbl>
              <a:tblPr/>
              <a:tblGrid>
                <a:gridCol w="5257800">
                  <a:extLst>
                    <a:ext uri="{9D8B030D-6E8A-4147-A177-3AD203B41FA5}">
                      <a16:colId xmlns:a16="http://schemas.microsoft.com/office/drawing/2014/main" val="3032364196"/>
                    </a:ext>
                  </a:extLst>
                </a:gridCol>
                <a:gridCol w="5257800">
                  <a:extLst>
                    <a:ext uri="{9D8B030D-6E8A-4147-A177-3AD203B41FA5}">
                      <a16:colId xmlns:a16="http://schemas.microsoft.com/office/drawing/2014/main" val="3719398824"/>
                    </a:ext>
                  </a:extLst>
                </a:gridCol>
              </a:tblGrid>
              <a:tr h="0">
                <a:tc>
                  <a:txBody>
                    <a:bodyPr/>
                    <a:lstStyle/>
                    <a:p>
                      <a:r>
                        <a:rPr lang="de-DE" b="1"/>
                        <a:t>Machine-Made Products</a:t>
                      </a:r>
                      <a:endParaRPr lang="de-DE"/>
                    </a:p>
                  </a:txBody>
                  <a:tcPr anchor="ctr">
                    <a:lnL>
                      <a:noFill/>
                    </a:lnL>
                    <a:lnR>
                      <a:noFill/>
                    </a:lnR>
                    <a:lnT>
                      <a:noFill/>
                    </a:lnT>
                    <a:lnB>
                      <a:noFill/>
                    </a:lnB>
                  </a:tcPr>
                </a:tc>
                <a:tc>
                  <a:txBody>
                    <a:bodyPr/>
                    <a:lstStyle/>
                    <a:p>
                      <a:r>
                        <a:rPr lang="de-DE" b="1"/>
                        <a:t>Handmade Products</a:t>
                      </a:r>
                      <a:endParaRPr lang="de-DE"/>
                    </a:p>
                  </a:txBody>
                  <a:tcPr anchor="ctr">
                    <a:lnL>
                      <a:noFill/>
                    </a:lnL>
                    <a:lnR>
                      <a:noFill/>
                    </a:lnR>
                    <a:lnT>
                      <a:noFill/>
                    </a:lnT>
                    <a:lnB>
                      <a:noFill/>
                    </a:lnB>
                  </a:tcPr>
                </a:tc>
                <a:extLst>
                  <a:ext uri="{0D108BD9-81ED-4DB2-BD59-A6C34878D82A}">
                    <a16:rowId xmlns:a16="http://schemas.microsoft.com/office/drawing/2014/main" val="609308408"/>
                  </a:ext>
                </a:extLst>
              </a:tr>
              <a:tr h="0">
                <a:tc>
                  <a:txBody>
                    <a:bodyPr/>
                    <a:lstStyle/>
                    <a:p>
                      <a:r>
                        <a:rPr lang="de-DE"/>
                        <a:t>Less expensive</a:t>
                      </a:r>
                    </a:p>
                  </a:txBody>
                  <a:tcPr anchor="ctr">
                    <a:lnL>
                      <a:noFill/>
                    </a:lnL>
                    <a:lnR>
                      <a:noFill/>
                    </a:lnR>
                    <a:lnT>
                      <a:noFill/>
                    </a:lnT>
                    <a:lnB>
                      <a:noFill/>
                    </a:lnB>
                  </a:tcPr>
                </a:tc>
                <a:tc>
                  <a:txBody>
                    <a:bodyPr/>
                    <a:lstStyle/>
                    <a:p>
                      <a:r>
                        <a:rPr lang="de-DE"/>
                        <a:t>Unique and original</a:t>
                      </a:r>
                    </a:p>
                  </a:txBody>
                  <a:tcPr anchor="ctr">
                    <a:lnL>
                      <a:noFill/>
                    </a:lnL>
                    <a:lnR>
                      <a:noFill/>
                    </a:lnR>
                    <a:lnT>
                      <a:noFill/>
                    </a:lnT>
                    <a:lnB>
                      <a:noFill/>
                    </a:lnB>
                  </a:tcPr>
                </a:tc>
                <a:extLst>
                  <a:ext uri="{0D108BD9-81ED-4DB2-BD59-A6C34878D82A}">
                    <a16:rowId xmlns:a16="http://schemas.microsoft.com/office/drawing/2014/main" val="3911500696"/>
                  </a:ext>
                </a:extLst>
              </a:tr>
              <a:tr h="0">
                <a:tc>
                  <a:txBody>
                    <a:bodyPr/>
                    <a:lstStyle/>
                    <a:p>
                      <a:r>
                        <a:rPr lang="de-DE"/>
                        <a:t>Mass-produced</a:t>
                      </a:r>
                    </a:p>
                  </a:txBody>
                  <a:tcPr anchor="ctr">
                    <a:lnL>
                      <a:noFill/>
                    </a:lnL>
                    <a:lnR>
                      <a:noFill/>
                    </a:lnR>
                    <a:lnT>
                      <a:noFill/>
                    </a:lnT>
                    <a:lnB>
                      <a:noFill/>
                    </a:lnB>
                  </a:tcPr>
                </a:tc>
                <a:tc>
                  <a:txBody>
                    <a:bodyPr/>
                    <a:lstStyle/>
                    <a:p>
                      <a:r>
                        <a:rPr lang="de-DE"/>
                        <a:t>High-quality craftsmanship</a:t>
                      </a:r>
                    </a:p>
                  </a:txBody>
                  <a:tcPr anchor="ctr">
                    <a:lnL>
                      <a:noFill/>
                    </a:lnL>
                    <a:lnR>
                      <a:noFill/>
                    </a:lnR>
                    <a:lnT>
                      <a:noFill/>
                    </a:lnT>
                    <a:lnB>
                      <a:noFill/>
                    </a:lnB>
                  </a:tcPr>
                </a:tc>
                <a:extLst>
                  <a:ext uri="{0D108BD9-81ED-4DB2-BD59-A6C34878D82A}">
                    <a16:rowId xmlns:a16="http://schemas.microsoft.com/office/drawing/2014/main" val="281476638"/>
                  </a:ext>
                </a:extLst>
              </a:tr>
              <a:tr h="0">
                <a:tc>
                  <a:txBody>
                    <a:bodyPr/>
                    <a:lstStyle/>
                    <a:p>
                      <a:r>
                        <a:rPr lang="en-US"/>
                        <a:t>Uniform in size and shape</a:t>
                      </a:r>
                    </a:p>
                  </a:txBody>
                  <a:tcPr anchor="ctr">
                    <a:lnL>
                      <a:noFill/>
                    </a:lnL>
                    <a:lnR>
                      <a:noFill/>
                    </a:lnR>
                    <a:lnT>
                      <a:noFill/>
                    </a:lnT>
                    <a:lnB>
                      <a:noFill/>
                    </a:lnB>
                  </a:tcPr>
                </a:tc>
                <a:tc>
                  <a:txBody>
                    <a:bodyPr/>
                    <a:lstStyle/>
                    <a:p>
                      <a:r>
                        <a:rPr lang="de-DE"/>
                        <a:t>Environmentally friendly</a:t>
                      </a:r>
                    </a:p>
                  </a:txBody>
                  <a:tcPr anchor="ctr">
                    <a:lnL>
                      <a:noFill/>
                    </a:lnL>
                    <a:lnR>
                      <a:noFill/>
                    </a:lnR>
                    <a:lnT>
                      <a:noFill/>
                    </a:lnT>
                    <a:lnB>
                      <a:noFill/>
                    </a:lnB>
                  </a:tcPr>
                </a:tc>
                <a:extLst>
                  <a:ext uri="{0D108BD9-81ED-4DB2-BD59-A6C34878D82A}">
                    <a16:rowId xmlns:a16="http://schemas.microsoft.com/office/drawing/2014/main" val="525244995"/>
                  </a:ext>
                </a:extLst>
              </a:tr>
              <a:tr h="0">
                <a:tc>
                  <a:txBody>
                    <a:bodyPr/>
                    <a:lstStyle/>
                    <a:p>
                      <a:r>
                        <a:rPr lang="de-DE"/>
                        <a:t>Made quickly</a:t>
                      </a:r>
                    </a:p>
                  </a:txBody>
                  <a:tcPr anchor="ctr">
                    <a:lnL>
                      <a:noFill/>
                    </a:lnL>
                    <a:lnR>
                      <a:noFill/>
                    </a:lnR>
                    <a:lnT>
                      <a:noFill/>
                    </a:lnT>
                    <a:lnB>
                      <a:noFill/>
                    </a:lnB>
                  </a:tcPr>
                </a:tc>
                <a:tc>
                  <a:txBody>
                    <a:bodyPr/>
                    <a:lstStyle/>
                    <a:p>
                      <a:r>
                        <a:rPr lang="de-DE"/>
                        <a:t>Supports local artisans</a:t>
                      </a:r>
                    </a:p>
                  </a:txBody>
                  <a:tcPr anchor="ctr">
                    <a:lnL>
                      <a:noFill/>
                    </a:lnL>
                    <a:lnR>
                      <a:noFill/>
                    </a:lnR>
                    <a:lnT>
                      <a:noFill/>
                    </a:lnT>
                    <a:lnB>
                      <a:noFill/>
                    </a:lnB>
                  </a:tcPr>
                </a:tc>
                <a:extLst>
                  <a:ext uri="{0D108BD9-81ED-4DB2-BD59-A6C34878D82A}">
                    <a16:rowId xmlns:a16="http://schemas.microsoft.com/office/drawing/2014/main" val="4256932943"/>
                  </a:ext>
                </a:extLst>
              </a:tr>
              <a:tr h="0">
                <a:tc>
                  <a:txBody>
                    <a:bodyPr/>
                    <a:lstStyle/>
                    <a:p>
                      <a:r>
                        <a:rPr lang="de-DE"/>
                        <a:t>Can have defects</a:t>
                      </a:r>
                    </a:p>
                  </a:txBody>
                  <a:tcPr anchor="ctr">
                    <a:lnL>
                      <a:noFill/>
                    </a:lnL>
                    <a:lnR>
                      <a:noFill/>
                    </a:lnR>
                    <a:lnT>
                      <a:noFill/>
                    </a:lnT>
                    <a:lnB>
                      <a:noFill/>
                    </a:lnB>
                  </a:tcPr>
                </a:tc>
                <a:tc>
                  <a:txBody>
                    <a:bodyPr/>
                    <a:lstStyle/>
                    <a:p>
                      <a:r>
                        <a:rPr lang="de-DE"/>
                        <a:t>More durable</a:t>
                      </a:r>
                    </a:p>
                  </a:txBody>
                  <a:tcPr anchor="ctr">
                    <a:lnL>
                      <a:noFill/>
                    </a:lnL>
                    <a:lnR>
                      <a:noFill/>
                    </a:lnR>
                    <a:lnT>
                      <a:noFill/>
                    </a:lnT>
                    <a:lnB>
                      <a:noFill/>
                    </a:lnB>
                  </a:tcPr>
                </a:tc>
                <a:extLst>
                  <a:ext uri="{0D108BD9-81ED-4DB2-BD59-A6C34878D82A}">
                    <a16:rowId xmlns:a16="http://schemas.microsoft.com/office/drawing/2014/main" val="4093945295"/>
                  </a:ext>
                </a:extLst>
              </a:tr>
              <a:tr h="0">
                <a:tc>
                  <a:txBody>
                    <a:bodyPr/>
                    <a:lstStyle/>
                    <a:p>
                      <a:r>
                        <a:rPr lang="de-DE"/>
                        <a:t>Easily available</a:t>
                      </a:r>
                    </a:p>
                  </a:txBody>
                  <a:tcPr anchor="ctr">
                    <a:lnL>
                      <a:noFill/>
                    </a:lnL>
                    <a:lnR>
                      <a:noFill/>
                    </a:lnR>
                    <a:lnT>
                      <a:noFill/>
                    </a:lnT>
                    <a:lnB>
                      <a:noFill/>
                    </a:lnB>
                  </a:tcPr>
                </a:tc>
                <a:tc>
                  <a:txBody>
                    <a:bodyPr/>
                    <a:lstStyle/>
                    <a:p>
                      <a:r>
                        <a:rPr lang="de-DE" dirty="0"/>
                        <a:t>Customizable</a:t>
                      </a:r>
                    </a:p>
                  </a:txBody>
                  <a:tcPr anchor="ctr">
                    <a:lnL>
                      <a:noFill/>
                    </a:lnL>
                    <a:lnR>
                      <a:noFill/>
                    </a:lnR>
                    <a:lnT>
                      <a:noFill/>
                    </a:lnT>
                    <a:lnB>
                      <a:noFill/>
                    </a:lnB>
                  </a:tcPr>
                </a:tc>
                <a:extLst>
                  <a:ext uri="{0D108BD9-81ED-4DB2-BD59-A6C34878D82A}">
                    <a16:rowId xmlns:a16="http://schemas.microsoft.com/office/drawing/2014/main" val="3202188346"/>
                  </a:ext>
                </a:extLst>
              </a:tr>
            </a:tbl>
          </a:graphicData>
        </a:graphic>
      </p:graphicFrame>
    </p:spTree>
    <p:extLst>
      <p:ext uri="{BB962C8B-B14F-4D97-AF65-F5344CB8AC3E}">
        <p14:creationId xmlns:p14="http://schemas.microsoft.com/office/powerpoint/2010/main" val="1155991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dirty="0" smtClean="0"/>
              <a:t>Exploit</a:t>
            </a:r>
            <a:endParaRPr lang="de-DE" dirty="0"/>
          </a:p>
        </p:txBody>
      </p:sp>
      <p:sp>
        <p:nvSpPr>
          <p:cNvPr id="4" name="Rectangle 1"/>
          <p:cNvSpPr>
            <a:spLocks noGrp="1" noChangeArrowheads="1"/>
          </p:cNvSpPr>
          <p:nvPr>
            <p:ph idx="1"/>
          </p:nvPr>
        </p:nvSpPr>
        <p:spPr bwMode="auto">
          <a:xfrm>
            <a:off x="838200" y="3262630"/>
            <a:ext cx="9865659"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smtClean="0">
                <a:ln>
                  <a:noFill/>
                </a:ln>
                <a:solidFill>
                  <a:schemeClr val="tx1"/>
                </a:solidFill>
                <a:effectLst/>
                <a:latin typeface="Arial" panose="020B0604020202020204" pitchFamily="34" charset="0"/>
              </a:rPr>
              <a:t>Meaning</a:t>
            </a:r>
            <a:r>
              <a:rPr kumimoji="0" lang="de-DE" altLang="de-DE" sz="1800" b="0" i="0" u="none" strike="noStrike" cap="none" normalizeH="0" baseline="0" smtClean="0">
                <a:ln>
                  <a:noFill/>
                </a:ln>
                <a:solidFill>
                  <a:schemeClr val="tx1"/>
                </a:solidFill>
                <a:effectLst/>
                <a:latin typeface="Arial" panose="020B0604020202020204" pitchFamily="34" charset="0"/>
              </a:rPr>
              <a:t>: To use someone or something unfairly for one's own benefit, often by taking advantage of their weaknesses or labor.</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smtClean="0">
                <a:ln>
                  <a:noFill/>
                </a:ln>
                <a:solidFill>
                  <a:schemeClr val="tx1"/>
                </a:solidFill>
                <a:effectLst/>
                <a:latin typeface="Arial" panose="020B0604020202020204" pitchFamily="34" charset="0"/>
              </a:rPr>
              <a:t>Part of Speech</a:t>
            </a:r>
            <a:r>
              <a:rPr kumimoji="0" lang="de-DE" altLang="de-DE" sz="1800" b="0" i="0" u="none" strike="noStrike" cap="none" normalizeH="0" baseline="0" smtClean="0">
                <a:ln>
                  <a:noFill/>
                </a:ln>
                <a:solidFill>
                  <a:schemeClr val="tx1"/>
                </a:solidFill>
                <a:effectLst/>
                <a:latin typeface="Arial" panose="020B0604020202020204" pitchFamily="34" charset="0"/>
              </a:rPr>
              <a:t>: Verb</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smtClean="0">
                <a:ln>
                  <a:noFill/>
                </a:ln>
                <a:solidFill>
                  <a:schemeClr val="tx1"/>
                </a:solidFill>
                <a:effectLst/>
                <a:latin typeface="Arial" panose="020B0604020202020204" pitchFamily="34" charset="0"/>
              </a:rPr>
              <a:t>Example</a:t>
            </a:r>
            <a:r>
              <a:rPr kumimoji="0" lang="de-DE" altLang="de-DE" sz="1800" b="0" i="0" u="none" strike="noStrike" cap="none" normalizeH="0" baseline="0" smtClean="0">
                <a:ln>
                  <a:noFill/>
                </a:ln>
                <a:solidFill>
                  <a:schemeClr val="tx1"/>
                </a:solidFill>
                <a:effectLst/>
                <a:latin typeface="Arial" panose="020B0604020202020204" pitchFamily="34" charset="0"/>
              </a:rPr>
              <a:t>: "The richer pottery traders control everything and exploit artisans" (meaning they take advantage of the artisans by paying them poorly and controlling the market). </a:t>
            </a:r>
          </a:p>
        </p:txBody>
      </p:sp>
    </p:spTree>
    <p:extLst>
      <p:ext uri="{BB962C8B-B14F-4D97-AF65-F5344CB8AC3E}">
        <p14:creationId xmlns:p14="http://schemas.microsoft.com/office/powerpoint/2010/main" val="242040796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dirty="0"/>
              <a:t>Plan</a:t>
            </a:r>
          </a:p>
        </p:txBody>
      </p:sp>
      <p:sp>
        <p:nvSpPr>
          <p:cNvPr id="3" name="Content Placeholder 2"/>
          <p:cNvSpPr>
            <a:spLocks noGrp="1"/>
          </p:cNvSpPr>
          <p:nvPr>
            <p:ph idx="1"/>
          </p:nvPr>
        </p:nvSpPr>
        <p:spPr/>
        <p:txBody>
          <a:bodyPr/>
          <a:lstStyle/>
          <a:p>
            <a:r>
              <a:rPr lang="en-US" b="1" dirty="0"/>
              <a:t>Thesis Statement:</a:t>
            </a:r>
          </a:p>
          <a:p>
            <a:r>
              <a:rPr lang="en-US" dirty="0"/>
              <a:t>Handmade products have several advantages over machine-made products, including their uniqueness, high quality, and positive environmental and social impact.</a:t>
            </a:r>
          </a:p>
          <a:p>
            <a:r>
              <a:rPr lang="en-US" b="1" dirty="0"/>
              <a:t>Ideas to Remove:</a:t>
            </a:r>
          </a:p>
          <a:p>
            <a:r>
              <a:rPr lang="en-US" dirty="0"/>
              <a:t>"Can have defects" (for machine-made) → Not relevant to why handmade products are better.</a:t>
            </a:r>
          </a:p>
          <a:p>
            <a:r>
              <a:rPr lang="en-US" dirty="0"/>
              <a:t>"Easily available" (for machine-made) → Doesn't support the argument directly.</a:t>
            </a:r>
          </a:p>
        </p:txBody>
      </p:sp>
    </p:spTree>
    <p:extLst>
      <p:ext uri="{BB962C8B-B14F-4D97-AF65-F5344CB8AC3E}">
        <p14:creationId xmlns:p14="http://schemas.microsoft.com/office/powerpoint/2010/main" val="412635451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dirty="0"/>
              <a:t>Essay Draft</a:t>
            </a:r>
          </a:p>
        </p:txBody>
      </p:sp>
      <p:sp>
        <p:nvSpPr>
          <p:cNvPr id="3" name="Content Placeholder 2"/>
          <p:cNvSpPr>
            <a:spLocks noGrp="1"/>
          </p:cNvSpPr>
          <p:nvPr>
            <p:ph idx="1"/>
          </p:nvPr>
        </p:nvSpPr>
        <p:spPr/>
        <p:txBody>
          <a:bodyPr/>
          <a:lstStyle/>
          <a:p>
            <a:r>
              <a:rPr lang="en-US" b="1" dirty="0"/>
              <a:t>Introduction:</a:t>
            </a:r>
          </a:p>
          <a:p>
            <a:r>
              <a:rPr lang="en-US" dirty="0"/>
              <a:t>In today’s world, people have the option to choose between machine-made and handmade products. While machine-made products are more affordable and mass-produced, handmade products offer several benefits. This essay will discuss the advantages of handmade products, focusing on their uniqueness, superior quality, and positive impact on the environment and local artisans.</a:t>
            </a:r>
          </a:p>
        </p:txBody>
      </p:sp>
    </p:spTree>
    <p:extLst>
      <p:ext uri="{BB962C8B-B14F-4D97-AF65-F5344CB8AC3E}">
        <p14:creationId xmlns:p14="http://schemas.microsoft.com/office/powerpoint/2010/main" val="122980366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dirty="0"/>
              <a:t>Essay Draft</a:t>
            </a:r>
          </a:p>
        </p:txBody>
      </p:sp>
      <p:sp>
        <p:nvSpPr>
          <p:cNvPr id="3" name="Content Placeholder 2"/>
          <p:cNvSpPr>
            <a:spLocks noGrp="1"/>
          </p:cNvSpPr>
          <p:nvPr>
            <p:ph idx="1"/>
          </p:nvPr>
        </p:nvSpPr>
        <p:spPr/>
        <p:txBody>
          <a:bodyPr>
            <a:normAutofit fontScale="85000" lnSpcReduction="10000"/>
          </a:bodyPr>
          <a:lstStyle/>
          <a:p>
            <a:r>
              <a:rPr lang="en-US" b="1" dirty="0"/>
              <a:t>Body Paragraphs:</a:t>
            </a:r>
          </a:p>
          <a:p>
            <a:r>
              <a:rPr lang="en-US" b="1" dirty="0"/>
              <a:t>Handmade products are unique and original.</a:t>
            </a:r>
            <a:r>
              <a:rPr lang="en-US" dirty="0"/>
              <a:t/>
            </a:r>
            <a:br>
              <a:rPr lang="en-US" dirty="0"/>
            </a:br>
            <a:r>
              <a:rPr lang="en-US" dirty="0"/>
              <a:t>Unlike machine-made items, which are identical, handmade products are crafted individually. This makes each piece one of a kind. For example, a handmade ceramic mug may have slight variations in shape and color, adding to its charm.</a:t>
            </a:r>
          </a:p>
          <a:p>
            <a:r>
              <a:rPr lang="en-US" b="1" dirty="0"/>
              <a:t>Handmade products are of higher quality.</a:t>
            </a:r>
            <a:r>
              <a:rPr lang="en-US" dirty="0"/>
              <a:t/>
            </a:r>
            <a:br>
              <a:rPr lang="en-US" dirty="0"/>
            </a:br>
            <a:r>
              <a:rPr lang="en-US" dirty="0"/>
              <a:t>Skilled artisans take time to ensure each item is well-made, often using high-quality materials. For example, handmade furniture is crafted with attention to detail, making it more durable than mass-produced alternatives.</a:t>
            </a:r>
          </a:p>
          <a:p>
            <a:r>
              <a:rPr lang="en-US" b="1" dirty="0"/>
              <a:t>Handmade products are better for the environment and local communities.</a:t>
            </a:r>
            <a:r>
              <a:rPr lang="en-US" dirty="0"/>
              <a:t/>
            </a:r>
            <a:br>
              <a:rPr lang="en-US" dirty="0"/>
            </a:br>
            <a:r>
              <a:rPr lang="en-US" dirty="0"/>
              <a:t>Since they are not mass-produced, handmade items often require fewer resources and produce less waste. Additionally, buying handmade products supports small businesses and artisans, helping local economies grow.</a:t>
            </a:r>
          </a:p>
        </p:txBody>
      </p:sp>
    </p:spTree>
    <p:extLst>
      <p:ext uri="{BB962C8B-B14F-4D97-AF65-F5344CB8AC3E}">
        <p14:creationId xmlns:p14="http://schemas.microsoft.com/office/powerpoint/2010/main" val="350426415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dirty="0"/>
              <a:t>Essay Draft</a:t>
            </a:r>
          </a:p>
        </p:txBody>
      </p:sp>
      <p:sp>
        <p:nvSpPr>
          <p:cNvPr id="3" name="Content Placeholder 2"/>
          <p:cNvSpPr>
            <a:spLocks noGrp="1"/>
          </p:cNvSpPr>
          <p:nvPr>
            <p:ph idx="1"/>
          </p:nvPr>
        </p:nvSpPr>
        <p:spPr/>
        <p:txBody>
          <a:bodyPr/>
          <a:lstStyle/>
          <a:p>
            <a:r>
              <a:rPr lang="en-US" b="1" dirty="0"/>
              <a:t>Conclusion:</a:t>
            </a:r>
          </a:p>
          <a:p>
            <a:r>
              <a:rPr lang="en-US" dirty="0"/>
              <a:t>In conclusion, handmade products have many advantages over machine-made ones. They are unique, well-crafted, and environmentally friendly. Choosing handmade products not only ensures high quality but also helps support artisans and reduce environmental impact.</a:t>
            </a:r>
          </a:p>
        </p:txBody>
      </p:sp>
    </p:spTree>
    <p:extLst>
      <p:ext uri="{BB962C8B-B14F-4D97-AF65-F5344CB8AC3E}">
        <p14:creationId xmlns:p14="http://schemas.microsoft.com/office/powerpoint/2010/main" val="311697110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dirty="0"/>
              <a:t>Rewrite &amp; Edit</a:t>
            </a:r>
          </a:p>
        </p:txBody>
      </p:sp>
      <p:sp>
        <p:nvSpPr>
          <p:cNvPr id="4" name="Rectangle 1"/>
          <p:cNvSpPr>
            <a:spLocks noGrp="1" noChangeArrowheads="1"/>
          </p:cNvSpPr>
          <p:nvPr>
            <p:ph idx="1"/>
          </p:nvPr>
        </p:nvSpPr>
        <p:spPr bwMode="auto">
          <a:xfrm>
            <a:off x="777240" y="2552889"/>
            <a:ext cx="10334897"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smtClean="0">
                <a:ln>
                  <a:noFill/>
                </a:ln>
                <a:solidFill>
                  <a:schemeClr val="tx1"/>
                </a:solidFill>
                <a:effectLst/>
                <a:latin typeface="Arial" panose="020B0604020202020204" pitchFamily="34" charset="0"/>
              </a:rPr>
              <a:t>Did I answer the question clearly?</a:t>
            </a:r>
            <a:r>
              <a:rPr kumimoji="0" lang="de-DE" altLang="de-DE" sz="1800" b="0" i="0" u="none" strike="noStrike" cap="none" normalizeH="0" baseline="0" smtClean="0">
                <a:ln>
                  <a:noFill/>
                </a:ln>
                <a:solidFill>
                  <a:schemeClr val="tx1"/>
                </a:solidFill>
                <a:effectLst/>
                <a:latin typeface="Arial" panose="020B0604020202020204" pitchFamily="34" charset="0"/>
              </a:rPr>
              <a:t> ✅ Yes, the essay discusses three advantages of handmade products.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smtClean="0">
                <a:ln>
                  <a:noFill/>
                </a:ln>
                <a:solidFill>
                  <a:schemeClr val="tx1"/>
                </a:solidFill>
                <a:effectLst/>
                <a:latin typeface="Arial" panose="020B0604020202020204" pitchFamily="34" charset="0"/>
              </a:rPr>
              <a:t>Did I use "can" to express general truths?</a:t>
            </a:r>
            <a:r>
              <a:rPr kumimoji="0" lang="de-DE" altLang="de-DE" sz="1800" b="0" i="0" u="none" strike="noStrike" cap="none" normalizeH="0" baseline="0" smtClean="0">
                <a:ln>
                  <a:noFill/>
                </a:ln>
                <a:solidFill>
                  <a:schemeClr val="tx1"/>
                </a:solidFill>
                <a:effectLst/>
                <a:latin typeface="Arial" panose="020B0604020202020204" pitchFamily="34" charset="0"/>
              </a:rPr>
              <a:t> ✅ Yes, in sentences like </a:t>
            </a:r>
            <a:r>
              <a:rPr kumimoji="0" lang="de-DE" altLang="de-DE" sz="1800" b="0" i="1" u="none" strike="noStrike" cap="none" normalizeH="0" baseline="0" smtClean="0">
                <a:ln>
                  <a:noFill/>
                </a:ln>
                <a:solidFill>
                  <a:schemeClr val="tx1"/>
                </a:solidFill>
                <a:effectLst/>
                <a:latin typeface="Arial" panose="020B0604020202020204" pitchFamily="34" charset="0"/>
              </a:rPr>
              <a:t>"Handmade products can be more durable than machine-made products."</a:t>
            </a:r>
            <a:endParaRPr kumimoji="0" lang="de-DE" altLang="de-DE"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smtClean="0">
                <a:ln>
                  <a:noFill/>
                </a:ln>
                <a:solidFill>
                  <a:schemeClr val="tx1"/>
                </a:solidFill>
                <a:effectLst/>
                <a:latin typeface="Arial" panose="020B0604020202020204" pitchFamily="34" charset="0"/>
              </a:rPr>
              <a:t>Is the introduction and conclusion clear?</a:t>
            </a:r>
            <a:r>
              <a:rPr kumimoji="0" lang="de-DE" altLang="de-DE" sz="1800" b="0" i="0" u="none" strike="noStrike" cap="none" normalizeH="0" baseline="0" smtClean="0">
                <a:ln>
                  <a:noFill/>
                </a:ln>
                <a:solidFill>
                  <a:schemeClr val="tx1"/>
                </a:solidFill>
                <a:effectLst/>
                <a:latin typeface="Arial" panose="020B0604020202020204" pitchFamily="34" charset="0"/>
              </a:rPr>
              <a:t> ✅ Yes, the essay starts with an introduction that presents the topic and ends with a strong conclusion. </a:t>
            </a:r>
          </a:p>
        </p:txBody>
      </p:sp>
    </p:spTree>
    <p:extLst>
      <p:ext uri="{BB962C8B-B14F-4D97-AF65-F5344CB8AC3E}">
        <p14:creationId xmlns:p14="http://schemas.microsoft.com/office/powerpoint/2010/main" val="301036802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dirty="0"/>
              <a:t>Peer Review Comments</a:t>
            </a:r>
          </a:p>
        </p:txBody>
      </p:sp>
      <p:sp>
        <p:nvSpPr>
          <p:cNvPr id="4" name="Rectangle 1"/>
          <p:cNvSpPr>
            <a:spLocks noGrp="1" noChangeArrowheads="1"/>
          </p:cNvSpPr>
          <p:nvPr>
            <p:ph idx="1"/>
          </p:nvPr>
        </p:nvSpPr>
        <p:spPr bwMode="auto">
          <a:xfrm>
            <a:off x="838200" y="2431633"/>
            <a:ext cx="10134600"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smtClean="0">
                <a:ln>
                  <a:noFill/>
                </a:ln>
                <a:solidFill>
                  <a:schemeClr val="tx1"/>
                </a:solidFill>
                <a:effectLst/>
                <a:latin typeface="Arial" panose="020B0604020202020204" pitchFamily="34" charset="0"/>
              </a:rPr>
              <a:t>Composition Structure:</a:t>
            </a:r>
            <a:endParaRPr kumimoji="0" lang="de-DE" altLang="de-DE"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0" i="0" u="none" strike="noStrike" cap="none" normalizeH="0" baseline="0" smtClean="0">
                <a:ln>
                  <a:noFill/>
                </a:ln>
                <a:solidFill>
                  <a:schemeClr val="tx1"/>
                </a:solidFill>
                <a:effectLst/>
                <a:latin typeface="Arial" panose="020B0604020202020204" pitchFamily="34" charset="0"/>
              </a:rPr>
              <a:t>✅ The essay has a clear title.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0" i="0" u="none" strike="noStrike" cap="none" normalizeH="0" baseline="0" smtClean="0">
                <a:ln>
                  <a:noFill/>
                </a:ln>
                <a:solidFill>
                  <a:schemeClr val="tx1"/>
                </a:solidFill>
                <a:effectLst/>
                <a:latin typeface="Arial" panose="020B0604020202020204" pitchFamily="34" charset="0"/>
              </a:rPr>
              <a:t>✅ It follows a structured format with an introduction, body paragraphs, and a conclusion.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0" i="0" u="none" strike="noStrike" cap="none" normalizeH="0" baseline="0" smtClean="0">
                <a:ln>
                  <a:noFill/>
                </a:ln>
                <a:solidFill>
                  <a:schemeClr val="tx1"/>
                </a:solidFill>
                <a:effectLst/>
                <a:latin typeface="Arial" panose="020B0604020202020204" pitchFamily="34" charset="0"/>
              </a:rPr>
              <a:t>✅ Punctuation is mostly correct.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smtClean="0">
                <a:ln>
                  <a:noFill/>
                </a:ln>
                <a:solidFill>
                  <a:schemeClr val="tx1"/>
                </a:solidFill>
                <a:effectLst/>
                <a:latin typeface="Arial" panose="020B0604020202020204" pitchFamily="34" charset="0"/>
              </a:rPr>
              <a:t>Thesis Statement:</a:t>
            </a:r>
            <a:endParaRPr kumimoji="0" lang="de-DE" altLang="de-DE"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0" i="0" u="none" strike="noStrike" cap="none" normalizeH="0" baseline="0" smtClean="0">
                <a:ln>
                  <a:noFill/>
                </a:ln>
                <a:solidFill>
                  <a:schemeClr val="tx1"/>
                </a:solidFill>
                <a:effectLst/>
                <a:latin typeface="Arial" panose="020B0604020202020204" pitchFamily="34" charset="0"/>
              </a:rPr>
              <a:t>The thesis statement clearly presents the main argument about handmade products being better than machine-made products.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smtClean="0">
                <a:ln>
                  <a:noFill/>
                </a:ln>
                <a:solidFill>
                  <a:schemeClr val="tx1"/>
                </a:solidFill>
                <a:effectLst/>
                <a:latin typeface="Arial" panose="020B0604020202020204" pitchFamily="34" charset="0"/>
              </a:rPr>
              <a:t>Topic Sentences:</a:t>
            </a:r>
            <a:endParaRPr kumimoji="0" lang="de-DE" altLang="de-DE"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0" i="0" u="none" strike="noStrike" cap="none" normalizeH="0" baseline="0" smtClean="0">
                <a:ln>
                  <a:noFill/>
                </a:ln>
                <a:solidFill>
                  <a:schemeClr val="tx1"/>
                </a:solidFill>
                <a:effectLst/>
                <a:latin typeface="Arial" panose="020B0604020202020204" pitchFamily="34" charset="0"/>
              </a:rPr>
              <a:t>Each paragraph begins with a clear topic sentence that introduces the main idea.</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0" i="0" u="none" strike="noStrike" cap="none" normalizeH="0" baseline="0" smtClean="0">
                <a:ln>
                  <a:noFill/>
                </a:ln>
                <a:solidFill>
                  <a:schemeClr val="tx1"/>
                </a:solidFill>
                <a:effectLst/>
                <a:latin typeface="Arial" panose="020B0604020202020204" pitchFamily="34" charset="0"/>
              </a:rPr>
              <a:t>There are no paragraphs missing a topic sentence.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9401199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dirty="0"/>
              <a:t>Peer Review Comments</a:t>
            </a:r>
          </a:p>
        </p:txBody>
      </p:sp>
      <p:sp>
        <p:nvSpPr>
          <p:cNvPr id="3" name="Content Placeholder 2"/>
          <p:cNvSpPr>
            <a:spLocks noGrp="1"/>
          </p:cNvSpPr>
          <p:nvPr>
            <p:ph idx="1"/>
          </p:nvPr>
        </p:nvSpPr>
        <p:spPr/>
        <p:txBody>
          <a:bodyPr>
            <a:normAutofit fontScale="92500" lnSpcReduction="20000"/>
          </a:bodyPr>
          <a:lstStyle/>
          <a:p>
            <a:r>
              <a:rPr lang="en-US" b="1" dirty="0"/>
              <a:t>Author’s Position:</a:t>
            </a:r>
            <a:endParaRPr lang="en-US" dirty="0"/>
          </a:p>
          <a:p>
            <a:pPr lvl="1"/>
            <a:r>
              <a:rPr lang="en-US" dirty="0"/>
              <a:t>The position is clearly stated, arguing that handmade products have more advantages than machine-made ones.</a:t>
            </a:r>
          </a:p>
          <a:p>
            <a:r>
              <a:rPr lang="en-US" b="1" dirty="0"/>
              <a:t>Vocabulary Usage:</a:t>
            </a:r>
            <a:endParaRPr lang="en-US" dirty="0"/>
          </a:p>
          <a:p>
            <a:pPr lvl="1"/>
            <a:r>
              <a:rPr lang="en-US" dirty="0"/>
              <a:t>✅ The vocabulary from the unit (e.g., "valuable," "well-crafted," "superior materials") is used effectively.</a:t>
            </a:r>
          </a:p>
          <a:p>
            <a:r>
              <a:rPr lang="en-US" b="1" dirty="0"/>
              <a:t>Grammar Usage:</a:t>
            </a:r>
            <a:endParaRPr lang="en-US" dirty="0"/>
          </a:p>
          <a:p>
            <a:pPr lvl="1"/>
            <a:r>
              <a:rPr lang="en-US" dirty="0"/>
              <a:t>✅ The grammar is appropriate and follows the lesson on using "can" to express general truths.</a:t>
            </a:r>
          </a:p>
          <a:p>
            <a:r>
              <a:rPr lang="en-US" b="1" dirty="0"/>
              <a:t>Highlighted Sentences:</a:t>
            </a:r>
            <a:endParaRPr lang="en-US" dirty="0"/>
          </a:p>
          <a:p>
            <a:pPr lvl="1"/>
            <a:r>
              <a:rPr lang="en-US" dirty="0"/>
              <a:t>One strong sentence: </a:t>
            </a:r>
            <a:r>
              <a:rPr lang="en-US" i="1" dirty="0"/>
              <a:t>"Handmade products can sometimes be more expensive, but they are crafted with superior materials and last longer."</a:t>
            </a:r>
            <a:endParaRPr lang="en-US" dirty="0"/>
          </a:p>
          <a:p>
            <a:pPr lvl="1"/>
            <a:r>
              <a:rPr lang="en-US" dirty="0"/>
              <a:t>This sentence effectively combines hedging and factual support</a:t>
            </a:r>
            <a:r>
              <a:rPr lang="en-US" dirty="0" smtClean="0"/>
              <a:t>.</a:t>
            </a:r>
            <a:endParaRPr lang="en-US" dirty="0"/>
          </a:p>
        </p:txBody>
      </p:sp>
    </p:spTree>
    <p:extLst>
      <p:ext uri="{BB962C8B-B14F-4D97-AF65-F5344CB8AC3E}">
        <p14:creationId xmlns:p14="http://schemas.microsoft.com/office/powerpoint/2010/main" val="135204026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dirty="0"/>
              <a:t>Peer Review Comments</a:t>
            </a:r>
          </a:p>
        </p:txBody>
      </p:sp>
      <p:sp>
        <p:nvSpPr>
          <p:cNvPr id="3" name="Content Placeholder 2"/>
          <p:cNvSpPr>
            <a:spLocks noGrp="1"/>
          </p:cNvSpPr>
          <p:nvPr>
            <p:ph idx="1"/>
          </p:nvPr>
        </p:nvSpPr>
        <p:spPr/>
        <p:txBody>
          <a:bodyPr>
            <a:normAutofit/>
          </a:bodyPr>
          <a:lstStyle/>
          <a:p>
            <a:r>
              <a:rPr lang="en-US" b="1" dirty="0" smtClean="0"/>
              <a:t>Factual </a:t>
            </a:r>
            <a:r>
              <a:rPr lang="en-US" b="1" dirty="0"/>
              <a:t>Sources:</a:t>
            </a:r>
            <a:endParaRPr lang="en-US" dirty="0"/>
          </a:p>
          <a:p>
            <a:pPr lvl="1"/>
            <a:r>
              <a:rPr lang="en-US" dirty="0"/>
              <a:t>The essay uses logical reasoning, but it could benefit from mentioning specific examples or sources to support the claims.</a:t>
            </a:r>
          </a:p>
          <a:p>
            <a:r>
              <a:rPr lang="en-US" b="1" dirty="0"/>
              <a:t>Claims and Arguments:</a:t>
            </a:r>
            <a:endParaRPr lang="en-US" dirty="0"/>
          </a:p>
          <a:p>
            <a:pPr lvl="1"/>
            <a:r>
              <a:rPr lang="en-US" dirty="0"/>
              <a:t>The arguments are reasonable but would be stronger with evidence, such as real-life examples or statistics.</a:t>
            </a:r>
          </a:p>
          <a:p>
            <a:r>
              <a:rPr lang="en-US" b="1" dirty="0"/>
              <a:t>Question for the Author:</a:t>
            </a:r>
            <a:endParaRPr lang="en-US" dirty="0"/>
          </a:p>
          <a:p>
            <a:r>
              <a:rPr lang="en-US" dirty="0"/>
              <a:t>Can you provide a specific example of a handmade product that is better than a machine-made version?</a:t>
            </a:r>
          </a:p>
        </p:txBody>
      </p:sp>
    </p:spTree>
    <p:extLst>
      <p:ext uri="{BB962C8B-B14F-4D97-AF65-F5344CB8AC3E}">
        <p14:creationId xmlns:p14="http://schemas.microsoft.com/office/powerpoint/2010/main" val="2579233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de-DE" dirty="0" smtClean="0"/>
              <a:t>Trades</a:t>
            </a:r>
            <a:endParaRPr lang="de-DE" dirty="0"/>
          </a:p>
        </p:txBody>
      </p:sp>
      <p:sp>
        <p:nvSpPr>
          <p:cNvPr id="4" name="Rectangle 1"/>
          <p:cNvSpPr>
            <a:spLocks noGrp="1" noChangeArrowheads="1"/>
          </p:cNvSpPr>
          <p:nvPr>
            <p:ph idx="1"/>
          </p:nvPr>
        </p:nvSpPr>
        <p:spPr bwMode="auto">
          <a:xfrm>
            <a:off x="838200" y="3124131"/>
            <a:ext cx="9991165"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smtClean="0">
                <a:ln>
                  <a:noFill/>
                </a:ln>
                <a:solidFill>
                  <a:schemeClr val="tx1"/>
                </a:solidFill>
                <a:effectLst/>
                <a:latin typeface="Arial" panose="020B0604020202020204" pitchFamily="34" charset="0"/>
              </a:rPr>
              <a:t>Meaning</a:t>
            </a:r>
            <a:r>
              <a:rPr kumimoji="0" lang="de-DE" altLang="de-DE" sz="1800" b="0" i="0" u="none" strike="noStrike" cap="none" normalizeH="0" baseline="0" smtClean="0">
                <a:ln>
                  <a:noFill/>
                </a:ln>
                <a:solidFill>
                  <a:schemeClr val="tx1"/>
                </a:solidFill>
                <a:effectLst/>
                <a:latin typeface="Arial" panose="020B0604020202020204" pitchFamily="34" charset="0"/>
              </a:rPr>
              <a:t>: Refers to the business or occupation involving the buying and selling of goods, in this case, pottery. It can also refer to the people involved in those businesses, such as pottery traders.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smtClean="0">
                <a:ln>
                  <a:noFill/>
                </a:ln>
                <a:solidFill>
                  <a:schemeClr val="tx1"/>
                </a:solidFill>
                <a:effectLst/>
                <a:latin typeface="Arial" panose="020B0604020202020204" pitchFamily="34" charset="0"/>
              </a:rPr>
              <a:t>Part of Speech</a:t>
            </a:r>
            <a:r>
              <a:rPr kumimoji="0" lang="de-DE" altLang="de-DE" sz="1800" b="0" i="0" u="none" strike="noStrike" cap="none" normalizeH="0" baseline="0" smtClean="0">
                <a:ln>
                  <a:noFill/>
                </a:ln>
                <a:solidFill>
                  <a:schemeClr val="tx1"/>
                </a:solidFill>
                <a:effectLst/>
                <a:latin typeface="Arial" panose="020B0604020202020204" pitchFamily="34" charset="0"/>
              </a:rPr>
              <a:t>: Noun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smtClean="0">
                <a:ln>
                  <a:noFill/>
                </a:ln>
                <a:solidFill>
                  <a:schemeClr val="tx1"/>
                </a:solidFill>
                <a:effectLst/>
                <a:latin typeface="Arial" panose="020B0604020202020204" pitchFamily="34" charset="0"/>
              </a:rPr>
              <a:t>Example</a:t>
            </a:r>
            <a:r>
              <a:rPr kumimoji="0" lang="de-DE" altLang="de-DE" sz="1800" b="0" i="0" u="none" strike="noStrike" cap="none" normalizeH="0" baseline="0" smtClean="0">
                <a:ln>
                  <a:noFill/>
                </a:ln>
                <a:solidFill>
                  <a:schemeClr val="tx1"/>
                </a:solidFill>
                <a:effectLst/>
                <a:latin typeface="Arial" panose="020B0604020202020204" pitchFamily="34" charset="0"/>
              </a:rPr>
              <a:t>: "The richer pottery traders control everything" (meaning the people involved in the pottery business are controlling the market). </a:t>
            </a:r>
          </a:p>
        </p:txBody>
      </p:sp>
    </p:spTree>
    <p:extLst>
      <p:ext uri="{BB962C8B-B14F-4D97-AF65-F5344CB8AC3E}">
        <p14:creationId xmlns:p14="http://schemas.microsoft.com/office/powerpoint/2010/main" val="3292356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838200" y="1462138"/>
            <a:ext cx="9946341"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dirty="0" smtClean="0">
                <a:ln>
                  <a:noFill/>
                </a:ln>
                <a:solidFill>
                  <a:schemeClr val="tx1"/>
                </a:solidFill>
                <a:effectLst/>
                <a:latin typeface="Arial" panose="020B0604020202020204" pitchFamily="34" charset="0"/>
              </a:rPr>
              <a:t>In the pottery industry in Tunisia, there are too many cheap imports and high taxes.</a:t>
            </a:r>
            <a:endParaRPr kumimoji="0" lang="de-DE" altLang="de-DE"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dirty="0" smtClean="0">
                <a:ln>
                  <a:noFill/>
                </a:ln>
                <a:solidFill>
                  <a:schemeClr val="tx1"/>
                </a:solidFill>
                <a:effectLst/>
                <a:latin typeface="Arial" panose="020B0604020202020204" pitchFamily="34" charset="0"/>
              </a:rPr>
              <a:t>Answer</a:t>
            </a:r>
            <a:r>
              <a:rPr kumimoji="0" lang="de-DE" altLang="de-DE" sz="1800" b="0" i="0" u="none" strike="noStrike" cap="none" normalizeH="0" baseline="0" dirty="0" smtClean="0">
                <a:ln>
                  <a:noFill/>
                </a:ln>
                <a:solidFill>
                  <a:schemeClr val="tx1"/>
                </a:solidFill>
                <a:effectLst/>
                <a:latin typeface="Arial" panose="020B0604020202020204" pitchFamily="34" charset="0"/>
              </a:rPr>
              <a:t>: </a:t>
            </a:r>
            <a:r>
              <a:rPr kumimoji="0" lang="de-DE" altLang="de-DE" sz="1800" b="1" i="0" u="none" strike="noStrike" cap="none" normalizeH="0" baseline="0" dirty="0" smtClean="0">
                <a:ln>
                  <a:noFill/>
                </a:ln>
                <a:solidFill>
                  <a:schemeClr val="tx1"/>
                </a:solidFill>
                <a:effectLst/>
                <a:latin typeface="Arial" panose="020B0604020202020204" pitchFamily="34" charset="0"/>
              </a:rPr>
              <a:t>T (True)</a:t>
            </a:r>
            <a:endParaRPr kumimoji="0" lang="de-DE" altLang="de-DE" sz="1800" b="0" i="0" u="none" strike="noStrike" cap="none" normalizeH="0" baseline="0" dirty="0" smtClean="0">
              <a:ln>
                <a:noFill/>
              </a:ln>
              <a:solidFill>
                <a:schemeClr val="tx1"/>
              </a:solidFill>
              <a:effectLst/>
              <a:latin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de-DE" altLang="de-DE" sz="1800" b="0" i="0" u="none" strike="noStrike" cap="none" normalizeH="0" baseline="0" dirty="0" smtClean="0">
                <a:ln>
                  <a:noFill/>
                </a:ln>
                <a:solidFill>
                  <a:schemeClr val="tx1"/>
                </a:solidFill>
                <a:effectLst/>
                <a:latin typeface="Arial" panose="020B0604020202020204" pitchFamily="34" charset="0"/>
              </a:rPr>
              <a:t>The video mentions that large companies and foreign imports are filling the market with cheaper products, and artisans have to pay high taxes.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dirty="0" smtClean="0">
                <a:ln>
                  <a:noFill/>
                </a:ln>
                <a:solidFill>
                  <a:schemeClr val="tx1"/>
                </a:solidFill>
                <a:effectLst/>
                <a:latin typeface="Arial" panose="020B0604020202020204" pitchFamily="34" charset="0"/>
              </a:rPr>
              <a:t>The tax the potters have to pay is around 78 U.S. dollars a month.</a:t>
            </a:r>
            <a:endParaRPr kumimoji="0" lang="de-DE" altLang="de-DE"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dirty="0" smtClean="0">
                <a:ln>
                  <a:noFill/>
                </a:ln>
                <a:solidFill>
                  <a:schemeClr val="tx1"/>
                </a:solidFill>
                <a:effectLst/>
                <a:latin typeface="Arial" panose="020B0604020202020204" pitchFamily="34" charset="0"/>
              </a:rPr>
              <a:t>Answer</a:t>
            </a:r>
            <a:r>
              <a:rPr kumimoji="0" lang="de-DE" altLang="de-DE" sz="1800" b="0" i="0" u="none" strike="noStrike" cap="none" normalizeH="0" baseline="0" dirty="0" smtClean="0">
                <a:ln>
                  <a:noFill/>
                </a:ln>
                <a:solidFill>
                  <a:schemeClr val="tx1"/>
                </a:solidFill>
                <a:effectLst/>
                <a:latin typeface="Arial" panose="020B0604020202020204" pitchFamily="34" charset="0"/>
              </a:rPr>
              <a:t>: </a:t>
            </a:r>
            <a:r>
              <a:rPr kumimoji="0" lang="de-DE" altLang="de-DE" sz="1800" b="1" i="0" u="none" strike="noStrike" cap="none" normalizeH="0" baseline="0" dirty="0" smtClean="0">
                <a:ln>
                  <a:noFill/>
                </a:ln>
                <a:solidFill>
                  <a:schemeClr val="tx1"/>
                </a:solidFill>
                <a:effectLst/>
                <a:latin typeface="Arial" panose="020B0604020202020204" pitchFamily="34" charset="0"/>
              </a:rPr>
              <a:t>T (True)</a:t>
            </a:r>
            <a:endParaRPr kumimoji="0" lang="de-DE" altLang="de-DE" sz="1800" b="0" i="0" u="none" strike="noStrike" cap="none" normalizeH="0" baseline="0" dirty="0" smtClean="0">
              <a:ln>
                <a:noFill/>
              </a:ln>
              <a:solidFill>
                <a:schemeClr val="tx1"/>
              </a:solidFill>
              <a:effectLst/>
              <a:latin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de-DE" altLang="de-DE" sz="1800" b="0" i="0" u="none" strike="noStrike" cap="none" normalizeH="0" baseline="0" dirty="0" smtClean="0">
                <a:ln>
                  <a:noFill/>
                </a:ln>
                <a:solidFill>
                  <a:schemeClr val="tx1"/>
                </a:solidFill>
                <a:effectLst/>
                <a:latin typeface="Arial" panose="020B0604020202020204" pitchFamily="34" charset="0"/>
              </a:rPr>
              <a:t>The video states that artisans have to pay 102 Tunisian Dinars, which is around 78 U.S. dollars a month in income tax.</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dirty="0" smtClean="0">
                <a:ln>
                  <a:noFill/>
                </a:ln>
                <a:solidFill>
                  <a:schemeClr val="tx1"/>
                </a:solidFill>
                <a:effectLst/>
                <a:latin typeface="Arial" panose="020B0604020202020204" pitchFamily="34" charset="0"/>
              </a:rPr>
              <a:t>They compete with the cheaper imports by exporting their own pottery at lower prices.</a:t>
            </a:r>
            <a:endParaRPr kumimoji="0" lang="de-DE" altLang="de-DE"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dirty="0" smtClean="0">
                <a:ln>
                  <a:noFill/>
                </a:ln>
                <a:solidFill>
                  <a:schemeClr val="tx1"/>
                </a:solidFill>
                <a:effectLst/>
                <a:latin typeface="Arial" panose="020B0604020202020204" pitchFamily="34" charset="0"/>
              </a:rPr>
              <a:t>Answer</a:t>
            </a:r>
            <a:r>
              <a:rPr kumimoji="0" lang="de-DE" altLang="de-DE" sz="1800" b="0" i="0" u="none" strike="noStrike" cap="none" normalizeH="0" baseline="0" dirty="0" smtClean="0">
                <a:ln>
                  <a:noFill/>
                </a:ln>
                <a:solidFill>
                  <a:schemeClr val="tx1"/>
                </a:solidFill>
                <a:effectLst/>
                <a:latin typeface="Arial" panose="020B0604020202020204" pitchFamily="34" charset="0"/>
              </a:rPr>
              <a:t>: </a:t>
            </a:r>
            <a:r>
              <a:rPr kumimoji="0" lang="de-DE" altLang="de-DE" sz="1800" b="1" i="0" u="none" strike="noStrike" cap="none" normalizeH="0" baseline="0" dirty="0" smtClean="0">
                <a:ln>
                  <a:noFill/>
                </a:ln>
                <a:solidFill>
                  <a:schemeClr val="tx1"/>
                </a:solidFill>
                <a:effectLst/>
                <a:latin typeface="Arial" panose="020B0604020202020204" pitchFamily="34" charset="0"/>
              </a:rPr>
              <a:t>F (False)</a:t>
            </a:r>
            <a:endParaRPr kumimoji="0" lang="de-DE" altLang="de-DE" sz="1800" b="0" i="0" u="none" strike="noStrike" cap="none" normalizeH="0" baseline="0" dirty="0" smtClean="0">
              <a:ln>
                <a:noFill/>
              </a:ln>
              <a:solidFill>
                <a:schemeClr val="tx1"/>
              </a:solidFill>
              <a:effectLst/>
              <a:latin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de-DE" altLang="de-DE" sz="1800" b="0" i="0" u="none" strike="noStrike" cap="none" normalizeH="0" baseline="0" dirty="0" smtClean="0">
                <a:ln>
                  <a:noFill/>
                </a:ln>
                <a:solidFill>
                  <a:schemeClr val="tx1"/>
                </a:solidFill>
                <a:effectLst/>
                <a:latin typeface="Arial" panose="020B0604020202020204" pitchFamily="34" charset="0"/>
              </a:rPr>
              <a:t>The video mentions that some believe the Tunisian pottery industry can compete by providing high-quality products within Tunisia, but there is no mention of exporting pottery at lower prices.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dirty="0" smtClean="0">
                <a:ln>
                  <a:noFill/>
                </a:ln>
                <a:solidFill>
                  <a:schemeClr val="tx1"/>
                </a:solidFill>
                <a:effectLst/>
                <a:latin typeface="Arial" panose="020B0604020202020204" pitchFamily="34" charset="0"/>
              </a:rPr>
              <a:t>The artisans want the government to help them.</a:t>
            </a:r>
            <a:endParaRPr kumimoji="0" lang="de-DE" altLang="de-DE"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de-DE" altLang="de-DE" sz="1800" b="1" i="0" u="none" strike="noStrike" cap="none" normalizeH="0" baseline="0" dirty="0" smtClean="0">
                <a:ln>
                  <a:noFill/>
                </a:ln>
                <a:solidFill>
                  <a:schemeClr val="tx1"/>
                </a:solidFill>
                <a:effectLst/>
                <a:latin typeface="Arial" panose="020B0604020202020204" pitchFamily="34" charset="0"/>
              </a:rPr>
              <a:t>Answer</a:t>
            </a:r>
            <a:r>
              <a:rPr kumimoji="0" lang="de-DE" altLang="de-DE" sz="1800" b="0" i="0" u="none" strike="noStrike" cap="none" normalizeH="0" baseline="0" dirty="0" smtClean="0">
                <a:ln>
                  <a:noFill/>
                </a:ln>
                <a:solidFill>
                  <a:schemeClr val="tx1"/>
                </a:solidFill>
                <a:effectLst/>
                <a:latin typeface="Arial" panose="020B0604020202020204" pitchFamily="34" charset="0"/>
              </a:rPr>
              <a:t>: </a:t>
            </a:r>
            <a:r>
              <a:rPr kumimoji="0" lang="de-DE" altLang="de-DE" sz="1800" b="1" i="0" u="none" strike="noStrike" cap="none" normalizeH="0" baseline="0" dirty="0" smtClean="0">
                <a:ln>
                  <a:noFill/>
                </a:ln>
                <a:solidFill>
                  <a:schemeClr val="tx1"/>
                </a:solidFill>
                <a:effectLst/>
                <a:latin typeface="Arial" panose="020B0604020202020204" pitchFamily="34" charset="0"/>
              </a:rPr>
              <a:t>T (True)</a:t>
            </a:r>
            <a:endParaRPr kumimoji="0" lang="de-DE" altLang="de-DE" sz="1800" b="0" i="0" u="none" strike="noStrike" cap="none" normalizeH="0" baseline="0" dirty="0" smtClean="0">
              <a:ln>
                <a:noFill/>
              </a:ln>
              <a:solidFill>
                <a:schemeClr val="tx1"/>
              </a:solidFill>
              <a:effectLst/>
              <a:latin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de-DE" altLang="de-DE" sz="1800" b="0" i="0" u="none" strike="noStrike" cap="none" normalizeH="0" baseline="0" dirty="0" smtClean="0">
                <a:ln>
                  <a:noFill/>
                </a:ln>
                <a:solidFill>
                  <a:schemeClr val="tx1"/>
                </a:solidFill>
                <a:effectLst/>
                <a:latin typeface="Arial" panose="020B0604020202020204" pitchFamily="34" charset="0"/>
              </a:rPr>
              <a:t>The video concludes with artisans hoping for help from the Tunisian government so they can compete with large pottery traders and cheap international imports.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915732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4337</Words>
  <Application>Microsoft Office PowerPoint</Application>
  <PresentationFormat>Widescreen</PresentationFormat>
  <Paragraphs>358</Paragraphs>
  <Slides>77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77</vt:i4>
      </vt:variant>
    </vt:vector>
  </HeadingPairs>
  <TitlesOfParts>
    <vt:vector size="81" baseType="lpstr">
      <vt:lpstr>Arial</vt:lpstr>
      <vt:lpstr>Calibri</vt:lpstr>
      <vt:lpstr>Calibri Light</vt:lpstr>
      <vt:lpstr>Office Theme</vt:lpstr>
      <vt:lpstr>Unit 2</vt:lpstr>
      <vt:lpstr>Artisan</vt:lpstr>
      <vt:lpstr>  decline</vt:lpstr>
      <vt:lpstr>Factor</vt:lpstr>
      <vt:lpstr>Income Tax</vt:lpstr>
      <vt:lpstr>Pottery</vt:lpstr>
      <vt:lpstr>Exploit</vt:lpstr>
      <vt:lpstr>Trades</vt:lpstr>
      <vt:lpstr>PowerPoint Presentation</vt:lpstr>
      <vt:lpstr>Flaw (noun)</vt:lpstr>
      <vt:lpstr>Imitate (verb)</vt:lpstr>
      <vt:lpstr>Incident (noun)</vt:lpstr>
      <vt:lpstr>Modest (adjective)</vt:lpstr>
      <vt:lpstr>Piece (noun)</vt:lpstr>
      <vt:lpstr>Practice (noun)</vt:lpstr>
      <vt:lpstr>Smash (verb)</vt:lpstr>
      <vt:lpstr>Value (noun)</vt:lpstr>
      <vt:lpstr>Deliberately (adverb)</vt:lpstr>
      <vt:lpstr>Exhibits (noun, plural) </vt:lpstr>
      <vt:lpstr>Settlers (noun, plural)</vt:lpstr>
      <vt:lpstr>Lacquer (noun &amp; verb)</vt:lpstr>
      <vt:lpstr>PowerPoint Presentation</vt:lpstr>
      <vt:lpstr>Delicate</vt:lpstr>
      <vt:lpstr>Entirely</vt:lpstr>
      <vt:lpstr>Functional</vt:lpstr>
      <vt:lpstr>Harm</vt:lpstr>
      <vt:lpstr>Objection</vt:lpstr>
      <vt:lpstr>On good terms with</vt:lpstr>
      <vt:lpstr>Romantic</vt:lpstr>
      <vt:lpstr>Thick</vt:lpstr>
      <vt:lpstr>PowerPoint Presentation</vt:lpstr>
      <vt:lpstr>Ubiquitous</vt:lpstr>
      <vt:lpstr>PowerPoint Presentation</vt:lpstr>
      <vt:lpstr>Anomaly</vt:lpstr>
      <vt:lpstr>PowerPoint Presentation</vt:lpstr>
      <vt:lpstr>Nuance</vt:lpstr>
      <vt:lpstr>PowerPoint Presentation</vt:lpstr>
      <vt:lpstr>Ephemeral</vt:lpstr>
      <vt:lpstr>PowerPoint Presentation</vt:lpstr>
      <vt:lpstr>Plethora</vt:lpstr>
      <vt:lpstr>What are Conditional Sentences?</vt:lpstr>
      <vt:lpstr>Zero Conditional – General Truths &amp; Scientific Facts</vt:lpstr>
      <vt:lpstr>First Conditional – Real Future Possibility</vt:lpstr>
      <vt:lpstr>Second Conditional – Hypothetical Present or Future</vt:lpstr>
      <vt:lpstr>Third Conditional – Hypothetical Past</vt:lpstr>
      <vt:lpstr>Past Perfect Tense </vt:lpstr>
      <vt:lpstr>Structure of the Past Perfect</vt:lpstr>
      <vt:lpstr>When Do We Use the Past Perfect?</vt:lpstr>
      <vt:lpstr>To Describe Past Causes and Effects</vt:lpstr>
      <vt:lpstr>To Talk About Experiences Before a Specific Past Time</vt:lpstr>
      <vt:lpstr>With “By the Time,” “Before,” “After,” “Until”</vt:lpstr>
      <vt:lpstr>Past Simple vs. Past Perfect</vt:lpstr>
      <vt:lpstr>Signal Words for Past Perfect</vt:lpstr>
      <vt:lpstr>Common Errors &amp; How to Fix Them</vt:lpstr>
      <vt:lpstr>PowerPoint Presentation</vt:lpstr>
      <vt:lpstr>Mixed Conditionals – Connecting Past &amp; Present</vt:lpstr>
      <vt:lpstr>Present Condition → Past Result</vt:lpstr>
      <vt:lpstr>Appealing</vt:lpstr>
      <vt:lpstr>Durable</vt:lpstr>
      <vt:lpstr>Innovative</vt:lpstr>
      <vt:lpstr>Multifunctional</vt:lpstr>
      <vt:lpstr>Fake</vt:lpstr>
      <vt:lpstr>Mass-produced</vt:lpstr>
      <vt:lpstr>Contemporary</vt:lpstr>
      <vt:lpstr>Generic</vt:lpstr>
      <vt:lpstr>"Can" for Universal Truths</vt:lpstr>
      <vt:lpstr>"Can" for Universal Truths</vt:lpstr>
      <vt:lpstr>"Can" for Universal Truths</vt:lpstr>
      <vt:lpstr>Brainstorm</vt:lpstr>
      <vt:lpstr>Plan</vt:lpstr>
      <vt:lpstr>Essay Draft</vt:lpstr>
      <vt:lpstr>Essay Draft</vt:lpstr>
      <vt:lpstr>Essay Draft</vt:lpstr>
      <vt:lpstr>Rewrite &amp; Edit</vt:lpstr>
      <vt:lpstr>Peer Review Comments</vt:lpstr>
      <vt:lpstr>Peer Review Comments</vt:lpstr>
      <vt:lpstr>Peer Review Comments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2</dc:title>
  <dc:creator>HP 840 G3</dc:creator>
  <cp:lastModifiedBy>HP 840 G3</cp:lastModifiedBy>
  <cp:revision>23</cp:revision>
  <dcterms:created xsi:type="dcterms:W3CDTF">2025-02-05T08:36:37Z</dcterms:created>
  <dcterms:modified xsi:type="dcterms:W3CDTF">2025-02-14T21:21:43Z</dcterms:modified>
</cp:coreProperties>
</file>