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71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39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9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93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61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12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46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32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2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45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2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A649-DA91-4E87-8F6B-EACFACB3EF64}" type="datetimeFigureOut">
              <a:rPr lang="de-DE" smtClean="0"/>
              <a:t>21.02.2025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C661D-348E-4EA4-93FF-F12DA2B8323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5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446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Hypothesize</a:t>
            </a:r>
            <a:r>
              <a:rPr lang="de-DE" dirty="0" smtClean="0"/>
              <a:t> </a:t>
            </a:r>
            <a:r>
              <a:rPr lang="de-DE" i="1" dirty="0" smtClean="0"/>
              <a:t>(verb)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an educated guess or suggest an explanation.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Scientists </a:t>
            </a:r>
            <a:r>
              <a:rPr lang="en-US" b="1" dirty="0" smtClean="0"/>
              <a:t>hypothesize</a:t>
            </a:r>
            <a:r>
              <a:rPr lang="en-US" dirty="0" smtClean="0"/>
              <a:t> that climate change is causing stronger storms.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483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Lead to</a:t>
            </a:r>
            <a:r>
              <a:rPr lang="de-DE" dirty="0" smtClean="0"/>
              <a:t> </a:t>
            </a:r>
            <a:r>
              <a:rPr lang="de-DE" i="1" dirty="0" smtClean="0"/>
              <a:t>(phrasal verb)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cause something to happen.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Eating too much junk food can </a:t>
            </a:r>
            <a:r>
              <a:rPr lang="en-US" b="1" dirty="0" smtClean="0"/>
              <a:t>lead to</a:t>
            </a:r>
            <a:r>
              <a:rPr lang="en-US" dirty="0" smtClean="0"/>
              <a:t> health problems.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342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Logical</a:t>
            </a:r>
            <a:r>
              <a:rPr lang="de-DE" dirty="0" smtClean="0"/>
              <a:t> </a:t>
            </a:r>
            <a:r>
              <a:rPr lang="de-DE" i="1" dirty="0" smtClean="0"/>
              <a:t>(adjective)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Reasonable and making sense.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Example:</a:t>
            </a:r>
            <a:r>
              <a:rPr lang="en-US" dirty="0" smtClean="0"/>
              <a:t> He took a </a:t>
            </a:r>
            <a:r>
              <a:rPr lang="en-US" b="1" dirty="0" smtClean="0"/>
              <a:t>logical</a:t>
            </a:r>
            <a:r>
              <a:rPr lang="en-US" dirty="0" smtClean="0"/>
              <a:t> approach to solving the problem.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812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Point of view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Someone’s opinion or perspective on something.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From my </a:t>
            </a:r>
            <a:r>
              <a:rPr lang="en-US" b="1" dirty="0" smtClean="0"/>
              <a:t>point of view</a:t>
            </a:r>
            <a:r>
              <a:rPr lang="en-US" dirty="0" smtClean="0"/>
              <a:t>, the movie was very exciting.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552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Sort</a:t>
            </a:r>
            <a:r>
              <a:rPr lang="de-DE" dirty="0" smtClean="0"/>
              <a:t> </a:t>
            </a:r>
            <a:r>
              <a:rPr lang="de-DE" i="1" dirty="0" smtClean="0"/>
              <a:t>(verb)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arrange or organize things into groups.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Can you </a:t>
            </a:r>
            <a:r>
              <a:rPr lang="en-US" b="1" dirty="0" smtClean="0"/>
              <a:t>sort</a:t>
            </a:r>
            <a:r>
              <a:rPr lang="en-US" dirty="0" smtClean="0"/>
              <a:t> these books by color?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815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Pioneer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 who is the first to study or develop something new.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Marie Curie was a </a:t>
            </a:r>
            <a:r>
              <a:rPr lang="en-US" b="1" dirty="0" smtClean="0"/>
              <a:t>pioneer</a:t>
            </a:r>
            <a:r>
              <a:rPr lang="en-US" dirty="0" smtClean="0"/>
              <a:t> in the field of radioactivity.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36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Cognitive</a:t>
            </a:r>
            <a:r>
              <a:rPr lang="de-DE" dirty="0" smtClean="0"/>
              <a:t> </a:t>
            </a:r>
            <a:r>
              <a:rPr lang="de-DE" i="1" dirty="0" smtClean="0"/>
              <a:t>(adjective)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Related to thinking, learning, and understanding.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Playing puzzles helps improve </a:t>
            </a:r>
            <a:r>
              <a:rPr lang="en-US" b="1" dirty="0" smtClean="0"/>
              <a:t>cognitive</a:t>
            </a:r>
            <a:r>
              <a:rPr lang="en-US" dirty="0" smtClean="0"/>
              <a:t> skills.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066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Egocentric</a:t>
            </a:r>
            <a:r>
              <a:rPr lang="de-DE" dirty="0" smtClean="0"/>
              <a:t> </a:t>
            </a:r>
            <a:r>
              <a:rPr lang="de-DE" i="1" dirty="0" smtClean="0"/>
              <a:t>(adjective)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Thinking only about yourself and not understanding others' feelings.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Young children are often </a:t>
            </a:r>
            <a:r>
              <a:rPr lang="en-US" b="1" dirty="0" smtClean="0"/>
              <a:t>egocentric</a:t>
            </a:r>
            <a:r>
              <a:rPr lang="en-US" dirty="0" smtClean="0"/>
              <a:t>, believing the world revolves around them.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027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Dimensions</a:t>
            </a:r>
            <a:r>
              <a:rPr lang="de-DE" dirty="0" smtClean="0"/>
              <a:t> </a:t>
            </a:r>
            <a:r>
              <a:rPr lang="de-DE" i="1" dirty="0" smtClean="0"/>
              <a:t>(noun, plural)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measurements or features of something, such as length and width.</a:t>
            </a:r>
          </a:p>
          <a:p>
            <a:pPr marL="0" indent="0">
              <a:buNone/>
            </a:pPr>
            <a:r>
              <a:rPr lang="en-US" dirty="0" smtClean="0"/>
              <a:t>Example: The box has three dimensions: height, width, and depth.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21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Sensorimotor</a:t>
            </a:r>
            <a:r>
              <a:rPr lang="de-DE" dirty="0" smtClean="0"/>
              <a:t> </a:t>
            </a:r>
            <a:r>
              <a:rPr lang="de-DE" i="1" dirty="0" smtClean="0"/>
              <a:t>(adjective)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Related to movement and senses working together.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Babies develop </a:t>
            </a:r>
            <a:r>
              <a:rPr lang="en-US" b="1" dirty="0" smtClean="0"/>
              <a:t>sensorimotor</a:t>
            </a:r>
            <a:r>
              <a:rPr lang="en-US" dirty="0" smtClean="0"/>
              <a:t> skills by touching and exploring objects.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45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Compassion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Caring about others and wanting to help them.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She showed </a:t>
            </a:r>
            <a:r>
              <a:rPr lang="en-US" b="1" dirty="0" smtClean="0"/>
              <a:t>compassion</a:t>
            </a:r>
            <a:r>
              <a:rPr lang="en-US" dirty="0" smtClean="0"/>
              <a:t> by helping the injured puppy.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29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Pre-operational</a:t>
            </a:r>
            <a:r>
              <a:rPr lang="de-DE" dirty="0" smtClean="0"/>
              <a:t> </a:t>
            </a:r>
            <a:r>
              <a:rPr lang="de-DE" i="1" dirty="0" smtClean="0"/>
              <a:t>(adjective)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stage in child development when children start using words and images but do not yet understand logic.</a:t>
            </a:r>
          </a:p>
          <a:p>
            <a:r>
              <a:rPr lang="en-US" i="1" dirty="0" smtClean="0"/>
              <a:t>Example:</a:t>
            </a:r>
            <a:r>
              <a:rPr lang="en-US" dirty="0" smtClean="0"/>
              <a:t> In the </a:t>
            </a:r>
            <a:r>
              <a:rPr lang="en-US" b="1" dirty="0" smtClean="0"/>
              <a:t>pre-operational</a:t>
            </a:r>
            <a:r>
              <a:rPr lang="en-US" dirty="0" smtClean="0"/>
              <a:t> stage, children enjoy pretend play and storytelling.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108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Adolescents</a:t>
            </a:r>
            <a:r>
              <a:rPr lang="de-DE" dirty="0" smtClean="0"/>
              <a:t> </a:t>
            </a:r>
            <a:r>
              <a:rPr lang="de-DE" i="1" dirty="0" smtClean="0"/>
              <a:t>(noun, plural)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Teenagers or young people between childhood and adulthood.</a:t>
            </a:r>
          </a:p>
          <a:p>
            <a:r>
              <a:rPr lang="en-US" i="1" dirty="0" smtClean="0"/>
              <a:t>Example:</a:t>
            </a:r>
            <a:r>
              <a:rPr lang="en-US" dirty="0" smtClean="0"/>
              <a:t> </a:t>
            </a:r>
            <a:r>
              <a:rPr lang="en-US" b="1" dirty="0" smtClean="0"/>
              <a:t>Adolescents</a:t>
            </a:r>
            <a:r>
              <a:rPr lang="en-US" dirty="0" smtClean="0"/>
              <a:t> often go through many emotional and physical changes.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450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</a:t>
            </a:r>
            <a:r>
              <a:rPr lang="en-US" b="1" dirty="0" smtClean="0"/>
              <a:t>llipsis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What is ellipsis?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Ellipsis is when we leave out words in a sentence because they are not needed. The meaning is still clear without them!</a:t>
            </a:r>
          </a:p>
          <a:p>
            <a:r>
              <a:rPr lang="en-US" dirty="0" smtClean="0"/>
              <a:t>🔹 </a:t>
            </a:r>
            <a:r>
              <a:rPr lang="en-US" b="1" dirty="0" smtClean="0"/>
              <a:t>Why do we use ellipsis?</a:t>
            </a:r>
            <a:endParaRPr lang="en-US" dirty="0" smtClean="0"/>
          </a:p>
          <a:p>
            <a:r>
              <a:rPr lang="en-US" dirty="0" smtClean="0"/>
              <a:t>To avoid repeating words</a:t>
            </a:r>
          </a:p>
          <a:p>
            <a:r>
              <a:rPr lang="en-US" dirty="0" smtClean="0"/>
              <a:t>To make sentences shorter and clearer</a:t>
            </a:r>
          </a:p>
          <a:p>
            <a:r>
              <a:rPr lang="en-US" dirty="0" smtClean="0"/>
              <a:t>🔹 </a:t>
            </a:r>
            <a:r>
              <a:rPr lang="en-US" b="1" dirty="0" smtClean="0"/>
              <a:t>Example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✅ </a:t>
            </a:r>
            <a:r>
              <a:rPr lang="en-US" i="1" dirty="0" smtClean="0"/>
              <a:t>Children learn about the world by using their senses, and adults do too.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(We don’t need to repeat </a:t>
            </a:r>
            <a:r>
              <a:rPr lang="en-US" i="1" dirty="0" smtClean="0"/>
              <a:t>"learn about the world by using their senses"</a:t>
            </a:r>
            <a:r>
              <a:rPr lang="en-US" dirty="0" smtClean="0"/>
              <a:t>)</a:t>
            </a:r>
          </a:p>
          <a:p>
            <a:r>
              <a:rPr lang="en-US" dirty="0" smtClean="0"/>
              <a:t>🔹 </a:t>
            </a:r>
            <a:r>
              <a:rPr lang="en-US" b="1" dirty="0" smtClean="0"/>
              <a:t>Example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✅ </a:t>
            </a:r>
            <a:r>
              <a:rPr lang="en-US" i="1" dirty="0" smtClean="0"/>
              <a:t>My father and mother didn’t take many photos. Neither even owned a camera.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(We don’t need to say </a:t>
            </a:r>
            <a:r>
              <a:rPr lang="en-US" i="1" dirty="0" smtClean="0"/>
              <a:t>"Neither my father nor my mother"</a:t>
            </a:r>
            <a:r>
              <a:rPr lang="en-US" dirty="0" smtClean="0"/>
              <a:t>, because it is understood!)</a:t>
            </a:r>
          </a:p>
          <a:p>
            <a:r>
              <a:rPr lang="en-US" dirty="0" smtClean="0"/>
              <a:t>🔹 </a:t>
            </a:r>
            <a:r>
              <a:rPr lang="en-US" b="1" dirty="0" smtClean="0"/>
              <a:t>Common words for ellipsis:</a:t>
            </a:r>
            <a:endParaRPr lang="en-US" dirty="0" smtClean="0"/>
          </a:p>
          <a:p>
            <a:r>
              <a:rPr lang="en-US" i="1" dirty="0" smtClean="0"/>
              <a:t>so</a:t>
            </a:r>
            <a:r>
              <a:rPr lang="en-US" dirty="0" smtClean="0"/>
              <a:t>, </a:t>
            </a:r>
            <a:r>
              <a:rPr lang="en-US" i="1" dirty="0" smtClean="0"/>
              <a:t>too</a:t>
            </a:r>
            <a:r>
              <a:rPr lang="en-US" dirty="0" smtClean="0"/>
              <a:t>, </a:t>
            </a:r>
            <a:r>
              <a:rPr lang="en-US" i="1" dirty="0" smtClean="0"/>
              <a:t>neither</a:t>
            </a:r>
            <a:r>
              <a:rPr lang="en-US" dirty="0" smtClean="0"/>
              <a:t>, </a:t>
            </a:r>
            <a:r>
              <a:rPr lang="en-US" i="1" dirty="0" smtClean="0"/>
              <a:t>do</a:t>
            </a:r>
            <a:r>
              <a:rPr lang="en-US" dirty="0" smtClean="0"/>
              <a:t>, </a:t>
            </a:r>
            <a:r>
              <a:rPr lang="en-US" i="1" dirty="0" smtClean="0"/>
              <a:t>have</a:t>
            </a:r>
            <a:r>
              <a:rPr lang="en-US" dirty="0" smtClean="0"/>
              <a:t>, </a:t>
            </a:r>
            <a:r>
              <a:rPr lang="en-US" i="1" dirty="0" smtClean="0"/>
              <a:t>be</a:t>
            </a:r>
            <a:endParaRPr lang="en-US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63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Improve Your Memory Easily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1. Connect New Information to Something You Know</a:t>
            </a:r>
            <a:endParaRPr lang="en-US" dirty="0" smtClean="0"/>
          </a:p>
          <a:p>
            <a:r>
              <a:rPr lang="en-US" dirty="0" smtClean="0"/>
              <a:t>When you learn something new, try to link it to something familiar.</a:t>
            </a:r>
          </a:p>
          <a:p>
            <a:r>
              <a:rPr lang="en-US" dirty="0" smtClean="0"/>
              <a:t>Example: If you read about a new topic, think of a book or a movie that relates to it.</a:t>
            </a:r>
          </a:p>
          <a:p>
            <a:r>
              <a:rPr lang="en-US" dirty="0" smtClean="0"/>
              <a:t>🔹 </a:t>
            </a:r>
            <a:r>
              <a:rPr lang="en-US" b="1" dirty="0" smtClean="0"/>
              <a:t>2. Use Mnemonics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mnemonic</a:t>
            </a:r>
            <a:r>
              <a:rPr lang="en-US" dirty="0" smtClean="0"/>
              <a:t> is a trick to help you remember things.</a:t>
            </a:r>
          </a:p>
          <a:p>
            <a:r>
              <a:rPr lang="en-US" dirty="0" smtClean="0"/>
              <a:t>One way is to take the first letter of each word and make a new word!</a:t>
            </a:r>
          </a:p>
          <a:p>
            <a:r>
              <a:rPr lang="en-US" dirty="0" smtClean="0"/>
              <a:t>🔹 </a:t>
            </a:r>
            <a:r>
              <a:rPr lang="en-US" b="1" dirty="0" smtClean="0"/>
              <a:t>Examples of Mnemonics: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✅ To remember the Great Lakes: </a:t>
            </a:r>
            <a:r>
              <a:rPr lang="en-US" b="1" dirty="0" smtClean="0"/>
              <a:t>HOMES</a:t>
            </a:r>
            <a:endParaRPr lang="en-US" dirty="0" smtClean="0"/>
          </a:p>
          <a:p>
            <a:r>
              <a:rPr lang="en-US" dirty="0" smtClean="0"/>
              <a:t>Huron, Ontario, Michigan, Erie, Superior</a:t>
            </a:r>
          </a:p>
          <a:p>
            <a:r>
              <a:rPr lang="en-US" dirty="0" smtClean="0"/>
              <a:t>✅ To remember how to spell "RHYTHM":</a:t>
            </a:r>
          </a:p>
          <a:p>
            <a:r>
              <a:rPr lang="en-US" b="1" dirty="0" smtClean="0"/>
              <a:t>R</a:t>
            </a:r>
            <a:r>
              <a:rPr lang="en-US" dirty="0" smtClean="0"/>
              <a:t>hythm </a:t>
            </a:r>
            <a:r>
              <a:rPr lang="en-US" b="1" dirty="0" smtClean="0"/>
              <a:t>H</a:t>
            </a:r>
            <a:r>
              <a:rPr lang="en-US" dirty="0" smtClean="0"/>
              <a:t>elps </a:t>
            </a:r>
            <a:r>
              <a:rPr lang="en-US" b="1" dirty="0" smtClean="0"/>
              <a:t>Y</a:t>
            </a:r>
            <a:r>
              <a:rPr lang="en-US" dirty="0" smtClean="0"/>
              <a:t>our </a:t>
            </a:r>
            <a:r>
              <a:rPr lang="en-US" b="1" dirty="0" smtClean="0"/>
              <a:t>T</a:t>
            </a:r>
            <a:r>
              <a:rPr lang="en-US" dirty="0" smtClean="0"/>
              <a:t>wo </a:t>
            </a:r>
            <a:r>
              <a:rPr lang="en-US" b="1" dirty="0" smtClean="0"/>
              <a:t>H</a:t>
            </a:r>
            <a:r>
              <a:rPr lang="en-US" dirty="0" smtClean="0"/>
              <a:t>ips </a:t>
            </a:r>
            <a:r>
              <a:rPr lang="en-US" b="1" dirty="0" smtClean="0"/>
              <a:t>M</a:t>
            </a:r>
            <a:r>
              <a:rPr lang="en-US" dirty="0" smtClean="0"/>
              <a:t>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Anxiety 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strong feeling of worry or nervousness.</a:t>
            </a:r>
          </a:p>
          <a:p>
            <a:r>
              <a:rPr lang="en-US" i="1" dirty="0"/>
              <a:t>Example:</a:t>
            </a:r>
            <a:r>
              <a:rPr lang="en-US" dirty="0"/>
              <a:t> She felt anxiety before her big test.</a:t>
            </a:r>
          </a:p>
        </p:txBody>
      </p:sp>
    </p:spTree>
    <p:extLst>
      <p:ext uri="{BB962C8B-B14F-4D97-AF65-F5344CB8AC3E}">
        <p14:creationId xmlns:p14="http://schemas.microsoft.com/office/powerpoint/2010/main" val="19675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Deadline 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latest time by which something must be done.</a:t>
            </a:r>
          </a:p>
          <a:p>
            <a:r>
              <a:rPr lang="en-US" i="1" dirty="0"/>
              <a:t>Example:</a:t>
            </a:r>
            <a:r>
              <a:rPr lang="en-US" dirty="0"/>
              <a:t> The deadline for the project is Friday.</a:t>
            </a:r>
          </a:p>
        </p:txBody>
      </p:sp>
    </p:spTree>
    <p:extLst>
      <p:ext uri="{BB962C8B-B14F-4D97-AF65-F5344CB8AC3E}">
        <p14:creationId xmlns:p14="http://schemas.microsoft.com/office/powerpoint/2010/main" val="263856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Emotions 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Feelings like happiness, sadness, or anger.</a:t>
            </a:r>
          </a:p>
          <a:p>
            <a:r>
              <a:rPr lang="en-US" i="1" dirty="0"/>
              <a:t>Example:</a:t>
            </a:r>
            <a:r>
              <a:rPr lang="en-US" dirty="0"/>
              <a:t> She showed her emotions when she cried.</a:t>
            </a:r>
          </a:p>
        </p:txBody>
      </p:sp>
    </p:spTree>
    <p:extLst>
      <p:ext uri="{BB962C8B-B14F-4D97-AF65-F5344CB8AC3E}">
        <p14:creationId xmlns:p14="http://schemas.microsoft.com/office/powerpoint/2010/main" val="14253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Encounter (v)</a:t>
            </a:r>
            <a:r>
              <a:rPr lang="de-DE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meet or face something unexpectedly.</a:t>
            </a:r>
          </a:p>
          <a:p>
            <a:r>
              <a:rPr lang="en-US" i="1" dirty="0"/>
              <a:t>Example:</a:t>
            </a:r>
            <a:r>
              <a:rPr lang="en-US" dirty="0"/>
              <a:t> I encountered an old friend at the store.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403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Guilt 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bad feeling when you think you did something wrong.</a:t>
            </a:r>
          </a:p>
          <a:p>
            <a:r>
              <a:rPr lang="en-US" i="1" dirty="0"/>
              <a:t>Example:</a:t>
            </a:r>
            <a:r>
              <a:rPr lang="en-US" dirty="0"/>
              <a:t> He felt guilt after breaking his mom’s vase.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264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Inappropriate (adj)</a:t>
            </a:r>
            <a:r>
              <a:rPr lang="de-DE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suitable or not right for the situation.</a:t>
            </a:r>
          </a:p>
          <a:p>
            <a:r>
              <a:rPr lang="en-US" i="1" dirty="0"/>
              <a:t>Example:</a:t>
            </a:r>
            <a:r>
              <a:rPr lang="en-US" dirty="0"/>
              <a:t> Wearing pajamas to a wedding is inappropriate.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83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Psychologist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 who studies how people think and feel.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The </a:t>
            </a:r>
            <a:r>
              <a:rPr lang="en-US" b="1" dirty="0" smtClean="0"/>
              <a:t>psychologist</a:t>
            </a:r>
            <a:r>
              <a:rPr lang="en-US" dirty="0" smtClean="0"/>
              <a:t> helped the boy overcome his fear of speaking.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44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Rational (adj)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logic and clear thinking.</a:t>
            </a:r>
          </a:p>
          <a:p>
            <a:r>
              <a:rPr lang="en-US" i="1" dirty="0"/>
              <a:t>Example:</a:t>
            </a:r>
            <a:r>
              <a:rPr lang="en-US" dirty="0"/>
              <a:t> He made a rational decision to save money.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1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Strengthen (v)</a:t>
            </a:r>
            <a:r>
              <a:rPr lang="de-DE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something stronger.</a:t>
            </a:r>
          </a:p>
          <a:p>
            <a:r>
              <a:rPr lang="en-US" i="1" dirty="0"/>
              <a:t>Example:</a:t>
            </a:r>
            <a:r>
              <a:rPr lang="en-US" dirty="0"/>
              <a:t> Exercise helps strengthen your muscles.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79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Pride (v)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feel happy and satisfied about something you did.</a:t>
            </a:r>
          </a:p>
          <a:p>
            <a:r>
              <a:rPr lang="en-US" i="1" dirty="0"/>
              <a:t>Example:</a:t>
            </a:r>
            <a:r>
              <a:rPr lang="en-US" dirty="0"/>
              <a:t> She takes pride in her artwork.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545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High stakes (adj)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important or risky.</a:t>
            </a:r>
          </a:p>
          <a:p>
            <a:r>
              <a:rPr lang="en-US" i="1" dirty="0"/>
              <a:t>Example:</a:t>
            </a:r>
            <a:r>
              <a:rPr lang="en-US" dirty="0"/>
              <a:t> The final exam is a high-stakes test for students.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00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Reluctant (adj)</a:t>
            </a:r>
            <a:r>
              <a:rPr lang="de-DE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wanting to do something.</a:t>
            </a:r>
          </a:p>
          <a:p>
            <a:r>
              <a:rPr lang="en-US" i="1" dirty="0"/>
              <a:t>Example:</a:t>
            </a:r>
            <a:r>
              <a:rPr lang="en-US" dirty="0"/>
              <a:t> She was reluctant to speak in front of the class.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45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Inevitable (adj)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that will definitely happen and cannot be avoided.</a:t>
            </a:r>
          </a:p>
          <a:p>
            <a:r>
              <a:rPr lang="en-US" i="1" dirty="0"/>
              <a:t>Example:</a:t>
            </a:r>
            <a:r>
              <a:rPr lang="en-US" dirty="0"/>
              <a:t> Growing older is inevitable.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02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Words and phrases that compare (show similarity):</a:t>
            </a:r>
            <a:br>
              <a:rPr lang="en-US" b="1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By </a:t>
            </a:r>
            <a:r>
              <a:rPr lang="en-US" b="1" dirty="0"/>
              <a:t>the same token</a:t>
            </a:r>
            <a:r>
              <a:rPr lang="en-US" dirty="0"/>
              <a:t> – In the same way; for the same reason.</a:t>
            </a:r>
          </a:p>
          <a:p>
            <a:pPr lvl="1"/>
            <a:r>
              <a:rPr lang="en-US" i="1" dirty="0"/>
              <a:t>She loves reading; </a:t>
            </a:r>
            <a:r>
              <a:rPr lang="en-US" b="1" i="1" dirty="0"/>
              <a:t>by the same token</a:t>
            </a:r>
            <a:r>
              <a:rPr lang="en-US" i="1" dirty="0"/>
              <a:t>, she enjoys writing stories.</a:t>
            </a:r>
            <a:endParaRPr lang="en-US" dirty="0"/>
          </a:p>
          <a:p>
            <a:r>
              <a:rPr lang="en-US" b="1" dirty="0"/>
              <a:t>Equally</a:t>
            </a:r>
            <a:r>
              <a:rPr lang="en-US" dirty="0"/>
              <a:t> – To the same degree or amount.</a:t>
            </a:r>
          </a:p>
          <a:p>
            <a:pPr lvl="1"/>
            <a:r>
              <a:rPr lang="en-US" i="1" dirty="0"/>
              <a:t>Both teams played </a:t>
            </a:r>
            <a:r>
              <a:rPr lang="en-US" b="1" i="1" dirty="0"/>
              <a:t>equally</a:t>
            </a:r>
            <a:r>
              <a:rPr lang="en-US" i="1" dirty="0"/>
              <a:t> well in the match.</a:t>
            </a:r>
            <a:endParaRPr lang="en-US" dirty="0"/>
          </a:p>
          <a:p>
            <a:r>
              <a:rPr lang="en-US" b="1" dirty="0"/>
              <a:t>In the same way</a:t>
            </a:r>
            <a:r>
              <a:rPr lang="en-US" dirty="0"/>
              <a:t> – Similar to something else.</a:t>
            </a:r>
          </a:p>
          <a:p>
            <a:pPr lvl="1"/>
            <a:r>
              <a:rPr lang="en-US" i="1" dirty="0"/>
              <a:t>Cats clean themselves; </a:t>
            </a:r>
            <a:r>
              <a:rPr lang="en-US" b="1" i="1" dirty="0"/>
              <a:t>in the same way</a:t>
            </a:r>
            <a:r>
              <a:rPr lang="en-US" i="1" dirty="0"/>
              <a:t>, dogs also groom their fur.</a:t>
            </a:r>
            <a:endParaRPr lang="en-US" dirty="0"/>
          </a:p>
          <a:p>
            <a:r>
              <a:rPr lang="en-US" b="1" dirty="0"/>
              <a:t>Similarly</a:t>
            </a:r>
            <a:r>
              <a:rPr lang="en-US" dirty="0"/>
              <a:t> – Almost the same as something else.</a:t>
            </a:r>
          </a:p>
          <a:p>
            <a:pPr lvl="1"/>
            <a:r>
              <a:rPr lang="en-US" i="1" dirty="0"/>
              <a:t>She enjoys painting. </a:t>
            </a:r>
            <a:r>
              <a:rPr lang="en-US" b="1" i="1" dirty="0"/>
              <a:t>Similarly</a:t>
            </a:r>
            <a:r>
              <a:rPr lang="en-US" i="1" dirty="0"/>
              <a:t>, her brother loves drawing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211"/>
            <a:ext cx="10515600" cy="157747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Words and phrases that contrast (show differences):</a:t>
            </a:r>
            <a:br>
              <a:rPr lang="en-US" b="1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Despite</a:t>
            </a:r>
            <a:r>
              <a:rPr lang="en-US" dirty="0" smtClean="0"/>
              <a:t> </a:t>
            </a:r>
            <a:r>
              <a:rPr lang="en-US" dirty="0"/>
              <a:t>– Even though something happened.</a:t>
            </a:r>
          </a:p>
          <a:p>
            <a:pPr lvl="1"/>
            <a:r>
              <a:rPr lang="en-US" i="1" dirty="0"/>
              <a:t>She went for a walk </a:t>
            </a:r>
            <a:r>
              <a:rPr lang="en-US" b="1" i="1" dirty="0"/>
              <a:t>despite</a:t>
            </a:r>
            <a:r>
              <a:rPr lang="en-US" i="1" dirty="0"/>
              <a:t> the heavy rain.</a:t>
            </a:r>
            <a:endParaRPr lang="en-US" dirty="0"/>
          </a:p>
          <a:p>
            <a:r>
              <a:rPr lang="en-US" b="1" dirty="0"/>
              <a:t>In spite of</a:t>
            </a:r>
            <a:r>
              <a:rPr lang="en-US" dirty="0"/>
              <a:t> – Just like “despite,” it means even though.</a:t>
            </a:r>
          </a:p>
          <a:p>
            <a:pPr lvl="1"/>
            <a:r>
              <a:rPr lang="en-US" i="1" dirty="0"/>
              <a:t>He finished the race </a:t>
            </a:r>
            <a:r>
              <a:rPr lang="en-US" b="1" i="1" dirty="0"/>
              <a:t>in spite of</a:t>
            </a:r>
            <a:r>
              <a:rPr lang="en-US" i="1" dirty="0"/>
              <a:t> his injury.</a:t>
            </a:r>
            <a:endParaRPr lang="en-US" dirty="0"/>
          </a:p>
          <a:p>
            <a:r>
              <a:rPr lang="en-US" b="1" dirty="0"/>
              <a:t>On the contrary</a:t>
            </a:r>
            <a:r>
              <a:rPr lang="en-US" dirty="0"/>
              <a:t> – The opposite is true.</a:t>
            </a:r>
          </a:p>
          <a:p>
            <a:pPr lvl="1"/>
            <a:r>
              <a:rPr lang="en-US" i="1" dirty="0"/>
              <a:t>I thought the test would be easy. </a:t>
            </a:r>
            <a:r>
              <a:rPr lang="en-US" b="1" i="1" dirty="0"/>
              <a:t>On the contrary</a:t>
            </a:r>
            <a:r>
              <a:rPr lang="en-US" i="1" dirty="0"/>
              <a:t>, it was very difficult.</a:t>
            </a:r>
            <a:endParaRPr lang="en-US" dirty="0"/>
          </a:p>
          <a:p>
            <a:r>
              <a:rPr lang="en-US" b="1" dirty="0"/>
              <a:t>Whereas</a:t>
            </a:r>
            <a:r>
              <a:rPr lang="en-US" dirty="0"/>
              <a:t> – Shows a difference between two things.</a:t>
            </a:r>
          </a:p>
          <a:p>
            <a:pPr lvl="1"/>
            <a:r>
              <a:rPr lang="en-US" i="1" dirty="0"/>
              <a:t>She likes tea, </a:t>
            </a:r>
            <a:r>
              <a:rPr lang="en-US" b="1" i="1" dirty="0"/>
              <a:t>whereas</a:t>
            </a:r>
            <a:r>
              <a:rPr lang="en-US" i="1" dirty="0"/>
              <a:t> he prefers coffee.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False Analogy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An </a:t>
            </a:r>
            <a:r>
              <a:rPr lang="en-US" b="1" dirty="0"/>
              <a:t>analogy</a:t>
            </a:r>
            <a:r>
              <a:rPr lang="en-US" dirty="0"/>
              <a:t> is when we compare two things to explain an idea. But sometimes, the comparison doesn’t really make sense. This is called a </a:t>
            </a:r>
            <a:r>
              <a:rPr lang="en-US" b="1" dirty="0"/>
              <a:t>false analogy</a:t>
            </a:r>
            <a:r>
              <a:rPr lang="en-US" dirty="0"/>
              <a:t>—when two things being compared are too different.</a:t>
            </a:r>
          </a:p>
          <a:p>
            <a:r>
              <a:rPr lang="en-US" b="1" dirty="0"/>
              <a:t>Example in the </a:t>
            </a:r>
            <a:endParaRPr lang="en-US" b="1" dirty="0" smtClean="0"/>
          </a:p>
          <a:p>
            <a:r>
              <a:rPr lang="en-US" b="1" dirty="0" smtClean="0"/>
              <a:t>Ignoring </a:t>
            </a:r>
            <a:r>
              <a:rPr lang="en-US" b="1" dirty="0"/>
              <a:t>emotional intelligence</a:t>
            </a:r>
            <a:r>
              <a:rPr lang="en-US" dirty="0"/>
              <a:t> is like </a:t>
            </a:r>
            <a:r>
              <a:rPr lang="en-US" b="1" dirty="0"/>
              <a:t>serving dinner without dessert.</a:t>
            </a:r>
            <a:endParaRPr lang="en-US" dirty="0"/>
          </a:p>
          <a:p>
            <a:r>
              <a:rPr lang="en-US" dirty="0"/>
              <a:t>But these two things are </a:t>
            </a:r>
            <a:r>
              <a:rPr lang="en-US" b="1" dirty="0"/>
              <a:t>not really similar</a:t>
            </a:r>
            <a:r>
              <a:rPr lang="en-US" dirty="0"/>
              <a:t>—one is about managing people, and the other is about food.</a:t>
            </a:r>
          </a:p>
          <a:p>
            <a:r>
              <a:rPr lang="en-US" b="1" dirty="0"/>
              <a:t>Why is this a false analogy?</a:t>
            </a:r>
          </a:p>
          <a:p>
            <a:r>
              <a:rPr lang="en-US" dirty="0"/>
              <a:t>A company can still run without emotional intelligence, but a full meal is not the same without dessert.</a:t>
            </a:r>
          </a:p>
          <a:p>
            <a:r>
              <a:rPr lang="en-US" dirty="0"/>
              <a:t>They are different situations, so the comparison is </a:t>
            </a:r>
            <a:r>
              <a:rPr lang="en-US" b="1" dirty="0"/>
              <a:t>not fair or logical.</a:t>
            </a:r>
            <a:endParaRPr lang="en-US" dirty="0"/>
          </a:p>
          <a:p>
            <a:r>
              <a:rPr lang="en-US" b="1" dirty="0"/>
              <a:t>Better Analogy?</a:t>
            </a:r>
          </a:p>
          <a:p>
            <a:r>
              <a:rPr lang="en-US" dirty="0"/>
              <a:t>Instead of food, a better analogy would compare emotional intelligence to </a:t>
            </a:r>
            <a:r>
              <a:rPr lang="en-US" b="1" dirty="0"/>
              <a:t>a skill that is truly necessary for leadership</a:t>
            </a:r>
            <a:r>
              <a:rPr lang="en-US" dirty="0"/>
              <a:t>, like </a:t>
            </a:r>
            <a:r>
              <a:rPr lang="en-US" b="1" dirty="0"/>
              <a:t>communication skills</a:t>
            </a:r>
            <a:r>
              <a:rPr lang="en-US" dirty="0"/>
              <a:t> or </a:t>
            </a:r>
            <a:r>
              <a:rPr lang="en-US" b="1" dirty="0"/>
              <a:t>teamwork.</a:t>
            </a:r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04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Hedging in </a:t>
            </a:r>
            <a:r>
              <a:rPr lang="de-DE" dirty="0" smtClean="0"/>
              <a:t>Writing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Hedging is an important skill in writing and speaking, especially in </a:t>
            </a:r>
            <a:r>
              <a:rPr lang="en-US" b="1" dirty="0"/>
              <a:t>academic, business, and professional communication</a:t>
            </a:r>
            <a:r>
              <a:rPr lang="en-US" dirty="0"/>
              <a:t>. It helps us </a:t>
            </a:r>
            <a:r>
              <a:rPr lang="en-US" b="1" dirty="0"/>
              <a:t>soften</a:t>
            </a:r>
            <a:r>
              <a:rPr lang="en-US" dirty="0"/>
              <a:t> our statements, show </a:t>
            </a:r>
            <a:r>
              <a:rPr lang="en-US" b="1" dirty="0"/>
              <a:t>uncertainty</a:t>
            </a:r>
            <a:r>
              <a:rPr lang="en-US" dirty="0"/>
              <a:t>, and avoid making claims that are </a:t>
            </a:r>
            <a:r>
              <a:rPr lang="en-US" b="1" dirty="0"/>
              <a:t>too strong</a:t>
            </a:r>
            <a:r>
              <a:rPr lang="en-US" dirty="0"/>
              <a:t> or </a:t>
            </a:r>
            <a:r>
              <a:rPr lang="en-US" b="1" dirty="0"/>
              <a:t>too absolute</a:t>
            </a:r>
            <a:r>
              <a:rPr lang="en-US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50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Treatment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help given to someone who is sick or hurt.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He received </a:t>
            </a:r>
            <a:r>
              <a:rPr lang="en-US" b="1" dirty="0" smtClean="0"/>
              <a:t>treatment</a:t>
            </a:r>
            <a:r>
              <a:rPr lang="en-US" dirty="0" smtClean="0"/>
              <a:t> for his broken leg at the hospital.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65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What is Hedging?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Definition:</a:t>
            </a:r>
            <a:r>
              <a:rPr lang="en-US" dirty="0"/>
              <a:t> </a:t>
            </a:r>
            <a:r>
              <a:rPr lang="en-US" i="1" dirty="0"/>
              <a:t>Hedging means using words or phrases to make a statement less strong or more cautious.</a:t>
            </a:r>
            <a:endParaRPr lang="en-US" dirty="0"/>
          </a:p>
          <a:p>
            <a:r>
              <a:rPr lang="en-US" dirty="0"/>
              <a:t>🛑 </a:t>
            </a:r>
            <a:r>
              <a:rPr lang="en-US" b="1" dirty="0"/>
              <a:t>Without Hedging (Strong Statement)</a:t>
            </a:r>
            <a:r>
              <a:rPr lang="en-US" dirty="0"/>
              <a:t>:</a:t>
            </a:r>
          </a:p>
          <a:p>
            <a:r>
              <a:rPr lang="en-US" dirty="0"/>
              <a:t>"Exercise </a:t>
            </a:r>
            <a:r>
              <a:rPr lang="en-US" b="1" dirty="0"/>
              <a:t>prevents</a:t>
            </a:r>
            <a:r>
              <a:rPr lang="en-US" dirty="0"/>
              <a:t> heart disease." (This sounds like it is always true.)</a:t>
            </a:r>
          </a:p>
          <a:p>
            <a:r>
              <a:rPr lang="en-US" dirty="0"/>
              <a:t>✅ </a:t>
            </a:r>
            <a:r>
              <a:rPr lang="en-US" b="1" dirty="0"/>
              <a:t>With Hedging (Softened Statement)</a:t>
            </a:r>
            <a:r>
              <a:rPr lang="en-US" dirty="0"/>
              <a:t>:</a:t>
            </a:r>
          </a:p>
          <a:p>
            <a:r>
              <a:rPr lang="en-US" dirty="0"/>
              <a:t>"Exercise </a:t>
            </a:r>
            <a:r>
              <a:rPr lang="en-US" b="1" dirty="0"/>
              <a:t>may help</a:t>
            </a:r>
            <a:r>
              <a:rPr lang="en-US" dirty="0"/>
              <a:t> prevent heart disease." (This makes the statement more flexible and realistic.)</a:t>
            </a:r>
          </a:p>
          <a:p>
            <a:r>
              <a:rPr lang="en-US" dirty="0"/>
              <a:t>🔍 </a:t>
            </a:r>
            <a:r>
              <a:rPr lang="en-US" b="1" dirty="0"/>
              <a:t>Why do we hedge?</a:t>
            </a:r>
            <a:endParaRPr lang="en-US" dirty="0"/>
          </a:p>
          <a:p>
            <a:r>
              <a:rPr lang="en-US" dirty="0"/>
              <a:t>To </a:t>
            </a:r>
            <a:r>
              <a:rPr lang="en-US" b="1" dirty="0"/>
              <a:t>avoid overgeneralization</a:t>
            </a:r>
            <a:r>
              <a:rPr lang="en-US" dirty="0"/>
              <a:t> (not everything applies to everyone).</a:t>
            </a:r>
          </a:p>
          <a:p>
            <a:r>
              <a:rPr lang="en-US" dirty="0"/>
              <a:t>To </a:t>
            </a:r>
            <a:r>
              <a:rPr lang="en-US" b="1" dirty="0"/>
              <a:t>acknowledge uncertainty</a:t>
            </a:r>
            <a:r>
              <a:rPr lang="en-US" dirty="0"/>
              <a:t> (we may not be 100% sure).</a:t>
            </a:r>
          </a:p>
          <a:p>
            <a:r>
              <a:rPr lang="en-US" dirty="0"/>
              <a:t>To </a:t>
            </a:r>
            <a:r>
              <a:rPr lang="en-US" b="1" dirty="0"/>
              <a:t>sound more polite and professional</a:t>
            </a:r>
            <a:r>
              <a:rPr lang="en-US" dirty="0"/>
              <a:t> (not too direct or demanding).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99252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Hedging Words and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several types of words and phrases we can use to hedge statements:</a:t>
            </a:r>
          </a:p>
          <a:p>
            <a:r>
              <a:rPr lang="en-US" b="1" dirty="0"/>
              <a:t>A. Hedging with Adverbs</a:t>
            </a:r>
          </a:p>
          <a:p>
            <a:r>
              <a:rPr lang="en-US" dirty="0"/>
              <a:t>🔹 </a:t>
            </a:r>
            <a:r>
              <a:rPr lang="en-US" i="1" dirty="0"/>
              <a:t>probably, maybe, perhaps, likely</a:t>
            </a:r>
            <a:endParaRPr lang="en-US" dirty="0"/>
          </a:p>
          <a:p>
            <a:r>
              <a:rPr lang="en-US" dirty="0"/>
              <a:t>"This solution </a:t>
            </a:r>
            <a:r>
              <a:rPr lang="en-US" b="1" dirty="0"/>
              <a:t>probably</a:t>
            </a:r>
            <a:r>
              <a:rPr lang="en-US" dirty="0"/>
              <a:t> works for most cases."</a:t>
            </a:r>
          </a:p>
          <a:p>
            <a:r>
              <a:rPr lang="en-US" dirty="0"/>
              <a:t>"People </a:t>
            </a:r>
            <a:r>
              <a:rPr lang="en-US" b="1" dirty="0"/>
              <a:t>maybe</a:t>
            </a:r>
            <a:r>
              <a:rPr lang="en-US" dirty="0"/>
              <a:t> more productive in the morning."</a:t>
            </a:r>
          </a:p>
          <a:p>
            <a:r>
              <a:rPr lang="en-US" b="1" dirty="0"/>
              <a:t>B. Hedging with Quantifiers</a:t>
            </a:r>
          </a:p>
          <a:p>
            <a:r>
              <a:rPr lang="en-US" dirty="0"/>
              <a:t>🔹 </a:t>
            </a:r>
            <a:r>
              <a:rPr lang="en-US" i="1" dirty="0"/>
              <a:t>some, most, a few, about, approximately, somewhat, predominantly</a:t>
            </a:r>
            <a:endParaRPr lang="en-US" dirty="0"/>
          </a:p>
          <a:p>
            <a:r>
              <a:rPr lang="en-US" dirty="0"/>
              <a:t>"Most people </a:t>
            </a:r>
            <a:r>
              <a:rPr lang="en-US" b="1" dirty="0"/>
              <a:t>tend to</a:t>
            </a:r>
            <a:r>
              <a:rPr lang="en-US" dirty="0"/>
              <a:t> sleep better in a quiet environment."</a:t>
            </a:r>
          </a:p>
          <a:p>
            <a:r>
              <a:rPr lang="en-US" dirty="0"/>
              <a:t>"There are </a:t>
            </a:r>
            <a:r>
              <a:rPr lang="en-US" b="1" dirty="0"/>
              <a:t>approximately</a:t>
            </a:r>
            <a:r>
              <a:rPr lang="en-US" dirty="0"/>
              <a:t> 1.5 billion English speakers worldwide."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3406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Hedging Words and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</a:t>
            </a:r>
            <a:r>
              <a:rPr lang="en-US" b="1" dirty="0"/>
              <a:t>. Hedging with Adverbial Phrases</a:t>
            </a:r>
          </a:p>
          <a:p>
            <a:r>
              <a:rPr lang="en-US" dirty="0"/>
              <a:t>🔹 </a:t>
            </a:r>
            <a:r>
              <a:rPr lang="en-US" i="1" dirty="0"/>
              <a:t>in some cases, for some people, most of the time, for the most part</a:t>
            </a:r>
            <a:endParaRPr lang="en-US" dirty="0"/>
          </a:p>
          <a:p>
            <a:r>
              <a:rPr lang="en-US" dirty="0"/>
              <a:t>"For </a:t>
            </a:r>
            <a:r>
              <a:rPr lang="en-US" b="1" dirty="0"/>
              <a:t>some people</a:t>
            </a:r>
            <a:r>
              <a:rPr lang="en-US" dirty="0"/>
              <a:t>, caffeine improves focus."</a:t>
            </a:r>
          </a:p>
          <a:p>
            <a:r>
              <a:rPr lang="en-US" dirty="0"/>
              <a:t>"This method works </a:t>
            </a:r>
            <a:r>
              <a:rPr lang="en-US" b="1" dirty="0"/>
              <a:t>in most cases</a:t>
            </a:r>
            <a:r>
              <a:rPr lang="en-US" dirty="0"/>
              <a:t>."</a:t>
            </a:r>
          </a:p>
          <a:p>
            <a:r>
              <a:rPr lang="en-US" b="1" dirty="0"/>
              <a:t>D. Hedging with Modal Verbs</a:t>
            </a:r>
          </a:p>
          <a:p>
            <a:r>
              <a:rPr lang="en-US" dirty="0"/>
              <a:t>🔹 </a:t>
            </a:r>
            <a:r>
              <a:rPr lang="en-US" i="1" dirty="0"/>
              <a:t>can, could, might, may, should</a:t>
            </a:r>
            <a:endParaRPr lang="en-US" dirty="0"/>
          </a:p>
          <a:p>
            <a:r>
              <a:rPr lang="en-US" dirty="0"/>
              <a:t>"This </a:t>
            </a:r>
            <a:r>
              <a:rPr lang="en-US" b="1" dirty="0"/>
              <a:t>may</a:t>
            </a:r>
            <a:r>
              <a:rPr lang="en-US" dirty="0"/>
              <a:t> be an effective solution."</a:t>
            </a:r>
          </a:p>
          <a:p>
            <a:r>
              <a:rPr lang="en-US" dirty="0"/>
              <a:t>"Studying in groups </a:t>
            </a:r>
            <a:r>
              <a:rPr lang="en-US" b="1" dirty="0"/>
              <a:t>can</a:t>
            </a:r>
            <a:r>
              <a:rPr lang="en-US" dirty="0"/>
              <a:t> help improve understanding."</a:t>
            </a:r>
          </a:p>
          <a:p>
            <a:r>
              <a:rPr lang="en-US" b="1" dirty="0"/>
              <a:t>E. Hedging with Passive Voice</a:t>
            </a:r>
          </a:p>
          <a:p>
            <a:r>
              <a:rPr lang="en-US" dirty="0"/>
              <a:t>🔹 </a:t>
            </a:r>
            <a:r>
              <a:rPr lang="en-US" i="1" dirty="0"/>
              <a:t>(Reduces directness and makes statements less personal.)</a:t>
            </a:r>
            <a:endParaRPr lang="en-US" dirty="0"/>
          </a:p>
          <a:p>
            <a:r>
              <a:rPr lang="en-US" dirty="0"/>
              <a:t>"It </a:t>
            </a:r>
            <a:r>
              <a:rPr lang="en-US" b="1" dirty="0"/>
              <a:t>is believed</a:t>
            </a:r>
            <a:r>
              <a:rPr lang="en-US" dirty="0"/>
              <a:t> that exercise improves memory."</a:t>
            </a:r>
          </a:p>
          <a:p>
            <a:r>
              <a:rPr lang="en-US" dirty="0"/>
              <a:t>"It </a:t>
            </a:r>
            <a:r>
              <a:rPr lang="en-US" b="1" dirty="0"/>
              <a:t>has been suggested</a:t>
            </a:r>
            <a:r>
              <a:rPr lang="en-US" dirty="0"/>
              <a:t> that people learn better with visual aids."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632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Common Mistakes with Hedging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Overuse of Hedging:</a:t>
            </a:r>
            <a:endParaRPr lang="en-US" dirty="0"/>
          </a:p>
          <a:p>
            <a:r>
              <a:rPr lang="en-US" dirty="0"/>
              <a:t>"Maybe, in some cases, it could be possible that this might work." (Too uncertain!)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Better:</a:t>
            </a:r>
            <a:endParaRPr lang="en-US" dirty="0"/>
          </a:p>
          <a:p>
            <a:r>
              <a:rPr lang="en-US" dirty="0"/>
              <a:t>"This </a:t>
            </a:r>
            <a:r>
              <a:rPr lang="en-US" b="1" dirty="0"/>
              <a:t>might</a:t>
            </a:r>
            <a:r>
              <a:rPr lang="en-US" dirty="0"/>
              <a:t> work in some cases."</a:t>
            </a:r>
          </a:p>
          <a:p>
            <a:r>
              <a:rPr lang="en-US" dirty="0"/>
              <a:t>❌ </a:t>
            </a:r>
            <a:r>
              <a:rPr lang="en-US" b="1" dirty="0"/>
              <a:t>No Hedging When Needed:</a:t>
            </a:r>
            <a:endParaRPr lang="en-US" dirty="0"/>
          </a:p>
          <a:p>
            <a:r>
              <a:rPr lang="en-US" dirty="0"/>
              <a:t>"Eating late </a:t>
            </a:r>
            <a:r>
              <a:rPr lang="en-US" b="1" dirty="0"/>
              <a:t>causes</a:t>
            </a:r>
            <a:r>
              <a:rPr lang="en-US" dirty="0"/>
              <a:t> weight gain." (Too strong; not true for everyone.)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Better:</a:t>
            </a:r>
            <a:endParaRPr lang="en-US" dirty="0"/>
          </a:p>
          <a:p>
            <a:r>
              <a:rPr lang="en-US" dirty="0"/>
              <a:t>"Eating late </a:t>
            </a:r>
            <a:r>
              <a:rPr lang="en-US" b="1" dirty="0"/>
              <a:t>may contribute to</a:t>
            </a:r>
            <a:r>
              <a:rPr lang="en-US" dirty="0"/>
              <a:t> weight gain in some cases."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76408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Use Hedging in Sentences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812574"/>
          <a:ext cx="10515600" cy="237744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413994221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1659024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/>
                        <a:t>Strong Statement</a:t>
                      </a:r>
                      <a:r>
                        <a:rPr lang="de-DE"/>
                        <a:t> (Too Direct)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/>
                        <a:t>Hedged Statement</a:t>
                      </a:r>
                      <a:r>
                        <a:rPr lang="de-DE"/>
                        <a:t> (More Cautious)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078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People who read a lot are smart.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People who read a lot </a:t>
                      </a:r>
                      <a:r>
                        <a:rPr lang="en-US" b="1" dirty="0"/>
                        <a:t>tend to be</a:t>
                      </a:r>
                      <a:r>
                        <a:rPr lang="en-US" dirty="0"/>
                        <a:t> smart.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74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Online learning is better than classroom learning.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Online learning </a:t>
                      </a:r>
                      <a:r>
                        <a:rPr lang="en-US" b="1"/>
                        <a:t>can be</a:t>
                      </a:r>
                      <a:r>
                        <a:rPr lang="en-US"/>
                        <a:t> better than classroom learning </a:t>
                      </a:r>
                      <a:r>
                        <a:rPr lang="en-US" b="1"/>
                        <a:t>in some cases</a:t>
                      </a:r>
                      <a:r>
                        <a:rPr lang="en-US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848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Drinking coffee makes people more productive.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Drinking coffee </a:t>
                      </a:r>
                      <a:r>
                        <a:rPr lang="en-US" b="1" dirty="0"/>
                        <a:t>may help</a:t>
                      </a:r>
                      <a:r>
                        <a:rPr lang="en-US" dirty="0"/>
                        <a:t> some people feel more productive.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419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This method will solve the problem.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method </a:t>
                      </a:r>
                      <a:r>
                        <a:rPr lang="en-US" b="1" dirty="0"/>
                        <a:t>is likely to</a:t>
                      </a:r>
                      <a:r>
                        <a:rPr lang="en-US" dirty="0"/>
                        <a:t> solve the problem.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81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83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Virtual reality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computer-made world that looks and feels real.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He played a game in </a:t>
            </a:r>
            <a:r>
              <a:rPr lang="en-US" b="1" dirty="0" smtClean="0"/>
              <a:t>virtual reality</a:t>
            </a:r>
            <a:r>
              <a:rPr lang="en-US" dirty="0" smtClean="0"/>
              <a:t>, and it felt like he was really there!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755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Longevity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length of time something lasts, especially a person's life or an effect.</a:t>
            </a:r>
          </a:p>
          <a:p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The scientist studied the </a:t>
            </a:r>
            <a:r>
              <a:rPr lang="en-US" b="1" dirty="0" smtClean="0"/>
              <a:t>longevity</a:t>
            </a:r>
            <a:r>
              <a:rPr lang="en-US" dirty="0" smtClean="0"/>
              <a:t> of the positive effects of virtual reality.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3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Concrete</a:t>
            </a:r>
            <a:r>
              <a:rPr lang="de-DE" dirty="0" smtClean="0"/>
              <a:t> </a:t>
            </a:r>
            <a:r>
              <a:rPr lang="de-DE" i="1" dirty="0" smtClean="0"/>
              <a:t>(adjective)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Real, clear, or specific, not abstract.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Example:</a:t>
            </a:r>
            <a:r>
              <a:rPr lang="en-US" dirty="0" smtClean="0"/>
              <a:t> She gave </a:t>
            </a:r>
            <a:r>
              <a:rPr lang="en-US" b="1" dirty="0" smtClean="0"/>
              <a:t>concrete</a:t>
            </a:r>
            <a:r>
              <a:rPr lang="en-US" dirty="0" smtClean="0"/>
              <a:t> examples to support her argument.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642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Constantly</a:t>
            </a:r>
            <a:r>
              <a:rPr lang="de-DE" dirty="0" smtClean="0"/>
              <a:t> </a:t>
            </a:r>
            <a:r>
              <a:rPr lang="de-DE" i="1" dirty="0" smtClean="0"/>
              <a:t>(adverb)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time, without stopping.</a:t>
            </a:r>
          </a:p>
          <a:p>
            <a:r>
              <a:rPr lang="en-US" dirty="0" smtClean="0"/>
              <a:t> Example: He constantly checks his phone for new messages.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74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Fascination</a:t>
            </a:r>
            <a:r>
              <a:rPr lang="de-DE" dirty="0" smtClean="0"/>
              <a:t> </a:t>
            </a:r>
            <a:r>
              <a:rPr lang="de-DE" i="1" dirty="0" smtClean="0"/>
              <a:t>(noun)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strong interest or attraction to something.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Example:</a:t>
            </a:r>
            <a:r>
              <a:rPr lang="en-US" dirty="0" smtClean="0"/>
              <a:t> She has a </a:t>
            </a:r>
            <a:r>
              <a:rPr lang="en-US" b="1" dirty="0" smtClean="0"/>
              <a:t>fascination</a:t>
            </a:r>
            <a:r>
              <a:rPr lang="en-US" dirty="0" smtClean="0"/>
              <a:t> with space and wants to be an astronaut.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736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1979</Words>
  <Application>Microsoft Office PowerPoint</Application>
  <PresentationFormat>Widescreen</PresentationFormat>
  <Paragraphs>199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Office Theme</vt:lpstr>
      <vt:lpstr>Unit 3</vt:lpstr>
      <vt:lpstr>Compassion (noun)</vt:lpstr>
      <vt:lpstr>Psychologist (noun)</vt:lpstr>
      <vt:lpstr>Treatment (noun) </vt:lpstr>
      <vt:lpstr>Virtual reality (noun)</vt:lpstr>
      <vt:lpstr>Longevity (noun)</vt:lpstr>
      <vt:lpstr>Concrete (adjective)</vt:lpstr>
      <vt:lpstr>Constantly (adverb)</vt:lpstr>
      <vt:lpstr>Fascination (noun)</vt:lpstr>
      <vt:lpstr>Hypothesize (verb)</vt:lpstr>
      <vt:lpstr>Lead to (phrasal verb) </vt:lpstr>
      <vt:lpstr>Logical (adjective)</vt:lpstr>
      <vt:lpstr>Point of view (noun) </vt:lpstr>
      <vt:lpstr>Sort (verb)</vt:lpstr>
      <vt:lpstr>Pioneer (noun)</vt:lpstr>
      <vt:lpstr>Cognitive (adjective)</vt:lpstr>
      <vt:lpstr>Egocentric (adjective)</vt:lpstr>
      <vt:lpstr>Dimensions (noun, plural) </vt:lpstr>
      <vt:lpstr>Sensorimotor (adjective)</vt:lpstr>
      <vt:lpstr>Pre-operational (adjective)</vt:lpstr>
      <vt:lpstr>Adolescents (noun, plural)</vt:lpstr>
      <vt:lpstr>Ellipsis</vt:lpstr>
      <vt:lpstr>How to Improve Your Memory Easily</vt:lpstr>
      <vt:lpstr>Anxiety (n)</vt:lpstr>
      <vt:lpstr>Deadline (n)</vt:lpstr>
      <vt:lpstr>Emotions (n)</vt:lpstr>
      <vt:lpstr>Encounter (v) </vt:lpstr>
      <vt:lpstr>Guilt (n)</vt:lpstr>
      <vt:lpstr>Inappropriate (adj) </vt:lpstr>
      <vt:lpstr>Rational (adj)</vt:lpstr>
      <vt:lpstr>Strengthen (v) </vt:lpstr>
      <vt:lpstr>Pride (v)</vt:lpstr>
      <vt:lpstr>High stakes (adj)</vt:lpstr>
      <vt:lpstr>Reluctant (adj) </vt:lpstr>
      <vt:lpstr>Inevitable (adj)</vt:lpstr>
      <vt:lpstr>Words and phrases that compare (show similarity): </vt:lpstr>
      <vt:lpstr>Words and phrases that contrast (show differences): </vt:lpstr>
      <vt:lpstr>False Analogy </vt:lpstr>
      <vt:lpstr>Hedging in Writing</vt:lpstr>
      <vt:lpstr>What is Hedging?</vt:lpstr>
      <vt:lpstr>Hedging Words and Phrases</vt:lpstr>
      <vt:lpstr>Hedging Words and Phrases</vt:lpstr>
      <vt:lpstr>Common Mistakes with Hedging</vt:lpstr>
      <vt:lpstr>How to Use Hedging in Sentences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</dc:title>
  <dc:creator>HP 840 G3</dc:creator>
  <cp:lastModifiedBy>HP 840 G3</cp:lastModifiedBy>
  <cp:revision>14</cp:revision>
  <dcterms:created xsi:type="dcterms:W3CDTF">2025-02-14T12:07:17Z</dcterms:created>
  <dcterms:modified xsi:type="dcterms:W3CDTF">2025-02-23T01:36:08Z</dcterms:modified>
</cp:coreProperties>
</file>