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0.xml" ContentType="application/vnd.ms-powerpoint.comments+xml"/>
  <Override PartName="/ppt/notesSlides/notesSlide2.xml" ContentType="application/vnd.openxmlformats-officedocument.presentationml.notesSlide+xml"/>
  <Override PartName="/ppt/comments/modernComment_102_7AF91F25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10_D8ED8C80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13_2E2A8324.xml" ContentType="application/vnd.ms-powerpoint.comments+xml"/>
  <Override PartName="/ppt/notesSlides/notesSlide9.xml" ContentType="application/vnd.openxmlformats-officedocument.presentationml.notesSlide+xml"/>
  <Override PartName="/ppt/comments/modernComment_111_D3FB6A9C.xml" ContentType="application/vnd.ms-powerpoint.comments+xml"/>
  <Override PartName="/ppt/notesSlides/notesSlide10.xml" ContentType="application/vnd.openxmlformats-officedocument.presentationml.notesSlide+xml"/>
  <Override PartName="/ppt/comments/modernComment_114_B1F2AB48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22"/>
  </p:notesMasterIdLst>
  <p:sldIdLst>
    <p:sldId id="256" r:id="rId5"/>
    <p:sldId id="258" r:id="rId6"/>
    <p:sldId id="286" r:id="rId7"/>
    <p:sldId id="287" r:id="rId8"/>
    <p:sldId id="269" r:id="rId9"/>
    <p:sldId id="284" r:id="rId10"/>
    <p:sldId id="285" r:id="rId11"/>
    <p:sldId id="271" r:id="rId12"/>
    <p:sldId id="272" r:id="rId13"/>
    <p:sldId id="280" r:id="rId14"/>
    <p:sldId id="275" r:id="rId15"/>
    <p:sldId id="273" r:id="rId16"/>
    <p:sldId id="276" r:id="rId17"/>
    <p:sldId id="283" r:id="rId18"/>
    <p:sldId id="288" r:id="rId19"/>
    <p:sldId id="279" r:id="rId20"/>
    <p:sldId id="268" r:id="rId21"/>
  </p:sldIdLst>
  <p:sldSz cx="19010313" cy="10693400"/>
  <p:notesSz cx="7556500" cy="10693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4" userDrawn="1">
          <p15:clr>
            <a:srgbClr val="A4A3A4"/>
          </p15:clr>
        </p15:guide>
        <p15:guide id="2" pos="11124" userDrawn="1">
          <p15:clr>
            <a:srgbClr val="A4A3A4"/>
          </p15:clr>
        </p15:guide>
        <p15:guide id="3" orient="horz" pos="6344" userDrawn="1">
          <p15:clr>
            <a:srgbClr val="A4A3A4"/>
          </p15:clr>
        </p15:guide>
        <p15:guide id="4" pos="6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2DEC32-DC6B-2AA7-EA16-EA0CB738A0D4}" name="Shahinaz Ahmed, CD Egypt" initials="SE" userId="S::sahmed@amideast.org::ba6c79c9-2e0e-4727-8e75-4f684b3ce542" providerId="AD"/>
  <p188:author id="{943303E6-905E-F160-2C89-770018FD5C12}" name="Nour Adel" initials="NA" userId="S::nadel@amideast.org::82b80c1e-8bbc-4c1a-aec9-557abbc7857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59B"/>
    <a:srgbClr val="F8B133"/>
    <a:srgbClr val="FFA100"/>
    <a:srgbClr val="00A3E8"/>
    <a:srgbClr val="FFBF00"/>
    <a:srgbClr val="E3B525"/>
    <a:srgbClr val="009EF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EBD7D-7511-E6D6-3FC1-8213E1649440}" v="25" dt="2025-04-07T17:52:30.495"/>
    <p1510:client id="{5327270B-7702-F8C3-4A94-6BE5C45C35F3}" v="172" dt="2025-04-07T13:36:11.599"/>
    <p1510:client id="{75D2BEF1-AB69-F628-80D9-E70C8C05FEB9}" v="1093" dt="2025-04-07T13:23:15.170"/>
    <p1510:client id="{FB60EBD6-C0B6-4C6B-BF8F-E851EC2A2741}" v="1" dt="2025-04-07T13:28:08.83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8" autoAdjust="0"/>
    <p:restoredTop sz="94660"/>
  </p:normalViewPr>
  <p:slideViewPr>
    <p:cSldViewPr snapToGrid="0">
      <p:cViewPr varScale="1">
        <p:scale>
          <a:sx n="40" d="100"/>
          <a:sy n="40" d="100"/>
        </p:scale>
        <p:origin x="984" y="54"/>
      </p:cViewPr>
      <p:guideLst>
        <p:guide orient="horz" pos="344"/>
        <p:guide pos="11124"/>
        <p:guide orient="horz" pos="6344"/>
        <p:guide pos="6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100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B7151CC-0050-4E62-B527-89EDECD1EC35}" authorId="{832DEC32-DC6B-2AA7-EA16-EA0CB738A0D4}" created="2023-11-02T08:45:48.463">
    <pc:sldMkLst xmlns:pc="http://schemas.microsoft.com/office/powerpoint/2013/main/command">
      <pc:docMk/>
      <pc:sldMk cId="0" sldId="256"/>
    </pc:sldMkLst>
    <p188:txBody>
      <a:bodyPr/>
      <a:lstStyle/>
      <a:p>
        <a:r>
          <a:rPr lang="en-GB"/>
          <a:t>Add client logo.</a:t>
        </a:r>
      </a:p>
    </p188:txBody>
  </p188:cm>
</p188:cmLst>
</file>

<file path=ppt/comments/modernComment_102_7AF91F2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AA0D1BB-F3B2-4203-AFE3-A5EFE424DDD3}" authorId="{832DEC32-DC6B-2AA7-EA16-EA0CB738A0D4}" created="2023-11-02T08:47:38.49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63146789" sldId="258"/>
      <ac:spMk id="7" creationId="{F7EAA6E4-9B58-19A7-F5A5-B532F6744A6A}"/>
    </ac:deMkLst>
    <p188:txBody>
      <a:bodyPr/>
      <a:lstStyle/>
      <a:p>
        <a:r>
          <a:rPr lang="en-GB"/>
          <a:t>please match the agenda numbers with the slide numbers</a:t>
        </a:r>
      </a:p>
    </p188:txBody>
  </p188:cm>
</p188:cmLst>
</file>

<file path=ppt/comments/modernComment_110_D8ED8C8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6FB2F1C-A337-41FA-98E5-D69DFBDF1A3B}" authorId="{943303E6-905E-F160-2C89-770018FD5C12}" created="2023-11-13T14:52:52.159">
    <pc:sldMkLst xmlns:pc="http://schemas.microsoft.com/office/powerpoint/2013/main/command">
      <pc:docMk/>
      <pc:sldMk cId="3639446656" sldId="272"/>
    </pc:sldMkLst>
    <p188:txBody>
      <a:bodyPr/>
      <a:lstStyle/>
      <a:p>
        <a:r>
          <a:rPr lang="en-US"/>
          <a:t>combine slide 5 &amp; 6 in a table</a:t>
        </a:r>
      </a:p>
    </p188:txBody>
  </p188:cm>
</p188:cmLst>
</file>

<file path=ppt/comments/modernComment_111_D3FB6A9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895B226-CC1F-4A6A-9304-4C8EF1C69925}" authorId="{832DEC32-DC6B-2AA7-EA16-EA0CB738A0D4}" created="2023-11-02T08:48:47.329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556469404" sldId="273"/>
      <ac:spMk id="6" creationId="{5DCCE2CC-CFB7-EA0A-5430-4E63640CFB7C}"/>
    </ac:deMkLst>
    <p188:txBody>
      <a:bodyPr/>
      <a:lstStyle/>
      <a:p>
        <a:r>
          <a:rPr lang="en-GB"/>
          <a:t>add a paragraph on what is asynchronous learning</a:t>
        </a:r>
      </a:p>
    </p188:txBody>
  </p188:cm>
</p188:cmLst>
</file>

<file path=ppt/comments/modernComment_113_2E2A832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18B0787-451E-4672-AE53-D493079B1B7A}" authorId="{832DEC32-DC6B-2AA7-EA16-EA0CB738A0D4}" created="2023-11-02T08:50:29.47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74538020" sldId="275"/>
      <ac:spMk id="4" creationId="{77A66AC7-CC5B-B4D4-0271-13E48398A771}"/>
      <ac:txMk cp="46">
        <ac:context len="208" hash="1923447479"/>
      </ac:txMk>
    </ac:txMkLst>
    <p188:pos x="12269358" y="2035858"/>
    <p188:txBody>
      <a:bodyPr/>
      <a:lstStyle/>
      <a:p>
        <a:r>
          <a:rPr lang="en-GB"/>
          <a:t>I'd recommend determining this and having corporates follow this process.</a:t>
        </a:r>
      </a:p>
    </p188:txBody>
  </p188:cm>
</p188:cmLst>
</file>

<file path=ppt/comments/modernComment_114_B1F2AB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3176C35-17E4-4050-8B04-45FEFB6DB591}" authorId="{832DEC32-DC6B-2AA7-EA16-EA0CB738A0D4}" created="2023-11-02T08:50:54.8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985470792" sldId="276"/>
      <ac:spMk id="4" creationId="{77A66AC7-CC5B-B4D4-0271-13E48398A771}"/>
    </ac:deMkLst>
    <p188:txBody>
      <a:bodyPr/>
      <a:lstStyle/>
      <a:p>
        <a:r>
          <a:rPr lang="en-GB"/>
          <a:t>we have to determine this we cannot ask the client this.  Please change this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F3456-A29E-41FE-BFB7-B24F24BEE47B}" type="datetimeFigureOut">
              <a:rPr lang="cs-CZ" smtClean="0"/>
              <a:t>10.04.2025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5B543-0236-4AEE-9F15-C7CF115048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5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0733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527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807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5654C-B493-25AF-7A85-7596C256C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6FC2327-B22E-334A-E3BE-2BA4EF2B6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48A4E2-9BD2-DFB0-2E3D-8FF45CB9EF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4BE24-E107-6874-9C73-40930E61EE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2554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867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495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2807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46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EA45C-1157-9C17-4B93-22D3888C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249318-B753-95C0-1315-2C5370959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E20D7A-CB29-8C10-C1A2-0F437A730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68498-319D-B141-995F-187BEFF35E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0292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93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055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872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6357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95B543-0236-4AEE-9F15-C7CF1150485F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23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6289" y="1750055"/>
            <a:ext cx="14257735" cy="3722887"/>
          </a:xfrm>
        </p:spPr>
        <p:txBody>
          <a:bodyPr anchor="b"/>
          <a:lstStyle>
            <a:lvl1pPr algn="ctr">
              <a:defRPr sz="935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6289" y="5616511"/>
            <a:ext cx="14257735" cy="2581762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866" indent="0" algn="ctr">
              <a:buNone/>
              <a:defRPr sz="3118"/>
            </a:lvl2pPr>
            <a:lvl3pPr marL="1425732" indent="0" algn="ctr">
              <a:buNone/>
              <a:defRPr sz="2807"/>
            </a:lvl3pPr>
            <a:lvl4pPr marL="2138599" indent="0" algn="ctr">
              <a:buNone/>
              <a:defRPr sz="2495"/>
            </a:lvl4pPr>
            <a:lvl5pPr marL="2851465" indent="0" algn="ctr">
              <a:buNone/>
              <a:defRPr sz="2495"/>
            </a:lvl5pPr>
            <a:lvl6pPr marL="3564331" indent="0" algn="ctr">
              <a:buNone/>
              <a:defRPr sz="2495"/>
            </a:lvl6pPr>
            <a:lvl7pPr marL="4277197" indent="0" algn="ctr">
              <a:buNone/>
              <a:defRPr sz="2495"/>
            </a:lvl7pPr>
            <a:lvl8pPr marL="4990064" indent="0" algn="ctr">
              <a:buNone/>
              <a:defRPr sz="2495"/>
            </a:lvl8pPr>
            <a:lvl9pPr marL="5702930" indent="0" algn="ctr">
              <a:buNone/>
              <a:defRPr sz="2495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69892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097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4255" y="569325"/>
            <a:ext cx="4099099" cy="9062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959" y="569325"/>
            <a:ext cx="12059667" cy="9062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6343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95490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058" y="2665925"/>
            <a:ext cx="16396395" cy="4448157"/>
          </a:xfrm>
        </p:spPr>
        <p:txBody>
          <a:bodyPr anchor="b"/>
          <a:lstStyle>
            <a:lvl1pPr>
              <a:defRPr sz="935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7058" y="7156164"/>
            <a:ext cx="16396395" cy="2339180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1pPr>
            <a:lvl2pPr marL="712866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732" indent="0">
              <a:buNone/>
              <a:defRPr sz="2807">
                <a:solidFill>
                  <a:schemeClr val="tx1">
                    <a:tint val="75000"/>
                  </a:schemeClr>
                </a:solidFill>
              </a:defRPr>
            </a:lvl3pPr>
            <a:lvl4pPr marL="2138599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4pPr>
            <a:lvl5pPr marL="2851465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5pPr>
            <a:lvl6pPr marL="3564331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6pPr>
            <a:lvl7pPr marL="4277197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7pPr>
            <a:lvl8pPr marL="4990064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8pPr>
            <a:lvl9pPr marL="570293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975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959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3971" y="2846623"/>
            <a:ext cx="8079383" cy="6784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57002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5" y="569326"/>
            <a:ext cx="16396395" cy="206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436" y="2621369"/>
            <a:ext cx="8042253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436" y="3906061"/>
            <a:ext cx="8042253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3971" y="2621369"/>
            <a:ext cx="8081859" cy="128469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866" indent="0">
              <a:buNone/>
              <a:defRPr sz="3118" b="1"/>
            </a:lvl2pPr>
            <a:lvl3pPr marL="1425732" indent="0">
              <a:buNone/>
              <a:defRPr sz="2807" b="1"/>
            </a:lvl3pPr>
            <a:lvl4pPr marL="2138599" indent="0">
              <a:buNone/>
              <a:defRPr sz="2495" b="1"/>
            </a:lvl4pPr>
            <a:lvl5pPr marL="2851465" indent="0">
              <a:buNone/>
              <a:defRPr sz="2495" b="1"/>
            </a:lvl5pPr>
            <a:lvl6pPr marL="3564331" indent="0">
              <a:buNone/>
              <a:defRPr sz="2495" b="1"/>
            </a:lvl6pPr>
            <a:lvl7pPr marL="4277197" indent="0">
              <a:buNone/>
              <a:defRPr sz="2495" b="1"/>
            </a:lvl7pPr>
            <a:lvl8pPr marL="4990064" indent="0">
              <a:buNone/>
              <a:defRPr sz="2495" b="1"/>
            </a:lvl8pPr>
            <a:lvl9pPr marL="5702930" indent="0">
              <a:buNone/>
              <a:defRPr sz="249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3971" y="3906061"/>
            <a:ext cx="8081859" cy="5745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775109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62291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200078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1859" y="1539652"/>
            <a:ext cx="9623971" cy="7599245"/>
          </a:xfrm>
        </p:spPr>
        <p:txBody>
          <a:bodyPr/>
          <a:lstStyle>
            <a:lvl1pPr>
              <a:defRPr sz="4989"/>
            </a:lvl1pPr>
            <a:lvl2pPr>
              <a:defRPr sz="4366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0464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436" y="712893"/>
            <a:ext cx="6131320" cy="2495127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1859" y="1539652"/>
            <a:ext cx="9623971" cy="7599245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866" indent="0">
              <a:buNone/>
              <a:defRPr sz="4366"/>
            </a:lvl2pPr>
            <a:lvl3pPr marL="1425732" indent="0">
              <a:buNone/>
              <a:defRPr sz="3742"/>
            </a:lvl3pPr>
            <a:lvl4pPr marL="2138599" indent="0">
              <a:buNone/>
              <a:defRPr sz="3118"/>
            </a:lvl4pPr>
            <a:lvl5pPr marL="2851465" indent="0">
              <a:buNone/>
              <a:defRPr sz="3118"/>
            </a:lvl5pPr>
            <a:lvl6pPr marL="3564331" indent="0">
              <a:buNone/>
              <a:defRPr sz="3118"/>
            </a:lvl6pPr>
            <a:lvl7pPr marL="4277197" indent="0">
              <a:buNone/>
              <a:defRPr sz="3118"/>
            </a:lvl7pPr>
            <a:lvl8pPr marL="4990064" indent="0">
              <a:buNone/>
              <a:defRPr sz="3118"/>
            </a:lvl8pPr>
            <a:lvl9pPr marL="5702930" indent="0">
              <a:buNone/>
              <a:defRPr sz="3118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436" y="3208020"/>
            <a:ext cx="6131320" cy="5943254"/>
          </a:xfrm>
        </p:spPr>
        <p:txBody>
          <a:bodyPr/>
          <a:lstStyle>
            <a:lvl1pPr marL="0" indent="0">
              <a:buNone/>
              <a:defRPr sz="2495"/>
            </a:lvl1pPr>
            <a:lvl2pPr marL="712866" indent="0">
              <a:buNone/>
              <a:defRPr sz="2183"/>
            </a:lvl2pPr>
            <a:lvl3pPr marL="1425732" indent="0">
              <a:buNone/>
              <a:defRPr sz="1871"/>
            </a:lvl3pPr>
            <a:lvl4pPr marL="2138599" indent="0">
              <a:buNone/>
              <a:defRPr sz="1559"/>
            </a:lvl4pPr>
            <a:lvl5pPr marL="2851465" indent="0">
              <a:buNone/>
              <a:defRPr sz="1559"/>
            </a:lvl5pPr>
            <a:lvl6pPr marL="3564331" indent="0">
              <a:buNone/>
              <a:defRPr sz="1559"/>
            </a:lvl6pPr>
            <a:lvl7pPr marL="4277197" indent="0">
              <a:buNone/>
              <a:defRPr sz="1559"/>
            </a:lvl7pPr>
            <a:lvl8pPr marL="4990064" indent="0">
              <a:buNone/>
              <a:defRPr sz="1559"/>
            </a:lvl8pPr>
            <a:lvl9pPr marL="5702930" indent="0">
              <a:buNone/>
              <a:defRPr sz="15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92429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959" y="569326"/>
            <a:ext cx="16396395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959" y="2846623"/>
            <a:ext cx="16396395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959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7166" y="9911198"/>
            <a:ext cx="6415981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6034" y="9911198"/>
            <a:ext cx="4277320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60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1425732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433" indent="-356433" algn="l" defTabSz="1425732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6" kern="1200">
          <a:solidFill>
            <a:schemeClr val="tx1"/>
          </a:solidFill>
          <a:latin typeface="+mn-lt"/>
          <a:ea typeface="+mn-ea"/>
          <a:cs typeface="+mn-cs"/>
        </a:defRPr>
      </a:lvl1pPr>
      <a:lvl2pPr marL="1069299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2166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5032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3207898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920764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633631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5346497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6059363" indent="-356433" algn="l" defTabSz="1425732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1pPr>
      <a:lvl2pPr marL="712866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425732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3pPr>
      <a:lvl4pPr marL="2138599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4pPr>
      <a:lvl5pPr marL="2851465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5pPr>
      <a:lvl6pPr marL="3564331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6pPr>
      <a:lvl7pPr marL="4277197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7pPr>
      <a:lvl8pPr marL="4990064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8pPr>
      <a:lvl9pPr marL="5702930" algn="l" defTabSz="1425732" rtl="0" eaLnBrk="1" latinLnBrk="0" hangingPunct="1">
        <a:defRPr sz="2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3_2E2A832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haly@amideast.org" TargetMode="External"/><Relationship Id="rId5" Type="http://schemas.openxmlformats.org/officeDocument/2006/relationships/hyperlink" Target="mailto:educationsupportegypt@amideast.org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1_D3FB6A9C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mideastonline.org/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4_B1F2AB4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2_7AF91F2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PU0UsnPUK0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0_D8ED8C8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310E2F6E-6D6D-6437-6263-73E7B930DFEB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01985" y="5113340"/>
            <a:ext cx="15621000" cy="1782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>
              <a:lnSpc>
                <a:spcPct val="100000"/>
              </a:lnSpc>
              <a:spcBef>
                <a:spcPts val="100"/>
              </a:spcBef>
            </a:pPr>
            <a:r>
              <a:rPr lang="en-US" sz="11500" b="1" spc="-5">
                <a:solidFill>
                  <a:srgbClr val="14259B"/>
                </a:solidFill>
                <a:latin typeface="Aptos" panose="020B0004020202020204" pitchFamily="34" charset="0"/>
                <a:cs typeface="Posterama" panose="020B0504020200020000" pitchFamily="34" charset="0"/>
              </a:rPr>
              <a:t>Kick-off Meeting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3881" y="4813753"/>
            <a:ext cx="10762277" cy="1058650"/>
            <a:chOff x="-324645" y="2222500"/>
            <a:chExt cx="1672539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000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5" name="Picture 4" descr="A blue and yellow text&#10;&#10;Description automatically generated">
            <a:extLst>
              <a:ext uri="{FF2B5EF4-FFF2-40B4-BE49-F238E27FC236}">
                <a16:creationId xmlns:a16="http://schemas.microsoft.com/office/drawing/2014/main" id="{E5809188-CC85-EC47-09BA-1E97492270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39" y="559846"/>
            <a:ext cx="5684109" cy="30480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36DA40-7465-0ED6-3E16-3135B7E6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</a:t>
            </a:fld>
            <a:endParaRPr lang="en-GB"/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431826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3. Your Journey Map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7586" y="4805851"/>
            <a:ext cx="10755834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94DD98-EBD2-4BC2-041E-45B5A3EB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10</a:t>
            </a:fld>
            <a:endParaRPr lang="en-GB"/>
          </a:p>
        </p:txBody>
      </p:sp>
      <p:pic>
        <p:nvPicPr>
          <p:cNvPr id="53" name="Picture 52" descr="A diagram of a process&#10;&#10;AI-generated content may be incorrect.">
            <a:extLst>
              <a:ext uri="{FF2B5EF4-FFF2-40B4-BE49-F238E27FC236}">
                <a16:creationId xmlns:a16="http://schemas.microsoft.com/office/drawing/2014/main" id="{C89C4601-C545-4114-10E5-40B25FADC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990" y="1806447"/>
            <a:ext cx="14780496" cy="807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13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807588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4. </a:t>
            </a: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Communication:</a:t>
            </a:r>
            <a:endParaRPr lang="en-US" sz="72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7592" y="4823345"/>
            <a:ext cx="10773323" cy="1042116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66AC7-CC5B-B4D4-0271-13E48398A771}"/>
              </a:ext>
            </a:extLst>
          </p:cNvPr>
          <p:cNvSpPr txBox="1"/>
          <p:nvPr/>
        </p:nvSpPr>
        <p:spPr>
          <a:xfrm>
            <a:off x="1397047" y="3774452"/>
            <a:ext cx="16216218" cy="6287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C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ommunication via emails is our main channel  </a:t>
            </a: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endParaRPr lang="en-GB" sz="40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b="1" spc="-5">
                <a:solidFill>
                  <a:srgbClr val="14259B"/>
                </a:solidFill>
                <a:latin typeface="Tenorite"/>
                <a:cs typeface="Postera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Heidi Aly - Programs Specialist </a:t>
            </a:r>
            <a:r>
              <a:rPr lang="en-GB" sz="4000" b="1" spc="-5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: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 </a:t>
            </a: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haly@amideast.org</a:t>
            </a:r>
          </a:p>
          <a:p>
            <a:pPr>
              <a:lnSpc>
                <a:spcPts val="5400"/>
              </a:lnSpc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 Mobile: 01096564441</a:t>
            </a: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b="1" u="sng" spc="-5">
                <a:solidFill>
                  <a:srgbClr val="14259B"/>
                </a:solidFill>
                <a:latin typeface="Tenorite"/>
                <a:cs typeface="Posterama"/>
              </a:rPr>
              <a:t>Dr. Nehad El </a:t>
            </a:r>
            <a:r>
              <a:rPr lang="en-GB" sz="4000" b="1" u="sng" spc="-5" err="1">
                <a:solidFill>
                  <a:srgbClr val="14259B"/>
                </a:solidFill>
                <a:latin typeface="Tenorite"/>
                <a:cs typeface="Posterama"/>
              </a:rPr>
              <a:t>Leithy</a:t>
            </a:r>
            <a:r>
              <a:rPr lang="en-GB" sz="4000" b="1" u="sng" spc="-5">
                <a:solidFill>
                  <a:srgbClr val="14259B"/>
                </a:solidFill>
                <a:latin typeface="Tenorite"/>
                <a:cs typeface="Posterama"/>
              </a:rPr>
              <a:t> – Programs Manager</a:t>
            </a:r>
            <a:r>
              <a:rPr lang="en-GB" sz="4000" u="sng" spc="-5">
                <a:solidFill>
                  <a:srgbClr val="14259B"/>
                </a:solidFill>
                <a:latin typeface="Tenorite"/>
                <a:cs typeface="Posterama"/>
              </a:rPr>
              <a:t>: nleithy@amideast.org </a:t>
            </a:r>
            <a:endParaRPr lang="en-GB" u="sng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ts val="5400"/>
              </a:lnSpc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 Mobile: 01068130666</a:t>
            </a:r>
            <a:endParaRPr lang="en-GB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ea typeface="Calibri"/>
              <a:cs typeface="Posterama"/>
            </a:endParaRPr>
          </a:p>
          <a:p>
            <a:pPr>
              <a:lnSpc>
                <a:spcPts val="5400"/>
              </a:lnSpc>
            </a:pPr>
            <a:r>
              <a:rPr lang="en-US" sz="4000"/>
              <a:t> </a:t>
            </a:r>
            <a:endParaRPr lang="en-US" sz="44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EC048B-4F91-640F-F146-F6D95442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53802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63982" y="698596"/>
            <a:ext cx="16719602" cy="174919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Communication:</a:t>
            </a:r>
            <a:endParaRPr lang="en-US"/>
          </a:p>
          <a:p>
            <a:pPr marL="12065" marR="5080">
              <a:spcBef>
                <a:spcPts val="100"/>
              </a:spcBef>
            </a:pPr>
            <a:r>
              <a:rPr lang="en-US" sz="4000" spc="-5">
                <a:solidFill>
                  <a:srgbClr val="14259B"/>
                </a:solidFill>
                <a:latin typeface="Tenorite"/>
                <a:cs typeface="Posterama"/>
              </a:rPr>
              <a:t>Learning Management System (LMS):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66758" y="4873330"/>
            <a:ext cx="10757490" cy="991303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6848F161-09FA-8163-43FF-4F069591D5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73" y="2607067"/>
            <a:ext cx="7614054" cy="1343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CCE2CC-CFB7-EA0A-5430-4E63640CFB7C}"/>
              </a:ext>
            </a:extLst>
          </p:cNvPr>
          <p:cNvSpPr txBox="1"/>
          <p:nvPr/>
        </p:nvSpPr>
        <p:spPr>
          <a:xfrm>
            <a:off x="748673" y="4216397"/>
            <a:ext cx="1592580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spc="-5" dirty="0" err="1">
                <a:solidFill>
                  <a:srgbClr val="14259B"/>
                </a:solidFill>
                <a:latin typeface="Tenorite"/>
                <a:cs typeface="Posterama"/>
              </a:rPr>
              <a:t>Amideast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</a:rPr>
              <a:t> LMS (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  <a:hlinkClick r:id="rId6"/>
              </a:rPr>
              <a:t>https://AMIDEASTonline.org</a:t>
            </a:r>
            <a:r>
              <a:rPr lang="en-US" sz="3200" spc="-5" dirty="0">
                <a:solidFill>
                  <a:srgbClr val="14259B"/>
                </a:solidFill>
                <a:latin typeface="Tenorite"/>
                <a:cs typeface="Posterama"/>
              </a:rPr>
              <a:t>) is used by all students whether enrolled in a F2F or Online course. It provides students with the tools necessary to participate in the a</a:t>
            </a: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synchronous portion of the course hours. Please join using this </a:t>
            </a:r>
            <a:r>
              <a:rPr lang="en-GB" sz="3200" spc="-5">
                <a:solidFill>
                  <a:srgbClr val="14259B"/>
                </a:solidFill>
                <a:latin typeface="Tenorite"/>
                <a:cs typeface="Posterama"/>
              </a:rPr>
              <a:t>code </a:t>
            </a:r>
            <a:r>
              <a:rPr lang="en-GB" sz="4400" b="1" spc="-5">
                <a:solidFill>
                  <a:srgbClr val="00B0F0"/>
                </a:solidFill>
                <a:latin typeface="Broadway"/>
                <a:cs typeface="Posterama"/>
              </a:rPr>
              <a:t>(</a:t>
            </a:r>
            <a:r>
              <a:rPr lang="en-GB" sz="4400" b="1" spc="-5">
                <a:solidFill>
                  <a:srgbClr val="00B0F0"/>
                </a:solidFill>
                <a:latin typeface="Broadway"/>
                <a:ea typeface="+mn-lt"/>
                <a:cs typeface="+mn-lt"/>
              </a:rPr>
              <a:t>--------)</a:t>
            </a:r>
            <a:br>
              <a:rPr lang="en-GB" sz="4400" b="1" spc="-5" dirty="0">
                <a:latin typeface="Broadway"/>
                <a:cs typeface="Posterama" panose="020B0504020200020000" pitchFamily="34" charset="0"/>
              </a:rPr>
            </a:br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b="1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Asynchronous learning</a:t>
            </a:r>
            <a:r>
              <a:rPr lang="en-GB" sz="3200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 is a type of online education that does not require real-time interaction and is taken through AMIDEAST LMS (</a:t>
            </a:r>
            <a:r>
              <a:rPr lang="en-GB" sz="3200" spc="-5" dirty="0" err="1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AmideastOnline</a:t>
            </a:r>
            <a:r>
              <a:rPr lang="en-GB" sz="3200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).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b="1" u="sng" spc="-5" dirty="0">
                <a:solidFill>
                  <a:srgbClr val="14259B"/>
                </a:solidFill>
                <a:latin typeface="Calibri"/>
                <a:ea typeface="Calibri"/>
                <a:cs typeface="Calibri"/>
              </a:rPr>
              <a:t>Tools provided on LMS: </a:t>
            </a:r>
            <a:br>
              <a:rPr lang="en-GB" sz="3200" spc="-5" dirty="0">
                <a:latin typeface="Tenorite"/>
                <a:cs typeface="Posterama"/>
              </a:rPr>
            </a:b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Quiz taking (Written and oral)</a:t>
            </a:r>
            <a:endParaRPr lang="en-GB" dirty="0"/>
          </a:p>
          <a:p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Accessing material</a:t>
            </a:r>
            <a:br>
              <a:rPr lang="en-GB" sz="3200" spc="-5" dirty="0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GB" sz="3200" spc="-5" dirty="0">
                <a:solidFill>
                  <a:srgbClr val="14259B"/>
                </a:solidFill>
                <a:latin typeface="Tenorite"/>
                <a:cs typeface="Posterama"/>
              </a:rPr>
              <a:t>- Session Recordings </a:t>
            </a:r>
            <a:br>
              <a:rPr lang="en-GB" sz="3200" spc="-5" dirty="0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GB" sz="3200" spc="-5" dirty="0">
              <a:solidFill>
                <a:srgbClr val="14259B"/>
              </a:solidFill>
              <a:latin typeface="Tenorite"/>
              <a:cs typeface="Postera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EDEC0-F40F-0CD0-18EE-7D6D959B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4694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807588"/>
            <a:ext cx="16400847" cy="136454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5. </a:t>
            </a:r>
            <a:r>
              <a:rPr lang="en-US" sz="6600" spc="-5">
                <a:solidFill>
                  <a:srgbClr val="14259B"/>
                </a:solidFill>
                <a:ea typeface="+mn-lt"/>
                <a:cs typeface="+mn-lt"/>
              </a:rPr>
              <a:t>Reporting &amp; Certificate:</a:t>
            </a:r>
            <a:endParaRPr lang="en-US" sz="7200" spc="-5">
              <a:solidFill>
                <a:srgbClr val="14259B"/>
              </a:solidFill>
              <a:ea typeface="+mn-lt"/>
              <a:cs typeface="+mn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20070" y="4788343"/>
            <a:ext cx="10703368" cy="1112120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A66AC7-CC5B-B4D4-0271-13E48398A771}"/>
              </a:ext>
            </a:extLst>
          </p:cNvPr>
          <p:cNvSpPr txBox="1"/>
          <p:nvPr/>
        </p:nvSpPr>
        <p:spPr>
          <a:xfrm>
            <a:off x="1397047" y="3774452"/>
            <a:ext cx="16216218" cy="49156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Certificate is handed on course last session based on 70% attendance rate &amp; total grade pass rate.</a:t>
            </a:r>
          </a:p>
          <a:p>
            <a:pPr marL="571500" indent="-571500">
              <a:lnSpc>
                <a:spcPts val="5400"/>
              </a:lnSpc>
              <a:buFont typeface="Arial" panose="020B0604020202020204" pitchFamily="34" charset="0"/>
              <a:buChar char="•"/>
            </a:pPr>
            <a:r>
              <a:rPr lang="en-GB" sz="4000" spc="-5">
                <a:solidFill>
                  <a:srgbClr val="14259B"/>
                </a:solidFill>
                <a:latin typeface="Tenorite"/>
                <a:cs typeface="Posterama"/>
              </a:rPr>
              <a:t>Final report is sent 4 working days after last day of the term including attendance and final score percentage.</a:t>
            </a:r>
          </a:p>
          <a:p>
            <a:pPr>
              <a:lnSpc>
                <a:spcPts val="5400"/>
              </a:lnSpc>
            </a:pPr>
            <a:endParaRPr lang="en-GB" sz="4000" spc="-5">
              <a:solidFill>
                <a:srgbClr val="14259B"/>
              </a:solidFill>
              <a:latin typeface="Tenorite"/>
              <a:cs typeface="Posterama"/>
            </a:endParaRPr>
          </a:p>
          <a:p>
            <a:pPr>
              <a:lnSpc>
                <a:spcPts val="5400"/>
              </a:lnSpc>
            </a:pPr>
            <a:endParaRPr lang="en-US" sz="44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6303-58DC-D730-9AF2-22829E557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13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B26ACF1-25F2-70FA-5B8A-B7A4FF630404}"/>
              </a:ext>
            </a:extLst>
          </p:cNvPr>
          <p:cNvGraphicFramePr>
            <a:graphicFrameLocks noGrp="1"/>
          </p:cNvGraphicFramePr>
          <p:nvPr/>
        </p:nvGraphicFramePr>
        <p:xfrm>
          <a:off x="2011680" y="722376"/>
          <a:ext cx="14986950" cy="103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7825">
                  <a:extLst>
                    <a:ext uri="{9D8B030D-6E8A-4147-A177-3AD203B41FA5}">
                      <a16:colId xmlns:a16="http://schemas.microsoft.com/office/drawing/2014/main" val="4178358355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1875521851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134180645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2836252542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377052037"/>
                    </a:ext>
                  </a:extLst>
                </a:gridCol>
                <a:gridCol w="2497825">
                  <a:extLst>
                    <a:ext uri="{9D8B030D-6E8A-4147-A177-3AD203B41FA5}">
                      <a16:colId xmlns:a16="http://schemas.microsoft.com/office/drawing/2014/main" val="34983716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365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3154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31A910B-3661-198C-9ED7-EC68D8F93D91}"/>
              </a:ext>
            </a:extLst>
          </p:cNvPr>
          <p:cNvGraphicFramePr>
            <a:graphicFrameLocks noGrp="1"/>
          </p:cNvGraphicFramePr>
          <p:nvPr/>
        </p:nvGraphicFramePr>
        <p:xfrm>
          <a:off x="2011680" y="722376"/>
          <a:ext cx="14986952" cy="51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6952">
                  <a:extLst>
                    <a:ext uri="{9D8B030D-6E8A-4147-A177-3AD203B41FA5}">
                      <a16:colId xmlns:a16="http://schemas.microsoft.com/office/drawing/2014/main" val="7400081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164532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4A7182D-9F00-FBAB-6EE8-BD512D194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48079"/>
              </p:ext>
            </p:extLst>
          </p:nvPr>
        </p:nvGraphicFramePr>
        <p:xfrm>
          <a:off x="2011680" y="7560478"/>
          <a:ext cx="14365705" cy="1083874"/>
        </p:xfrm>
        <a:graphic>
          <a:graphicData uri="http://schemas.openxmlformats.org/drawingml/2006/table">
            <a:tbl>
              <a:tblPr/>
              <a:tblGrid>
                <a:gridCol w="2020493">
                  <a:extLst>
                    <a:ext uri="{9D8B030D-6E8A-4147-A177-3AD203B41FA5}">
                      <a16:colId xmlns:a16="http://schemas.microsoft.com/office/drawing/2014/main" val="4215464419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984335320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3468075828"/>
                    </a:ext>
                  </a:extLst>
                </a:gridCol>
                <a:gridCol w="2242747">
                  <a:extLst>
                    <a:ext uri="{9D8B030D-6E8A-4147-A177-3AD203B41FA5}">
                      <a16:colId xmlns:a16="http://schemas.microsoft.com/office/drawing/2014/main" val="2166152934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3071344772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991324746"/>
                    </a:ext>
                  </a:extLst>
                </a:gridCol>
                <a:gridCol w="2020493">
                  <a:extLst>
                    <a:ext uri="{9D8B030D-6E8A-4147-A177-3AD203B41FA5}">
                      <a16:colId xmlns:a16="http://schemas.microsoft.com/office/drawing/2014/main" val="2648291880"/>
                    </a:ext>
                  </a:extLst>
                </a:gridCol>
              </a:tblGrid>
              <a:tr h="1083874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Attendance (10 marks)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Quiz1/20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Quiz2/20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</a:rPr>
                        <a:t>Participation/10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Asynchronous Tasks/20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>
                          <a:effectLst/>
                          <a:latin typeface="Times New Roman" panose="02020603050405020304" pitchFamily="18" charset="0"/>
                        </a:rPr>
                        <a:t>Final Assessment/ 20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>
                        <a:buNone/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</a:rPr>
                        <a:t>Final Grade/100</a:t>
                      </a:r>
                    </a:p>
                  </a:txBody>
                  <a:tcPr marL="0" marR="0" marT="19050" marB="19050" anchor="b">
                    <a:lnL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B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49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4707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/>
          <p:nvPr/>
        </p:nvSpPr>
        <p:spPr>
          <a:xfrm>
            <a:off x="748673" y="431826"/>
            <a:ext cx="16400847" cy="290085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Certificates</a:t>
            </a: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92826" y="4827367"/>
            <a:ext cx="10739510" cy="1062152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F94DD98-EBD2-4BC2-041E-45B5A3EB7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38B77-0988-A197-87FC-17C8DBCCC1AD}"/>
              </a:ext>
            </a:extLst>
          </p:cNvPr>
          <p:cNvSpPr txBox="1"/>
          <p:nvPr/>
        </p:nvSpPr>
        <p:spPr>
          <a:xfrm>
            <a:off x="742063" y="2229243"/>
            <a:ext cx="15164057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Certificates are issued by the end of each round and are sent as a soft copy through an email.</a:t>
            </a:r>
          </a:p>
        </p:txBody>
      </p:sp>
      <p:pic>
        <p:nvPicPr>
          <p:cNvPr id="6" name="Picture 5" descr="A certificate of completion&#10;&#10;Description automatically generated">
            <a:extLst>
              <a:ext uri="{FF2B5EF4-FFF2-40B4-BE49-F238E27FC236}">
                <a16:creationId xmlns:a16="http://schemas.microsoft.com/office/drawing/2014/main" id="{16FC8A51-2D22-8A59-218B-FCEC5A983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281" y="3272294"/>
            <a:ext cx="9949279" cy="697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04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497EE-8234-1265-DA2C-CBD466DFB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>
            <a:extLst>
              <a:ext uri="{FF2B5EF4-FFF2-40B4-BE49-F238E27FC236}">
                <a16:creationId xmlns:a16="http://schemas.microsoft.com/office/drawing/2014/main" id="{7742F6BA-60FA-FBB1-E722-0FABF0F2233F}"/>
              </a:ext>
            </a:extLst>
          </p:cNvPr>
          <p:cNvSpPr txBox="1"/>
          <p:nvPr/>
        </p:nvSpPr>
        <p:spPr>
          <a:xfrm>
            <a:off x="748673" y="1230858"/>
            <a:ext cx="16400847" cy="290085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  <a:spcBef>
                <a:spcPts val="100"/>
              </a:spcBef>
            </a:pPr>
            <a:r>
              <a:rPr lang="en-GB" sz="6600" b="1" spc="-5">
                <a:solidFill>
                  <a:srgbClr val="14259B"/>
                </a:solidFill>
                <a:latin typeface="Tenorite"/>
                <a:cs typeface="Posterama"/>
              </a:rPr>
              <a:t>6. Measuring Course Success</a:t>
            </a: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D13CC9E-7EC0-EF97-738A-BDE5E8F371A9}"/>
              </a:ext>
            </a:extLst>
          </p:cNvPr>
          <p:cNvGrpSpPr/>
          <p:nvPr/>
        </p:nvGrpSpPr>
        <p:grpSpPr>
          <a:xfrm rot="5400000">
            <a:off x="13092826" y="4827367"/>
            <a:ext cx="10739510" cy="1062152"/>
            <a:chOff x="-324645" y="2222500"/>
            <a:chExt cx="22261686" cy="1302328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ADA01C6C-E677-D126-AA7E-F8D4D6594DAC}"/>
                </a:ext>
              </a:extLst>
            </p:cNvPr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2A070EB8-C120-3F4B-B836-16968046B357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66835DB1-256F-7E9E-2F75-BFFDD82597F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F80A04-338D-6139-4730-D45BF0F49886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E41229E5-D02C-1409-1953-A65D3C572ACE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178FF7E-9B17-9D97-7419-4D2F48AB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15</a:t>
            </a:fld>
            <a:endParaRPr lang="en-GB"/>
          </a:p>
        </p:txBody>
      </p:sp>
      <p:pic>
        <p:nvPicPr>
          <p:cNvPr id="4" name="Picture 3" descr="A diagram of a course&#10;&#10;AI-generated content may be incorrect.">
            <a:extLst>
              <a:ext uri="{FF2B5EF4-FFF2-40B4-BE49-F238E27FC236}">
                <a16:creationId xmlns:a16="http://schemas.microsoft.com/office/drawing/2014/main" id="{F41688D5-B83C-38FF-FDAD-BFDBE5C1A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7074" y="2646177"/>
            <a:ext cx="11904255" cy="70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2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30396" y="3909603"/>
            <a:ext cx="17149519" cy="2888035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lnSpc>
                <a:spcPct val="150000"/>
              </a:lnSpc>
            </a:pPr>
            <a:r>
              <a:rPr lang="en-US" sz="6600" b="1" spc="-5">
                <a:solidFill>
                  <a:srgbClr val="14259B"/>
                </a:solidFill>
                <a:latin typeface="Tenorite"/>
                <a:cs typeface="Posterama"/>
              </a:rPr>
              <a:t>9. Questions </a:t>
            </a:r>
            <a:endParaRPr lang="en-GB" sz="66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12065" marR="5080">
              <a:lnSpc>
                <a:spcPct val="150000"/>
              </a:lnSpc>
            </a:pPr>
            <a:endParaRPr lang="en-US" sz="6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58830" y="4779617"/>
            <a:ext cx="10738345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3603E-3F35-7B1F-D5C9-880E1743E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791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6772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23156" y="3746772"/>
            <a:ext cx="15643659" cy="1088137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lang="en-US" sz="9600" b="1" spc="-5">
                <a:solidFill>
                  <a:srgbClr val="14259B"/>
                </a:solidFill>
                <a:latin typeface="Tenorite"/>
                <a:cs typeface="Posterama"/>
              </a:rPr>
              <a:t>Thank you for choosing </a:t>
            </a:r>
            <a:r>
              <a:rPr lang="en-US" sz="9600" b="1" spc="-5" err="1">
                <a:solidFill>
                  <a:srgbClr val="14259B"/>
                </a:solidFill>
                <a:latin typeface="Tenorite"/>
                <a:cs typeface="Posterama"/>
              </a:rPr>
              <a:t>Amideast</a:t>
            </a:r>
            <a:r>
              <a:rPr lang="en-US" sz="9600" b="1" spc="-5">
                <a:solidFill>
                  <a:srgbClr val="14259B"/>
                </a:solidFill>
                <a:latin typeface="Tenorite"/>
                <a:cs typeface="Posterama"/>
              </a:rPr>
              <a:t>!</a:t>
            </a: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endParaRPr lang="en-US" sz="96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20070" y="4788343"/>
            <a:ext cx="10703368" cy="1112120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pic>
        <p:nvPicPr>
          <p:cNvPr id="4" name="Picture 3" descr="A blue and yellow text&#10;&#10;Description automatically generated">
            <a:extLst>
              <a:ext uri="{FF2B5EF4-FFF2-40B4-BE49-F238E27FC236}">
                <a16:creationId xmlns:a16="http://schemas.microsoft.com/office/drawing/2014/main" id="{8E3C1D06-D9E3-BA56-E000-3855ECA98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9756" y="165100"/>
            <a:ext cx="5684109" cy="304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ABEE76-B5A6-92DA-E738-7BC50F1D1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58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8">
            <a:extLst>
              <a:ext uri="{FF2B5EF4-FFF2-40B4-BE49-F238E27FC236}">
                <a16:creationId xmlns:a16="http://schemas.microsoft.com/office/drawing/2014/main" id="{E63E2775-6980-6E29-1376-AD08FBF8D672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747897"/>
            <a:ext cx="16334529" cy="64554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18356" y="766394"/>
            <a:ext cx="11757459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23010" marR="5080" indent="-1210945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60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Kick-off Meeting </a:t>
            </a:r>
            <a:r>
              <a:rPr lang="en-US" sz="6000" b="1" spc="-5">
                <a:solidFill>
                  <a:srgbClr val="F8B133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Agenda</a:t>
            </a:r>
            <a:endParaRPr lang="cs-CZ" sz="6000" b="1">
              <a:solidFill>
                <a:srgbClr val="F8B133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53528" y="4731836"/>
            <a:ext cx="10695851" cy="1182582"/>
            <a:chOff x="-257554" y="2199512"/>
            <a:chExt cx="13646456" cy="1306624"/>
          </a:xfrm>
        </p:grpSpPr>
        <p:sp>
          <p:nvSpPr>
            <p:cNvPr id="2" name="object 2"/>
            <p:cNvSpPr/>
            <p:nvPr/>
          </p:nvSpPr>
          <p:spPr>
            <a:xfrm>
              <a:off x="-257554" y="2199512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65606" y="2223145"/>
              <a:ext cx="4526216" cy="1282991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9729967" y="2203200"/>
              <a:ext cx="3658935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F7EAA6E4-9B58-19A7-F5A5-B532F6744A6A}"/>
              </a:ext>
            </a:extLst>
          </p:cNvPr>
          <p:cNvSpPr txBox="1"/>
          <p:nvPr/>
        </p:nvSpPr>
        <p:spPr>
          <a:xfrm>
            <a:off x="2059110" y="2007281"/>
            <a:ext cx="13868368" cy="581306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 err="1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Amideast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 Educational Experience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 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   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Posterama"/>
              </a:rPr>
              <a:t>       </a:t>
            </a:r>
            <a:endParaRPr lang="en-US">
              <a:latin typeface="Tenorite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EL  &amp; PST Programs </a:t>
            </a: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      </a:t>
            </a:r>
            <a:endParaRPr lang="en-GB">
              <a:latin typeface="Tenorite"/>
              <a:ea typeface="Calibri"/>
              <a:cs typeface="Calibri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EL Journey Map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Calibri"/>
              </a:rPr>
              <a:t>Communication Channels 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+mn-lt"/>
                <a:cs typeface="+mn-lt"/>
              </a:rPr>
              <a:t>Reports &amp; Certificates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Measuring Course Success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  <a:p>
            <a:pPr marL="1223010" marR="5080" indent="-1210945">
              <a:lnSpc>
                <a:spcPct val="15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n-GB" sz="3600" spc="-5">
                <a:solidFill>
                  <a:srgbClr val="14259B"/>
                </a:solidFill>
                <a:latin typeface="Tenorite"/>
                <a:ea typeface="Calibri"/>
                <a:cs typeface="Posterama"/>
              </a:rPr>
              <a:t>Questions </a:t>
            </a:r>
            <a:endParaRPr lang="en-GB" sz="3600" spc="-5">
              <a:solidFill>
                <a:srgbClr val="14259B"/>
              </a:solidFill>
              <a:latin typeface="Tenorite"/>
              <a:ea typeface="Calibri"/>
              <a:cs typeface="Posterama" panose="020B0504020200020000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1EF9E-00AE-EA58-F65F-E028286BB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14678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31775" y="5000760"/>
            <a:ext cx="9317580" cy="569259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99836" y="1206572"/>
            <a:ext cx="16871652" cy="2358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55065" marR="5080" indent="-1143000" defTabSz="457200">
              <a:lnSpc>
                <a:spcPts val="4657"/>
              </a:lnSpc>
              <a:spcBef>
                <a:spcPts val="100"/>
              </a:spcBef>
              <a:buAutoNum type="arabicPeriod"/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Amideast Educational Experience </a:t>
            </a:r>
            <a:endParaRPr lang="en-US"/>
          </a:p>
          <a:p>
            <a:pPr algn="just">
              <a:lnSpc>
                <a:spcPts val="4657"/>
              </a:lnSpc>
              <a:spcBef>
                <a:spcPct val="0"/>
              </a:spcBef>
            </a:pPr>
            <a:endParaRPr lang="en-US" sz="3100" b="1">
              <a:solidFill>
                <a:srgbClr val="00458E"/>
              </a:solidFill>
              <a:latin typeface="Tenorite"/>
            </a:endParaRPr>
          </a:p>
          <a:p>
            <a:pPr algn="just">
              <a:lnSpc>
                <a:spcPts val="4657"/>
              </a:lnSpc>
              <a:spcBef>
                <a:spcPct val="0"/>
              </a:spcBef>
            </a:pPr>
            <a:r>
              <a:rPr lang="en-US" sz="3100">
                <a:solidFill>
                  <a:srgbClr val="00458E"/>
                </a:solidFill>
                <a:latin typeface="Tenorite"/>
              </a:rPr>
              <a:t>A leading </a:t>
            </a:r>
            <a:r>
              <a:rPr lang="en-US" sz="3100" b="1">
                <a:solidFill>
                  <a:srgbClr val="00458E"/>
                </a:solidFill>
                <a:latin typeface="Tenorite"/>
              </a:rPr>
              <a:t>American</a:t>
            </a:r>
            <a:r>
              <a:rPr lang="en-US" sz="3100">
                <a:solidFill>
                  <a:srgbClr val="00458E"/>
                </a:solidFill>
                <a:latin typeface="Tenorite"/>
              </a:rPr>
              <a:t> </a:t>
            </a:r>
            <a:r>
              <a:rPr lang="en-US" sz="3100" b="1">
                <a:solidFill>
                  <a:srgbClr val="00458E"/>
                </a:solidFill>
                <a:latin typeface="Tenorite"/>
              </a:rPr>
              <a:t>non-profit</a:t>
            </a:r>
            <a:r>
              <a:rPr lang="en-US" sz="3100">
                <a:solidFill>
                  <a:srgbClr val="00458E"/>
                </a:solidFill>
                <a:latin typeface="Tenorite"/>
              </a:rPr>
              <a:t> organization engaged in international education, training and development activities in the Middle East and North Africa.</a:t>
            </a:r>
            <a:endParaRPr lang="en-US" sz="3100">
              <a:solidFill>
                <a:srgbClr val="000000"/>
              </a:solidFill>
              <a:latin typeface="Tenorite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981867" y="6603150"/>
            <a:ext cx="768865" cy="7688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28509" y="5553003"/>
            <a:ext cx="1153297" cy="11532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42198" y="6884431"/>
            <a:ext cx="487584" cy="4875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21594" y="6360398"/>
            <a:ext cx="487584" cy="4875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13198" y="6218716"/>
            <a:ext cx="487584" cy="48758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45606" y="6210438"/>
            <a:ext cx="487584" cy="48758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55014" y="6210438"/>
            <a:ext cx="487584" cy="48758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361359" y="6898112"/>
            <a:ext cx="487584" cy="48758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55014" y="6987581"/>
            <a:ext cx="487584" cy="48758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647582" y="6499998"/>
            <a:ext cx="487584" cy="4875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91373" y="6499998"/>
            <a:ext cx="487584" cy="48758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871712" y="6786682"/>
            <a:ext cx="487584" cy="48758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5720" y="4697563"/>
            <a:ext cx="3122629" cy="258946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9867" y="7888522"/>
            <a:ext cx="2333182" cy="233318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32398" y="8133589"/>
            <a:ext cx="2243699" cy="22436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64288" y="8171057"/>
            <a:ext cx="2206228" cy="220622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38895" y="5417150"/>
            <a:ext cx="2804403" cy="2426190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973324" y="5551995"/>
            <a:ext cx="2767945" cy="10139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4377" b="1">
                <a:solidFill>
                  <a:srgbClr val="FFFFFF"/>
                </a:solidFill>
                <a:latin typeface="Montserrat" panose="00000500000000000000" pitchFamily="2" charset="0"/>
              </a:rPr>
              <a:t>Founded</a:t>
            </a:r>
          </a:p>
          <a:p>
            <a:pPr algn="ctr">
              <a:lnSpc>
                <a:spcPts val="3928"/>
              </a:lnSpc>
              <a:spcBef>
                <a:spcPct val="0"/>
              </a:spcBef>
            </a:pPr>
            <a:r>
              <a:rPr lang="en-US" sz="4377" b="1">
                <a:solidFill>
                  <a:srgbClr val="FFFFFF"/>
                </a:solidFill>
                <a:latin typeface="Montserrat" panose="00000500000000000000" pitchFamily="2" charset="0"/>
              </a:rPr>
              <a:t>in 1951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06341" y="8180882"/>
            <a:ext cx="1552557" cy="1568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056"/>
              </a:lnSpc>
              <a:spcBef>
                <a:spcPct val="0"/>
              </a:spcBef>
            </a:pPr>
            <a:r>
              <a:rPr lang="en-US" sz="2183" b="1">
                <a:solidFill>
                  <a:srgbClr val="FFFFFF"/>
                </a:solidFill>
                <a:latin typeface="Montserrat" panose="00000500000000000000" pitchFamily="2" charset="0"/>
              </a:rPr>
              <a:t>USD 66 MM</a:t>
            </a:r>
          </a:p>
          <a:p>
            <a:pPr algn="ctr">
              <a:lnSpc>
                <a:spcPts val="3056"/>
              </a:lnSpc>
              <a:spcBef>
                <a:spcPct val="0"/>
              </a:spcBef>
            </a:pPr>
            <a:r>
              <a:rPr lang="en-US" sz="2183" b="1">
                <a:solidFill>
                  <a:srgbClr val="FFFFFF"/>
                </a:solidFill>
                <a:latin typeface="Montserrat" panose="00000500000000000000" pitchFamily="2" charset="0"/>
              </a:rPr>
              <a:t>Annual Portfolio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526290" y="6181650"/>
            <a:ext cx="1668004" cy="8645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491"/>
              </a:lnSpc>
              <a:spcBef>
                <a:spcPct val="0"/>
              </a:spcBef>
            </a:pPr>
            <a:r>
              <a:rPr lang="en-US" sz="2495" b="1">
                <a:solidFill>
                  <a:srgbClr val="FFFFFF"/>
                </a:solidFill>
                <a:latin typeface="Montserrat" panose="00000500000000000000" pitchFamily="2" charset="0"/>
              </a:rPr>
              <a:t>11 MENA Countries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96704" y="8714085"/>
            <a:ext cx="1552557" cy="9383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3784"/>
              </a:lnSpc>
              <a:spcBef>
                <a:spcPct val="0"/>
              </a:spcBef>
            </a:pPr>
            <a:r>
              <a:rPr lang="en-US" sz="2702" b="1">
                <a:solidFill>
                  <a:srgbClr val="FFFFFF"/>
                </a:solidFill>
                <a:latin typeface="Montserrat" panose="00000500000000000000" pitchFamily="2" charset="0"/>
              </a:rPr>
              <a:t>20</a:t>
            </a:r>
          </a:p>
          <a:p>
            <a:pPr algn="ctr">
              <a:lnSpc>
                <a:spcPts val="3784"/>
              </a:lnSpc>
              <a:spcBef>
                <a:spcPct val="0"/>
              </a:spcBef>
            </a:pPr>
            <a:r>
              <a:rPr lang="en-US" sz="2702" b="1">
                <a:solidFill>
                  <a:srgbClr val="FFFFFF"/>
                </a:solidFill>
                <a:latin typeface="Montserrat" panose="00000500000000000000" pitchFamily="2" charset="0"/>
              </a:rPr>
              <a:t> Offices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91126" y="8810795"/>
            <a:ext cx="1552557" cy="101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074"/>
              </a:lnSpc>
              <a:spcBef>
                <a:spcPct val="0"/>
              </a:spcBef>
            </a:pPr>
            <a:r>
              <a:rPr lang="en-US" sz="2911" b="1">
                <a:solidFill>
                  <a:srgbClr val="FFFFFF"/>
                </a:solidFill>
                <a:latin typeface="Montserrat" panose="00000500000000000000" pitchFamily="2" charset="0"/>
              </a:rPr>
              <a:t>1,200 Staff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5B09F5AE-8A5C-A39F-19B0-3827ABAA77FA}"/>
              </a:ext>
            </a:extLst>
          </p:cNvPr>
          <p:cNvSpPr/>
          <p:nvPr/>
        </p:nvSpPr>
        <p:spPr>
          <a:xfrm rot="5400000">
            <a:off x="16226399" y="1592937"/>
            <a:ext cx="4389333" cy="1178693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142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7EA5616E-9DCA-BE3B-09CB-EED531FBD458}"/>
              </a:ext>
            </a:extLst>
          </p:cNvPr>
          <p:cNvSpPr/>
          <p:nvPr/>
        </p:nvSpPr>
        <p:spPr>
          <a:xfrm rot="5400000">
            <a:off x="16634642" y="5543052"/>
            <a:ext cx="3547568" cy="1161193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00A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4A3DC4A9-8792-F9CD-8DD8-DC4EE32B693A}"/>
              </a:ext>
            </a:extLst>
          </p:cNvPr>
          <p:cNvSpPr/>
          <p:nvPr/>
        </p:nvSpPr>
        <p:spPr>
          <a:xfrm rot="5400000">
            <a:off x="17008814" y="8718468"/>
            <a:ext cx="2817826" cy="1145381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29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hark&#10;&#10;Description automatically generated">
            <a:extLst>
              <a:ext uri="{FF2B5EF4-FFF2-40B4-BE49-F238E27FC236}">
                <a16:creationId xmlns:a16="http://schemas.microsoft.com/office/drawing/2014/main" id="{821A3CB6-D67D-C85B-7156-0236E56D9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48445"/>
            <a:ext cx="19010313" cy="3231752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DE9FDC4-A2FE-D682-4CD4-36C8FCA9C6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636" y="3680381"/>
            <a:ext cx="4883447" cy="242696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0E169F-9C0C-9915-783D-37D5BBAF280C}"/>
              </a:ext>
            </a:extLst>
          </p:cNvPr>
          <p:cNvSpPr txBox="1">
            <a:spLocks/>
          </p:cNvSpPr>
          <p:nvPr/>
        </p:nvSpPr>
        <p:spPr>
          <a:xfrm>
            <a:off x="563968" y="8085117"/>
            <a:ext cx="8079383" cy="15208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84" b="1" cap="all" spc="207">
                <a:solidFill>
                  <a:srgbClr val="283A97">
                    <a:lumMod val="95000"/>
                    <a:lumOff val="5000"/>
                  </a:srgbClr>
                </a:solidFill>
                <a:latin typeface="Tw Cen MT" panose="020B0602020104020603" pitchFamily="34" charset="0"/>
                <a:cs typeface="Mangal" panose="02040503050203030202" pitchFamily="18" charset="0"/>
              </a:rPr>
              <a:t>Induction</a:t>
            </a:r>
            <a:r>
              <a:rPr lang="en-US" sz="7484" b="1" cap="all" spc="207">
                <a:solidFill>
                  <a:srgbClr val="283A97">
                    <a:lumMod val="95000"/>
                    <a:lumOff val="5000"/>
                  </a:srgbClr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</a:t>
            </a:r>
            <a:endParaRPr lang="en-US" sz="6237" b="1">
              <a:latin typeface="Mangal" panose="02040503050203030202" pitchFamily="18" charset="0"/>
              <a:cs typeface="Mangal" panose="02040503050203030202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17E57F-47CF-679D-3F12-E24A9C5E16F0}"/>
              </a:ext>
            </a:extLst>
          </p:cNvPr>
          <p:cNvCxnSpPr/>
          <p:nvPr/>
        </p:nvCxnSpPr>
        <p:spPr>
          <a:xfrm>
            <a:off x="9753810" y="8119037"/>
            <a:ext cx="0" cy="1837664"/>
          </a:xfrm>
          <a:prstGeom prst="line">
            <a:avLst/>
          </a:prstGeom>
          <a:ln w="28575">
            <a:solidFill>
              <a:srgbClr val="00458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623AC56-3877-D8D7-6773-CB27806D9603}"/>
              </a:ext>
            </a:extLst>
          </p:cNvPr>
          <p:cNvSpPr txBox="1">
            <a:spLocks/>
          </p:cNvSpPr>
          <p:nvPr/>
        </p:nvSpPr>
        <p:spPr>
          <a:xfrm>
            <a:off x="10395516" y="8277457"/>
            <a:ext cx="7585074" cy="1520825"/>
          </a:xfrm>
          <a:prstGeom prst="rect">
            <a:avLst/>
          </a:prstGeom>
        </p:spPr>
        <p:txBody>
          <a:bodyPr vert="horz" lIns="95052" tIns="47526" rIns="95052" bIns="47526" rtlCol="0" anchor="ctr">
            <a:normAutofit fontScale="85000" lnSpcReduction="10000"/>
          </a:bodyPr>
          <a:lstStyle>
            <a:defPPr>
              <a:defRPr lang="en-US"/>
            </a:defPPr>
            <a:lvl1pPr marL="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2866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25732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8599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51465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64331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77197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990064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02930" algn="l" defTabSz="1425732" rtl="0" eaLnBrk="1" latinLnBrk="0" hangingPunct="1">
              <a:defRPr sz="2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651">
                <a:solidFill>
                  <a:srgbClr val="283A97">
                    <a:lumMod val="95000"/>
                    <a:lumOff val="5000"/>
                  </a:srgbClr>
                </a:solidFill>
                <a:latin typeface="Tw Cen MT"/>
              </a:rPr>
              <a:t>English Language and Training Programs Department</a:t>
            </a:r>
          </a:p>
          <a:p>
            <a:pPr algn="ctr"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495" b="1" i="0" cap="all">
                <a:solidFill>
                  <a:srgbClr val="1E1E1E"/>
                </a:solidFill>
                <a:effectLst/>
                <a:latin typeface="Montserrat" panose="00000500000000000000" pitchFamily="2" charset="0"/>
              </a:rPr>
              <a:t>MAKING A DIFFERENCE</a:t>
            </a:r>
          </a:p>
          <a:p>
            <a:pPr defTabSz="950535">
              <a:lnSpc>
                <a:spcPct val="150000"/>
              </a:lnSpc>
              <a:spcAft>
                <a:spcPts val="207"/>
              </a:spcAft>
              <a:buClr>
                <a:srgbClr val="283A97"/>
              </a:buClr>
              <a:defRPr/>
            </a:pPr>
            <a:r>
              <a:rPr lang="en-US" sz="2599">
                <a:solidFill>
                  <a:srgbClr val="283A97">
                    <a:lumMod val="95000"/>
                    <a:lumOff val="5000"/>
                  </a:srgbClr>
                </a:solidFill>
                <a:latin typeface="Tw Cen MT"/>
              </a:rPr>
              <a:t> </a:t>
            </a:r>
          </a:p>
        </p:txBody>
      </p:sp>
      <p:pic>
        <p:nvPicPr>
          <p:cNvPr id="2" name="Picture 1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418E9E0-ED2D-A46C-49FF-EF631C2C9F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35000"/>
          </a:blip>
          <a:srcRect l="83864" t="9156" r="555" b="26333"/>
          <a:stretch/>
        </p:blipFill>
        <p:spPr>
          <a:xfrm>
            <a:off x="14252170" y="3267814"/>
            <a:ext cx="3941507" cy="3563721"/>
          </a:xfrm>
          <a:prstGeom prst="rect">
            <a:avLst/>
          </a:prstGeom>
        </p:spPr>
      </p:pic>
      <p:pic>
        <p:nvPicPr>
          <p:cNvPr id="8" name="Online Media 7" title="AMIDEAST Egypt English Language Program">
            <a:hlinkClick r:id="" action="ppaction://media"/>
            <a:extLst>
              <a:ext uri="{FF2B5EF4-FFF2-40B4-BE49-F238E27FC236}">
                <a16:creationId xmlns:a16="http://schemas.microsoft.com/office/drawing/2014/main" id="{ECF1306D-3674-7D25-30FB-895D9CA523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082" y="50"/>
            <a:ext cx="18926152" cy="1069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7453811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4" y="1222786"/>
            <a:ext cx="16061206" cy="291874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br>
              <a:rPr lang="en-US" sz="7200" b="1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EL provides a variety of English Language development courses to make sure we match the different needs of students: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111288" y="4797080"/>
            <a:ext cx="10703368" cy="1094619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C30C94-EAB2-B05C-F4BF-AAC47FF24CE4}"/>
              </a:ext>
            </a:extLst>
          </p:cNvPr>
          <p:cNvSpPr txBox="1"/>
          <p:nvPr/>
        </p:nvSpPr>
        <p:spPr>
          <a:xfrm>
            <a:off x="1088315" y="4639175"/>
            <a:ext cx="15721564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3565" marR="5080" indent="-5715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General English Courses: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Focuses on the 4 main skills (Reading, Writing, Speaking and Listening). The General English is divided into 5 stages (Beginner, Elementary, Pre-Intermediate, Intermediate, Upper-Intermediate) and each stage includes 4 levels.</a:t>
            </a:r>
          </a:p>
          <a:p>
            <a:pPr marL="12065" marR="5080" algn="just">
              <a:spcBef>
                <a:spcPts val="100"/>
              </a:spcBef>
            </a:pP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 algn="just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Conversation Courses: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Provides</a:t>
            </a:r>
            <a:r>
              <a:rPr lang="en-US" sz="3600" b="1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 </a:t>
            </a:r>
            <a:r>
              <a:rPr lang="en-US" sz="3600" spc="-5">
                <a:solidFill>
                  <a:srgbClr val="14259B"/>
                </a:solidFill>
                <a:latin typeface="Tenorite" panose="00000500000000000000" pitchFamily="2" charset="0"/>
                <a:cs typeface="Posterama" panose="020B0504020200020000" pitchFamily="34" charset="0"/>
              </a:rPr>
              <a:t>intensive focus on the Speaking and Listening skills. The Conversation levels are 6 (Conversation Intermediate 1&amp;2, Conversation Upper-Intermediate 1&amp;2, Conversation Advanced 1&amp;2)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FCE1D-1396-5263-197D-AB22DB42E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DD9C6-3841-E5C0-0928-BAA68BEED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017D2B18-6955-3471-C6F4-510B8309F7C6}"/>
              </a:ext>
            </a:extLst>
          </p:cNvPr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4CAEE47F-F808-A842-25DE-4D97BAC8FC56}"/>
              </a:ext>
            </a:extLst>
          </p:cNvPr>
          <p:cNvSpPr txBox="1"/>
          <p:nvPr/>
        </p:nvSpPr>
        <p:spPr>
          <a:xfrm>
            <a:off x="748674" y="1222786"/>
            <a:ext cx="16061206" cy="1674817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br>
              <a:rPr lang="en-US" sz="7200" b="1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B99C673-294C-4827-3509-7E444EEB135C}"/>
              </a:ext>
            </a:extLst>
          </p:cNvPr>
          <p:cNvGrpSpPr/>
          <p:nvPr/>
        </p:nvGrpSpPr>
        <p:grpSpPr>
          <a:xfrm rot="5400000">
            <a:off x="13117821" y="4785721"/>
            <a:ext cx="10672865" cy="1112120"/>
            <a:chOff x="-324645" y="2222500"/>
            <a:chExt cx="22261686" cy="1302328"/>
          </a:xfrm>
        </p:grpSpPr>
        <p:sp>
          <p:nvSpPr>
            <p:cNvPr id="2" name="object 2">
              <a:extLst>
                <a:ext uri="{FF2B5EF4-FFF2-40B4-BE49-F238E27FC236}">
                  <a16:creationId xmlns:a16="http://schemas.microsoft.com/office/drawing/2014/main" id="{C09D7D71-3D0E-E7C6-6E14-19BB2A13B0B2}"/>
                </a:ext>
              </a:extLst>
            </p:cNvPr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>
              <a:extLst>
                <a:ext uri="{FF2B5EF4-FFF2-40B4-BE49-F238E27FC236}">
                  <a16:creationId xmlns:a16="http://schemas.microsoft.com/office/drawing/2014/main" id="{DB713DEC-5A10-1C66-91EB-E71847F288DA}"/>
                </a:ext>
              </a:extLst>
            </p:cNvPr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2697136B-6C09-A29D-C7AC-FBB866859F65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4AA7269F-174A-B082-AD17-2CC590F9FD63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AEE96A75-C0BF-2498-269E-AA95204B28C6}"/>
              </a:ext>
            </a:extLst>
          </p:cNvPr>
          <p:cNvSpPr txBox="1">
            <a:spLocks/>
          </p:cNvSpPr>
          <p:nvPr/>
        </p:nvSpPr>
        <p:spPr>
          <a:xfrm>
            <a:off x="284956" y="9994900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44C18D-857B-0BA5-CB0E-23D72DF2F1A8}"/>
              </a:ext>
            </a:extLst>
          </p:cNvPr>
          <p:cNvSpPr txBox="1"/>
          <p:nvPr/>
        </p:nvSpPr>
        <p:spPr>
          <a:xfrm>
            <a:off x="754530" y="3140990"/>
            <a:ext cx="16840846" cy="73584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83565" marR="5080" indent="-5715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b="1" spc="-5">
                <a:solidFill>
                  <a:srgbClr val="14259B"/>
                </a:solidFill>
                <a:latin typeface="Tenorite"/>
                <a:cs typeface="Posterama"/>
              </a:rPr>
              <a:t>Business English Courses: 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 algn="just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GB" sz="2400" b="1" spc="-5">
                <a:solidFill>
                  <a:srgbClr val="14259B"/>
                </a:solidFill>
                <a:latin typeface="Tenorite"/>
                <a:cs typeface="Posterama"/>
              </a:rPr>
              <a:t>E</a:t>
            </a: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nglish for the Workplace Program is a course offered to develop English language proficiency in the workplace. The program focuses on the practical everyday communication  often used in the workplace at different levels of proficiency. It applies a task-based approach and tackles a wide range of real workplace challenges for employees in majority of business fields. 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285750" marR="3175" indent="-285750" algn="just">
              <a:lnSpc>
                <a:spcPct val="150000"/>
              </a:lnSpc>
              <a:spcBef>
                <a:spcPts val="64"/>
              </a:spcBef>
              <a:buFont typeface="Arial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  The Program is divided into four stages: Pre-Intermediate, Intermediate, Upper Intermediate and             advanced. Each stage is divided into four levels that consist of a combined 30 hours of training, which  include: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350520" marR="3175" indent="-342900" algn="just">
              <a:lnSpc>
                <a:spcPct val="150000"/>
              </a:lnSpc>
              <a:spcBef>
                <a:spcPts val="64"/>
              </a:spcBef>
              <a:buFont typeface="Arial,Sans-Serif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Classroom instructional hours using the textbook In Company 3.0 and supplementary materials.</a:t>
            </a:r>
            <a:endParaRPr lang="en-US" sz="2800" b="1" spc="-5">
              <a:solidFill>
                <a:srgbClr val="14259B"/>
              </a:solidFill>
              <a:latin typeface="Tenorite"/>
              <a:cs typeface="Posterama"/>
            </a:endParaRPr>
          </a:p>
          <a:p>
            <a:pPr marL="350520" marR="3175" indent="-342900" algn="just">
              <a:lnSpc>
                <a:spcPct val="150000"/>
              </a:lnSpc>
              <a:spcBef>
                <a:spcPts val="64"/>
              </a:spcBef>
              <a:buFont typeface="Arial,Sans-Serif" panose="020B0604020202020204" pitchFamily="34" charset="0"/>
              <a:buChar char="•"/>
            </a:pPr>
            <a:r>
              <a:rPr lang="en-GB" sz="2800" b="1" spc="-5">
                <a:solidFill>
                  <a:srgbClr val="14259B"/>
                </a:solidFill>
                <a:latin typeface="Tenorite"/>
                <a:cs typeface="Posterama"/>
              </a:rPr>
              <a:t>A one-day workshop covering a business skill that is relevant to the needs of the class</a:t>
            </a:r>
          </a:p>
          <a:p>
            <a:pPr marL="12065" marR="5080" algn="just">
              <a:spcBef>
                <a:spcPts val="100"/>
              </a:spcBef>
            </a:pPr>
            <a:endParaRPr lang="en-US" sz="3600" b="1" spc="-5">
              <a:solidFill>
                <a:srgbClr val="14259B"/>
              </a:solidFill>
              <a:latin typeface="Tenorite"/>
              <a:cs typeface="Posteram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1DF38-65C6-DCC7-1E58-93D3E5F98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576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607F1A-F013-0266-2360-5272F516F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7</a:t>
            </a:fld>
            <a:endParaRPr lang="cs-CZ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F06FD761-7304-BD71-4DAA-397205A685C8}"/>
              </a:ext>
            </a:extLst>
          </p:cNvPr>
          <p:cNvSpPr/>
          <p:nvPr/>
        </p:nvSpPr>
        <p:spPr>
          <a:xfrm rot="5400000">
            <a:off x="16448136" y="1438361"/>
            <a:ext cx="3978931" cy="1112119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142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D896086A-8639-059D-FF99-8A689D3B9579}"/>
              </a:ext>
            </a:extLst>
          </p:cNvPr>
          <p:cNvSpPr/>
          <p:nvPr/>
        </p:nvSpPr>
        <p:spPr>
          <a:xfrm rot="5400000">
            <a:off x="16764686" y="5121044"/>
            <a:ext cx="3395791" cy="1128775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00A3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92D4AEE9-4B10-D7E6-50FC-4CD2A1D05940}"/>
              </a:ext>
            </a:extLst>
          </p:cNvPr>
          <p:cNvSpPr/>
          <p:nvPr/>
        </p:nvSpPr>
        <p:spPr>
          <a:xfrm rot="5400000">
            <a:off x="16761811" y="8501787"/>
            <a:ext cx="3362470" cy="1112119"/>
          </a:xfrm>
          <a:custGeom>
            <a:avLst/>
            <a:gdLst/>
            <a:ahLst/>
            <a:cxnLst/>
            <a:rect l="l" t="t" r="r" b="b"/>
            <a:pathLst>
              <a:path w="1892300" h="440055">
                <a:moveTo>
                  <a:pt x="0" y="439737"/>
                </a:moveTo>
                <a:lnTo>
                  <a:pt x="1892300" y="439737"/>
                </a:lnTo>
                <a:lnTo>
                  <a:pt x="1892300" y="0"/>
                </a:lnTo>
                <a:lnTo>
                  <a:pt x="0" y="0"/>
                </a:lnTo>
                <a:lnTo>
                  <a:pt x="0" y="439737"/>
                </a:lnTo>
                <a:close/>
              </a:path>
            </a:pathLst>
          </a:custGeom>
          <a:solidFill>
            <a:srgbClr val="FFA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EA8579-3E99-7F6B-631F-3BA7BB4B1838}"/>
              </a:ext>
            </a:extLst>
          </p:cNvPr>
          <p:cNvSpPr txBox="1"/>
          <p:nvPr/>
        </p:nvSpPr>
        <p:spPr>
          <a:xfrm>
            <a:off x="1777825" y="1321356"/>
            <a:ext cx="11796110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>
                <a:solidFill>
                  <a:schemeClr val="accent1">
                    <a:lumMod val="76000"/>
                  </a:schemeClr>
                </a:solidFill>
                <a:latin typeface="Tenorite"/>
                <a:ea typeface="Calibri"/>
                <a:cs typeface="Calibri"/>
              </a:rPr>
              <a:t>CEFR Levels </a:t>
            </a:r>
          </a:p>
          <a:p>
            <a:r>
              <a:rPr lang="en-US" sz="4000" b="1">
                <a:solidFill>
                  <a:schemeClr val="accent1">
                    <a:lumMod val="76000"/>
                  </a:schemeClr>
                </a:solidFill>
                <a:latin typeface="Tenorite"/>
                <a:ea typeface="Calibri"/>
                <a:cs typeface="Calibri"/>
              </a:rPr>
              <a:t>Common European Framework of Reference</a:t>
            </a:r>
            <a:r>
              <a:rPr lang="en-US">
                <a:solidFill>
                  <a:schemeClr val="accent1">
                    <a:lumMod val="76000"/>
                  </a:schemeClr>
                </a:solidFill>
                <a:ea typeface="Calibri"/>
                <a:cs typeface="Calibri"/>
              </a:rPr>
              <a:t>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94CED6A-2CEF-A4FE-716E-182ACB843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5496"/>
              </p:ext>
            </p:extLst>
          </p:nvPr>
        </p:nvGraphicFramePr>
        <p:xfrm>
          <a:off x="2011680" y="3102825"/>
          <a:ext cx="14986951" cy="363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6276">
                  <a:extLst>
                    <a:ext uri="{9D8B030D-6E8A-4147-A177-3AD203B41FA5}">
                      <a16:colId xmlns:a16="http://schemas.microsoft.com/office/drawing/2014/main" val="1994184201"/>
                    </a:ext>
                  </a:extLst>
                </a:gridCol>
                <a:gridCol w="12890675">
                  <a:extLst>
                    <a:ext uri="{9D8B030D-6E8A-4147-A177-3AD203B41FA5}">
                      <a16:colId xmlns:a16="http://schemas.microsoft.com/office/drawing/2014/main" val="172622335"/>
                    </a:ext>
                  </a:extLst>
                </a:gridCol>
              </a:tblGrid>
              <a:tr h="51888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Levels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Guided Learning hours to achieve each level from the level below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02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C2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300-400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2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C1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200-300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41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B2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180-260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374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B1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160-240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27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enorite"/>
                        </a:rPr>
                        <a:t>100-150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82874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latin typeface="Tenorite"/>
                        </a:rPr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1">
                          <a:latin typeface="Tenorite"/>
                        </a:rPr>
                        <a:t>90-100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449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649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231900"/>
            <a:ext cx="16400847" cy="8850949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We offer three different </a:t>
            </a:r>
            <a:r>
              <a:rPr lang="en-US" sz="3600" b="1" u="sng" spc="-5">
                <a:solidFill>
                  <a:srgbClr val="14259B"/>
                </a:solidFill>
                <a:latin typeface="Tenorite"/>
                <a:cs typeface="Posterama"/>
              </a:rPr>
              <a:t>modalities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 which are Face-to-Face, Online and </a:t>
            </a:r>
            <a:r>
              <a:rPr lang="en-US" sz="3600" spc="-5" err="1">
                <a:solidFill>
                  <a:srgbClr val="14259B"/>
                </a:solidFill>
                <a:latin typeface="Tenorite"/>
                <a:cs typeface="Posterama"/>
              </a:rPr>
              <a:t>Hubrid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: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Face-to-Face/Hybrid Modality: </a:t>
            </a:r>
            <a:br>
              <a:rPr lang="en-US" sz="4400" b="1" u="sng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/>
                <a:cs typeface="Posterama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Provided at AMIDEAST premises.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Duration: 5 Weeks, 2 sessions per week.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Total number of hours: </a:t>
            </a: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30 hours </a:t>
            </a:r>
            <a:r>
              <a:rPr lang="en-GB" sz="2800" spc="-5">
                <a:solidFill>
                  <a:srgbClr val="14259B"/>
                </a:solidFill>
                <a:latin typeface="Tenorite"/>
                <a:cs typeface="Posterama"/>
              </a:rPr>
              <a:t>(25 Face-to-Face Sessions &amp; 5 Asynchronous &amp; Assessments).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Number of hours per session: 2.5 hours.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US" sz="72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76324" y="4779611"/>
            <a:ext cx="10720856" cy="1077118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92CFC-F31C-3B2C-8F66-5F70E7A7A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566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3747897"/>
            <a:ext cx="19010313" cy="69455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48673" y="1231900"/>
            <a:ext cx="16400847" cy="897406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065" marR="5080">
              <a:spcBef>
                <a:spcPts val="100"/>
              </a:spcBef>
            </a:pPr>
            <a:r>
              <a:rPr lang="en-US" sz="7200" b="1" spc="-5">
                <a:solidFill>
                  <a:srgbClr val="14259B"/>
                </a:solidFill>
                <a:latin typeface="Tenorite"/>
                <a:cs typeface="Posterama"/>
              </a:rPr>
              <a:t>2. AMIDEAST and EL Programs</a:t>
            </a:r>
            <a:endParaRPr lang="en-US" sz="44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583565" marR="5080" indent="-571500"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We offer two different </a:t>
            </a:r>
            <a:r>
              <a:rPr lang="en-US" sz="3600" b="1" u="sng" spc="-5">
                <a:solidFill>
                  <a:srgbClr val="14259B"/>
                </a:solidFill>
                <a:latin typeface="Tenorite"/>
                <a:cs typeface="Posterama"/>
              </a:rPr>
              <a:t>modalities</a:t>
            </a: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 which are Face-to-Face and Online:</a:t>
            </a: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spcBef>
                <a:spcPts val="100"/>
              </a:spcBef>
            </a:pP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Online </a:t>
            </a:r>
            <a:r>
              <a:rPr lang="en-US" sz="4400" b="1" u="sng" spc="-5">
                <a:solidFill>
                  <a:srgbClr val="14259B"/>
                </a:solidFill>
                <a:ea typeface="+mn-lt"/>
                <a:cs typeface="+mn-lt"/>
              </a:rPr>
              <a:t>Modality</a:t>
            </a:r>
            <a:r>
              <a:rPr lang="en-US" sz="4400" b="1" u="sng" spc="-5">
                <a:solidFill>
                  <a:srgbClr val="14259B"/>
                </a:solidFill>
                <a:latin typeface="Tenorite"/>
                <a:cs typeface="Posterama"/>
              </a:rPr>
              <a:t>: </a:t>
            </a:r>
            <a:br>
              <a:rPr lang="en-US" sz="4400" b="1" u="sng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4400" spc="-5">
                <a:latin typeface="Tenorite"/>
                <a:cs typeface="Posterama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Provided through Zoom Meetings. 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Duration: 5 Weeks, 2 sessions per week.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Total number of hours: </a:t>
            </a:r>
            <a:r>
              <a:rPr lang="en-GB" sz="3600" spc="-5">
                <a:solidFill>
                  <a:srgbClr val="14259B"/>
                </a:solidFill>
                <a:latin typeface="Tenorite"/>
                <a:cs typeface="Posterama"/>
              </a:rPr>
              <a:t>30 hours </a:t>
            </a:r>
            <a:r>
              <a:rPr lang="en-GB" sz="2800" spc="-5">
                <a:solidFill>
                  <a:srgbClr val="14259B"/>
                </a:solidFill>
                <a:latin typeface="Tenorite"/>
                <a:cs typeface="Posterama"/>
              </a:rPr>
              <a:t>(25 Online Sessions &amp; 5 Assessments &amp; Assignments).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r>
              <a:rPr lang="en-US" sz="3600" spc="-5">
                <a:solidFill>
                  <a:srgbClr val="14259B"/>
                </a:solidFill>
                <a:latin typeface="Tenorite"/>
                <a:cs typeface="Posterama"/>
              </a:rPr>
              <a:t>- Number of hours per session: 2.5 hours.</a:t>
            </a: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br>
              <a:rPr lang="en-US" sz="3600" spc="-5">
                <a:latin typeface="Tenorite" panose="00000500000000000000" pitchFamily="2" charset="0"/>
                <a:cs typeface="Posterama" panose="020B0504020200020000" pitchFamily="34" charset="0"/>
              </a:rPr>
            </a:br>
            <a:endParaRPr lang="en-US" sz="3600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  <a:p>
            <a:pPr marL="12065" marR="5080">
              <a:lnSpc>
                <a:spcPct val="150000"/>
              </a:lnSpc>
              <a:spcBef>
                <a:spcPts val="100"/>
              </a:spcBef>
            </a:pPr>
            <a:endParaRPr lang="en-US" sz="7200" b="1" spc="-5">
              <a:solidFill>
                <a:srgbClr val="14259B"/>
              </a:solidFill>
              <a:latin typeface="Tenorite" panose="00000500000000000000" pitchFamily="2" charset="0"/>
              <a:cs typeface="Posterama" panose="020B0504020200020000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0F95502-65C6-482A-9B40-DDCB8DAA9D75}"/>
              </a:ext>
            </a:extLst>
          </p:cNvPr>
          <p:cNvGrpSpPr/>
          <p:nvPr/>
        </p:nvGrpSpPr>
        <p:grpSpPr>
          <a:xfrm rot="5400000">
            <a:off x="13093768" y="4797098"/>
            <a:ext cx="10738345" cy="1059617"/>
            <a:chOff x="-324645" y="2222500"/>
            <a:chExt cx="22261686" cy="1302328"/>
          </a:xfrm>
        </p:grpSpPr>
        <p:sp>
          <p:nvSpPr>
            <p:cNvPr id="2" name="object 2"/>
            <p:cNvSpPr/>
            <p:nvPr/>
          </p:nvSpPr>
          <p:spPr>
            <a:xfrm>
              <a:off x="-324645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142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16363156" y="2222500"/>
              <a:ext cx="5573885" cy="1302327"/>
            </a:xfrm>
            <a:custGeom>
              <a:avLst/>
              <a:gdLst/>
              <a:ahLst/>
              <a:cxnLst/>
              <a:rect l="l" t="t" r="r" b="b"/>
              <a:pathLst>
                <a:path w="1883409" h="440055">
                  <a:moveTo>
                    <a:pt x="0" y="0"/>
                  </a:moveTo>
                  <a:lnTo>
                    <a:pt x="0" y="439737"/>
                  </a:lnTo>
                  <a:lnTo>
                    <a:pt x="1883155" y="439737"/>
                  </a:lnTo>
                  <a:lnTo>
                    <a:pt x="188315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">
              <a:extLst>
                <a:ext uri="{FF2B5EF4-FFF2-40B4-BE49-F238E27FC236}">
                  <a16:creationId xmlns:a16="http://schemas.microsoft.com/office/drawing/2014/main" id="{3708B453-DDCE-42C1-9AB9-A8D5DDCA46AD}"/>
                </a:ext>
              </a:extLst>
            </p:cNvPr>
            <p:cNvSpPr/>
            <p:nvPr/>
          </p:nvSpPr>
          <p:spPr>
            <a:xfrm>
              <a:off x="5237956" y="2222500"/>
              <a:ext cx="5600193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00A3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">
              <a:extLst>
                <a:ext uri="{FF2B5EF4-FFF2-40B4-BE49-F238E27FC236}">
                  <a16:creationId xmlns:a16="http://schemas.microsoft.com/office/drawing/2014/main" id="{7D360C87-DA57-4F00-96B5-35199AD11657}"/>
                </a:ext>
              </a:extLst>
            </p:cNvPr>
            <p:cNvSpPr/>
            <p:nvPr/>
          </p:nvSpPr>
          <p:spPr>
            <a:xfrm>
              <a:off x="10800557" y="2222501"/>
              <a:ext cx="5600194" cy="1302327"/>
            </a:xfrm>
            <a:custGeom>
              <a:avLst/>
              <a:gdLst/>
              <a:ahLst/>
              <a:cxnLst/>
              <a:rect l="l" t="t" r="r" b="b"/>
              <a:pathLst>
                <a:path w="1892300" h="440055">
                  <a:moveTo>
                    <a:pt x="0" y="439737"/>
                  </a:moveTo>
                  <a:lnTo>
                    <a:pt x="1892300" y="439737"/>
                  </a:lnTo>
                  <a:lnTo>
                    <a:pt x="1892300" y="0"/>
                  </a:lnTo>
                  <a:lnTo>
                    <a:pt x="0" y="0"/>
                  </a:lnTo>
                  <a:lnTo>
                    <a:pt x="0" y="439737"/>
                  </a:lnTo>
                  <a:close/>
                </a:path>
              </a:pathLst>
            </a:custGeom>
            <a:solidFill>
              <a:srgbClr val="FFA1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4EA736D-8985-205D-DCC7-4BCA909E72C4}"/>
              </a:ext>
            </a:extLst>
          </p:cNvPr>
          <p:cNvSpPr txBox="1">
            <a:spLocks/>
          </p:cNvSpPr>
          <p:nvPr/>
        </p:nvSpPr>
        <p:spPr>
          <a:xfrm>
            <a:off x="284956" y="10139284"/>
            <a:ext cx="2743200" cy="365125"/>
          </a:xfrm>
          <a:prstGeom prst="rect">
            <a:avLst/>
          </a:prstGeom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EL Department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361D-A5E9-93A7-718E-EDF6B6CA6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cs-CZ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4665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gnetic Fields - by Lifeliqe autor Michael Carter.pptx" id="{1CD8B0ED-503E-4F9D-BE1F-EA91A594AAD6}" vid="{DDA4976A-1FAE-4427-8059-0A415774D0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FD36C645DD340AABAE6161DA6060D" ma:contentTypeVersion="20" ma:contentTypeDescription="Create a new document." ma:contentTypeScope="" ma:versionID="da70c46946c9e3193c2499b557102d7f">
  <xsd:schema xmlns:xsd="http://www.w3.org/2001/XMLSchema" xmlns:xs="http://www.w3.org/2001/XMLSchema" xmlns:p="http://schemas.microsoft.com/office/2006/metadata/properties" xmlns:ns2="5ff90f32-14c0-4474-9363-192e16417ca8" xmlns:ns3="145a983c-5312-46f9-82e2-e70a15caf99b" targetNamespace="http://schemas.microsoft.com/office/2006/metadata/properties" ma:root="true" ma:fieldsID="1e83ba46958516c4b8ec850b34814115" ns2:_="" ns3:_="">
    <xsd:import namespace="5ff90f32-14c0-4474-9363-192e16417ca8"/>
    <xsd:import namespace="145a983c-5312-46f9-82e2-e70a15caf9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f90f32-14c0-4474-9363-192e16417c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d2195749-4904-48bd-8f47-5cc01d2f9c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a983c-5312-46f9-82e2-e70a15caf99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e4498f4-de78-426a-a8c0-63b0d2fd65c8}" ma:internalName="TaxCatchAll" ma:showField="CatchAllData" ma:web="145a983c-5312-46f9-82e2-e70a15caf9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45a983c-5312-46f9-82e2-e70a15caf99b" xsi:nil="true"/>
    <lcf76f155ced4ddcb4097134ff3c332f xmlns="5ff90f32-14c0-4474-9363-192e16417ca8">
      <Terms xmlns="http://schemas.microsoft.com/office/infopath/2007/PartnerControls"/>
    </lcf76f155ced4ddcb4097134ff3c332f>
    <SharedWithUsers xmlns="145a983c-5312-46f9-82e2-e70a15caf99b">
      <UserInfo>
        <DisplayName>Farida Mohamed</DisplayName>
        <AccountId>2925</AccountId>
        <AccountType/>
      </UserInfo>
      <UserInfo>
        <DisplayName>Nadia Fadel</DisplayName>
        <AccountId>105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44A74CF-B310-4EC2-9417-E388681C3ED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A16CA6-2BB0-4FDF-A28F-53FDE60E87E2}">
  <ds:schemaRefs>
    <ds:schemaRef ds:uri="145a983c-5312-46f9-82e2-e70a15caf99b"/>
    <ds:schemaRef ds:uri="5ff90f32-14c0-4474-9363-192e16417c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CCC5DBC-5819-488B-A313-43DDA9DE29E9}">
  <ds:schemaRefs>
    <ds:schemaRef ds:uri="145a983c-5312-46f9-82e2-e70a15caf99b"/>
    <ds:schemaRef ds:uri="5ff90f32-14c0-4474-9363-192e16417ca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02e88ab8-347b-4941-99f7-07cc9c846e8c}" enabled="1" method="Standard" siteId="{ed66ff77-59e2-4ae4-ba87-3fe9486edc1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Magnetism Magnetic Fields</Template>
  <TotalTime>1</TotalTime>
  <Words>826</Words>
  <Application>Microsoft Office PowerPoint</Application>
  <PresentationFormat>Custom</PresentationFormat>
  <Paragraphs>133</Paragraphs>
  <Slides>17</Slides>
  <Notes>14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Aptos</vt:lpstr>
      <vt:lpstr>Arial</vt:lpstr>
      <vt:lpstr>Arial,Sans-Serif</vt:lpstr>
      <vt:lpstr>Broadway</vt:lpstr>
      <vt:lpstr>Calibri</vt:lpstr>
      <vt:lpstr>Calibri Light</vt:lpstr>
      <vt:lpstr>Mangal</vt:lpstr>
      <vt:lpstr>Montserrat</vt:lpstr>
      <vt:lpstr>Tenorite</vt:lpstr>
      <vt:lpstr>Times New Roman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Farida Mohamed</dc:creator>
  <cp:lastModifiedBy>Heidi Aly</cp:lastModifiedBy>
  <cp:revision>8</cp:revision>
  <dcterms:created xsi:type="dcterms:W3CDTF">2023-10-09T13:27:57Z</dcterms:created>
  <dcterms:modified xsi:type="dcterms:W3CDTF">2025-04-10T12:10:39Z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0x010100DEEFD36C645DD340AABAE6161DA6060D</vt:lpwstr>
  </property>
  <property fmtid="{D5CDD505-2E9C-101B-9397-08002B2CF9AE}" pid="3" name="MediaServiceImageTags">
    <vt:lpwstr/>
  </property>
</Properties>
</file>