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ma" ContentType="audio/x-ms-wma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8" r:id="rId2"/>
    <p:sldId id="264" r:id="rId3"/>
    <p:sldId id="257" r:id="rId4"/>
    <p:sldId id="258" r:id="rId5"/>
    <p:sldId id="273" r:id="rId6"/>
    <p:sldId id="274" r:id="rId7"/>
    <p:sldId id="275" r:id="rId8"/>
    <p:sldId id="276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77" r:id="rId17"/>
    <p:sldId id="267" r:id="rId18"/>
    <p:sldId id="268" r:id="rId19"/>
    <p:sldId id="269" r:id="rId20"/>
    <p:sldId id="271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83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358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>
                <a:solidFill>
                  <a:srgbClr val="FFFFFF"/>
                </a:solidFill>
                <a:latin typeface="Montserrat SemiBold" panose="00000700000000000000" pitchFamily="50" charset="0"/>
              </a:defRPr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0524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>
                <a:solidFill>
                  <a:schemeClr val="accent1"/>
                </a:solidFill>
              </a:defRPr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Amideast Bilingual-white.png" descr="Amideast Bilingual-white.png">
            <a:extLst>
              <a:ext uri="{FF2B5EF4-FFF2-40B4-BE49-F238E27FC236}">
                <a16:creationId xmlns:a16="http://schemas.microsoft.com/office/drawing/2014/main" id="{A4106512-9D61-4310-A417-462F4F16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61" y="834589"/>
            <a:ext cx="2321868" cy="11539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127920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DA2F841-40EF-4DC5-A358-FD16B1DECB9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8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DA2F841-40EF-4DC5-A358-FD16B1DECB9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2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DA2F841-40EF-4DC5-A358-FD16B1DECB9A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41755B-EACB-4A2A-8036-46407116EEE7}"/>
              </a:ext>
            </a:extLst>
          </p:cNvPr>
          <p:cNvSpPr/>
          <p:nvPr/>
        </p:nvSpPr>
        <p:spPr>
          <a:xfrm>
            <a:off x="0" y="328320"/>
            <a:ext cx="12192000" cy="297517"/>
          </a:xfrm>
          <a:prstGeom prst="rect">
            <a:avLst/>
          </a:prstGeom>
          <a:solidFill>
            <a:srgbClr val="283A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rPr dirty="0"/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841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3950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62" name="617931575_1991x1322.jpg"/>
          <p:cNvSpPr>
            <a:spLocks noGrp="1"/>
          </p:cNvSpPr>
          <p:nvPr>
            <p:ph type="pic" idx="22"/>
          </p:nvPr>
        </p:nvSpPr>
        <p:spPr>
          <a:xfrm>
            <a:off x="4216400" y="1123950"/>
            <a:ext cx="8425006" cy="51020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887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283A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3942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395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rPr dirty="0"/>
              <a:t>Agenda Topics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4528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solidFill>
                  <a:srgbClr val="283A97"/>
                </a:solidFill>
                <a:latin typeface="+mn-lt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rPr dirty="0"/>
              <a:t>Statement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8586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63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40413" y="5337727"/>
            <a:ext cx="100746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648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>
            <a:spLocks noGrp="1"/>
          </p:cNvSpPr>
          <p:nvPr>
            <p:ph type="pic" idx="21"/>
          </p:nvPr>
        </p:nvSpPr>
        <p:spPr>
          <a:xfrm>
            <a:off x="0" y="-63500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483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989520-7BC5-44DB-B7EB-289F0A83D120}"/>
              </a:ext>
            </a:extLst>
          </p:cNvPr>
          <p:cNvSpPr/>
          <p:nvPr/>
        </p:nvSpPr>
        <p:spPr>
          <a:xfrm>
            <a:off x="0" y="328320"/>
            <a:ext cx="12192000" cy="297517"/>
          </a:xfrm>
          <a:prstGeom prst="rect">
            <a:avLst/>
          </a:prstGeom>
          <a:solidFill>
            <a:srgbClr val="283A9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ECE8ED06-1EB1-4AE8-9028-68F310BC4C48}" type="slidenum">
              <a:rPr lang="en-US" smtClean="0"/>
              <a:t>‹#›</a:t>
            </a:fld>
            <a:endParaRPr lang="en-US"/>
          </a:p>
        </p:txBody>
      </p:sp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355970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-85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eaLnBrk="1" latinLnBrk="0" hangingPunct="1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872" y="1932555"/>
            <a:ext cx="10985502" cy="1942454"/>
          </a:xfrm>
        </p:spPr>
        <p:txBody>
          <a:bodyPr/>
          <a:lstStyle/>
          <a:p>
            <a:r>
              <a:rPr lang="en-US" sz="6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Intermediate </a:t>
            </a:r>
            <a:r>
              <a:rPr lang="en-US" sz="600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 – Unit 1</a:t>
            </a:r>
            <a:br>
              <a:rPr lang="en-US" sz="6000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endParaRPr lang="en-US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967285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1625" y="89861"/>
            <a:ext cx="49354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Quiz Time !! (CD 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673" y="996208"/>
            <a:ext cx="1170907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which country do men and women live the longest?</a:t>
            </a:r>
          </a:p>
          <a:p>
            <a:endParaRPr lang="en-US" dirty="0"/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Japan</a:t>
            </a:r>
            <a:r>
              <a:rPr lang="en-US" dirty="0"/>
              <a:t>                    b. Germany             c. The U.S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In which year did the world population reach 7 billion?</a:t>
            </a:r>
          </a:p>
          <a:p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1999                       b.2005                      </a:t>
            </a:r>
            <a:r>
              <a:rPr lang="en-US" dirty="0">
                <a:solidFill>
                  <a:srgbClr val="FF0000"/>
                </a:solidFill>
              </a:rPr>
              <a:t>c.2012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If you are standing on the equator, how many hours of daylight do you have?</a:t>
            </a:r>
          </a:p>
          <a:p>
            <a:endParaRPr lang="en-US" dirty="0"/>
          </a:p>
          <a:p>
            <a:r>
              <a:rPr lang="en-US" dirty="0"/>
              <a:t>a</a:t>
            </a:r>
            <a:r>
              <a:rPr lang="en-US" dirty="0">
                <a:solidFill>
                  <a:srgbClr val="FF0000"/>
                </a:solidFill>
              </a:rPr>
              <a:t>.12</a:t>
            </a:r>
            <a:r>
              <a:rPr lang="en-US" dirty="0"/>
              <a:t>                                b. 16                         c.24</a:t>
            </a:r>
          </a:p>
          <a:p>
            <a:endParaRPr lang="en-US" dirty="0"/>
          </a:p>
          <a:p>
            <a:r>
              <a:rPr lang="en-US" dirty="0"/>
              <a:t>Where does most of the world’s oil come from?</a:t>
            </a:r>
          </a:p>
          <a:p>
            <a:endParaRPr lang="en-US" dirty="0"/>
          </a:p>
          <a:p>
            <a:pPr marL="342900" indent="-342900">
              <a:buAutoNum type="alphaLcPeriod"/>
            </a:pPr>
            <a:r>
              <a:rPr lang="en-US" dirty="0"/>
              <a:t>Russia                         b. Saudi Arabia         c. </a:t>
            </a:r>
            <a:r>
              <a:rPr lang="en-US" dirty="0">
                <a:solidFill>
                  <a:srgbClr val="FF0000"/>
                </a:solidFill>
              </a:rPr>
              <a:t>The U.S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Which of the seven wonders of the world is still standing?</a:t>
            </a:r>
          </a:p>
          <a:p>
            <a:endParaRPr lang="en-US" dirty="0"/>
          </a:p>
          <a:p>
            <a:r>
              <a:rPr lang="en-US" dirty="0"/>
              <a:t>a. The Lighthouse of Alexandria                      b.  </a:t>
            </a:r>
            <a:r>
              <a:rPr lang="en-US" dirty="0">
                <a:solidFill>
                  <a:srgbClr val="FF0000"/>
                </a:solidFill>
              </a:rPr>
              <a:t>The Pyramids of Egypt</a:t>
            </a:r>
            <a:r>
              <a:rPr lang="en-US" dirty="0"/>
              <a:t>       c. The Colossus of Rhodes</a:t>
            </a:r>
          </a:p>
        </p:txBody>
      </p:sp>
      <p:pic>
        <p:nvPicPr>
          <p:cNvPr id="4" name="02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4909" y="1864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didn’t dinosaurs attack humans?</a:t>
            </a:r>
          </a:p>
          <a:p>
            <a:pPr marL="342900" indent="-342900">
              <a:buAutoNum type="alphaLcPeriod"/>
            </a:pPr>
            <a:r>
              <a:rPr lang="en-US" dirty="0"/>
              <a:t>Because they were vegetarian 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Because they became extinct before humans.</a:t>
            </a:r>
          </a:p>
          <a:p>
            <a:pPr marL="342900" indent="-342900">
              <a:buAutoNum type="alphaLcPeriod"/>
            </a:pPr>
            <a:r>
              <a:rPr lang="en-US" dirty="0"/>
              <a:t>Because they didn’t run fast enough.</a:t>
            </a:r>
          </a:p>
          <a:p>
            <a:endParaRPr lang="en-US" dirty="0"/>
          </a:p>
          <a:p>
            <a:r>
              <a:rPr lang="en-US" dirty="0"/>
              <a:t>Where was the Titanic sailing to when it sank?</a:t>
            </a:r>
          </a:p>
          <a:p>
            <a:pPr marL="342900" indent="-342900">
              <a:buAutoNum type="alphaLcPeriod"/>
            </a:pPr>
            <a:r>
              <a:rPr lang="en-US" dirty="0"/>
              <a:t>Southampton                               b. Rio de Janeiro                  c. </a:t>
            </a:r>
            <a:r>
              <a:rPr lang="en-US" dirty="0">
                <a:solidFill>
                  <a:srgbClr val="FF0000"/>
                </a:solidFill>
              </a:rPr>
              <a:t>New York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How long has it Hawaii been a U.S state?</a:t>
            </a:r>
          </a:p>
          <a:p>
            <a:pPr marL="342900" indent="-342900">
              <a:buAutoNum type="alphaLcPeriod"/>
            </a:pPr>
            <a:r>
              <a:rPr lang="en-US" dirty="0"/>
              <a:t>Since 1952                                     b. </a:t>
            </a:r>
            <a:r>
              <a:rPr lang="en-US" dirty="0">
                <a:solidFill>
                  <a:srgbClr val="FF0000"/>
                </a:solidFill>
              </a:rPr>
              <a:t>Since 1959                     </a:t>
            </a:r>
            <a:r>
              <a:rPr lang="en-US" dirty="0"/>
              <a:t>c. Since 1963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How many people have won the Nobel peace prize since it started in 1901?</a:t>
            </a:r>
          </a:p>
          <a:p>
            <a:pPr marL="342900" indent="-342900">
              <a:buAutoNum type="alphaLcPeriod"/>
            </a:pPr>
            <a:r>
              <a:rPr lang="en-US" dirty="0"/>
              <a:t>58                                                      b.94                                    c. </a:t>
            </a:r>
            <a:r>
              <a:rPr lang="en-US" dirty="0">
                <a:solidFill>
                  <a:srgbClr val="FF0000"/>
                </a:solidFill>
              </a:rPr>
              <a:t>103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How long have people been using the Internet?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FF0000"/>
                </a:solidFill>
              </a:rPr>
              <a:t>Since 1969                                    </a:t>
            </a:r>
            <a:r>
              <a:rPr lang="en-US" dirty="0"/>
              <a:t>b. Since 1976                       c. Since 1984</a:t>
            </a:r>
          </a:p>
          <a:p>
            <a:endParaRPr lang="en-US" dirty="0"/>
          </a:p>
          <a:p>
            <a:r>
              <a:rPr lang="en-US" dirty="0"/>
              <a:t>Which language is spoken by the most people in the world?</a:t>
            </a:r>
          </a:p>
          <a:p>
            <a:pPr marL="342900" indent="-342900">
              <a:buAutoNum type="alphaLcPeriod"/>
            </a:pPr>
            <a:r>
              <a:rPr lang="en-US" dirty="0"/>
              <a:t>Spanish                                             b. </a:t>
            </a:r>
            <a:r>
              <a:rPr lang="en-US" dirty="0">
                <a:solidFill>
                  <a:srgbClr val="FF0000"/>
                </a:solidFill>
              </a:rPr>
              <a:t>Chinese</a:t>
            </a:r>
            <a:r>
              <a:rPr lang="en-US" dirty="0"/>
              <a:t>                          c. English </a:t>
            </a:r>
          </a:p>
          <a:p>
            <a:pPr marL="342900" indent="-342900">
              <a:buAutoNum type="alphaLcPeriod"/>
            </a:pPr>
            <a:endParaRPr lang="en-US" dirty="0"/>
          </a:p>
          <a:p>
            <a:r>
              <a:rPr lang="en-US" dirty="0"/>
              <a:t>In which country were women first given the vote?</a:t>
            </a:r>
          </a:p>
          <a:p>
            <a:r>
              <a:rPr lang="en-US" dirty="0"/>
              <a:t>a. Canada                                                 b. Paraguay                        c. </a:t>
            </a:r>
            <a:r>
              <a:rPr lang="en-US" dirty="0">
                <a:solidFill>
                  <a:srgbClr val="FF0000"/>
                </a:solidFill>
              </a:rPr>
              <a:t>New Zealand </a:t>
            </a:r>
          </a:p>
        </p:txBody>
      </p:sp>
    </p:spTree>
    <p:extLst>
      <p:ext uri="{BB962C8B-B14F-4D97-AF65-F5344CB8AC3E}">
        <p14:creationId xmlns:p14="http://schemas.microsoft.com/office/powerpoint/2010/main" val="10531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273050"/>
            <a:ext cx="10985500" cy="716582"/>
          </a:xfrm>
        </p:spPr>
        <p:txBody>
          <a:bodyPr/>
          <a:lstStyle/>
          <a:p>
            <a:r>
              <a:rPr lang="en-US" dirty="0"/>
              <a:t>In groups…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back to the quiz….</a:t>
            </a:r>
          </a:p>
          <a:p>
            <a:r>
              <a:rPr lang="en-US" dirty="0"/>
              <a:t>Group A: will take the first set of questions while Group B will take the second set of questions </a:t>
            </a:r>
          </a:p>
          <a:p>
            <a:r>
              <a:rPr lang="en-US" dirty="0"/>
              <a:t>Identify the verbs and their tenses in each question  </a:t>
            </a:r>
          </a:p>
        </p:txBody>
      </p:sp>
    </p:spTree>
    <p:extLst>
      <p:ext uri="{BB962C8B-B14F-4D97-AF65-F5344CB8AC3E}">
        <p14:creationId xmlns:p14="http://schemas.microsoft.com/office/powerpoint/2010/main" val="33384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42505"/>
            <a:ext cx="11388437" cy="59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700020" algn="ctr"/>
              </a:tabLst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Who does she have breakfast with?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time does Lesley get up?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Does she have a shower in the morning?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does she go to college?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relative does she pick up after work?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does she have lunch?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 Lesley got any hobbies after work?</a:t>
            </a:r>
          </a:p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time does she go to bed?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07" y="302078"/>
            <a:ext cx="10985500" cy="716582"/>
          </a:xfrm>
        </p:spPr>
        <p:txBody>
          <a:bodyPr/>
          <a:lstStyle/>
          <a:p>
            <a:r>
              <a:rPr lang="en-US" dirty="0"/>
              <a:t>Talking about you…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007" y="1845733"/>
            <a:ext cx="11001301" cy="429380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What time ______ you usually get up on weekends?</a:t>
            </a:r>
          </a:p>
          <a:p>
            <a:r>
              <a:rPr lang="en-US" dirty="0"/>
              <a:t>What time ______ you get up this morning?</a:t>
            </a:r>
          </a:p>
          <a:p>
            <a:r>
              <a:rPr lang="en-US" dirty="0"/>
              <a:t>How long _______ it usually take you to get from home to school?</a:t>
            </a:r>
          </a:p>
          <a:p>
            <a:r>
              <a:rPr lang="en-US" dirty="0"/>
              <a:t>How long _______ you known the teacher?</a:t>
            </a:r>
          </a:p>
          <a:p>
            <a:r>
              <a:rPr lang="en-US" dirty="0"/>
              <a:t>What ______ you doing before you started class?</a:t>
            </a:r>
          </a:p>
          <a:p>
            <a:r>
              <a:rPr lang="en-US" dirty="0"/>
              <a:t>What ______ ( not) you like doing in English class?</a:t>
            </a:r>
          </a:p>
          <a:p>
            <a:r>
              <a:rPr lang="en-US" dirty="0"/>
              <a:t>Which school subjects _____ ( not) you like when you were younger?</a:t>
            </a:r>
          </a:p>
          <a:p>
            <a:r>
              <a:rPr lang="en-US" dirty="0"/>
              <a:t>Which other foreign languages ______ you studied?</a:t>
            </a:r>
          </a:p>
          <a:p>
            <a:r>
              <a:rPr lang="en-US" dirty="0"/>
              <a:t>What presents ________ you given on your last birthday?</a:t>
            </a:r>
          </a:p>
        </p:txBody>
      </p:sp>
    </p:spTree>
    <p:extLst>
      <p:ext uri="{BB962C8B-B14F-4D97-AF65-F5344CB8AC3E}">
        <p14:creationId xmlns:p14="http://schemas.microsoft.com/office/powerpoint/2010/main" val="38521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136" y="316593"/>
            <a:ext cx="10985500" cy="716582"/>
          </a:xfrm>
        </p:spPr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What time </a:t>
            </a:r>
            <a:r>
              <a:rPr lang="en-US" dirty="0">
                <a:solidFill>
                  <a:srgbClr val="FF0000"/>
                </a:solidFill>
              </a:rPr>
              <a:t>do</a:t>
            </a:r>
            <a:r>
              <a:rPr lang="en-US" dirty="0"/>
              <a:t> you usually get up on weekends?</a:t>
            </a:r>
          </a:p>
          <a:p>
            <a:r>
              <a:rPr lang="en-US" dirty="0"/>
              <a:t>What time </a:t>
            </a:r>
            <a:r>
              <a:rPr lang="en-US" dirty="0">
                <a:solidFill>
                  <a:srgbClr val="FF0000"/>
                </a:solidFill>
              </a:rPr>
              <a:t>did</a:t>
            </a:r>
            <a:r>
              <a:rPr lang="en-US" dirty="0"/>
              <a:t> you get up this morning?</a:t>
            </a:r>
          </a:p>
          <a:p>
            <a:r>
              <a:rPr lang="en-US" dirty="0"/>
              <a:t>How long </a:t>
            </a:r>
            <a:r>
              <a:rPr lang="en-US" dirty="0">
                <a:solidFill>
                  <a:srgbClr val="FF0000"/>
                </a:solidFill>
              </a:rPr>
              <a:t>does</a:t>
            </a:r>
            <a:r>
              <a:rPr lang="en-US" dirty="0"/>
              <a:t> it usually take you to get from home to school?</a:t>
            </a:r>
          </a:p>
          <a:p>
            <a:r>
              <a:rPr lang="en-US" dirty="0"/>
              <a:t>How long </a:t>
            </a:r>
            <a:r>
              <a:rPr lang="en-US" dirty="0">
                <a:solidFill>
                  <a:srgbClr val="FF0000"/>
                </a:solidFill>
              </a:rPr>
              <a:t>have</a:t>
            </a:r>
            <a:r>
              <a:rPr lang="en-US" dirty="0"/>
              <a:t> you known the teacher?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FF0000"/>
                </a:solidFill>
              </a:rPr>
              <a:t>were</a:t>
            </a:r>
            <a:r>
              <a:rPr lang="en-US" dirty="0"/>
              <a:t> you doing before you started class?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FF0000"/>
                </a:solidFill>
              </a:rPr>
              <a:t>don’t</a:t>
            </a:r>
            <a:r>
              <a:rPr lang="en-US" dirty="0"/>
              <a:t> you like doing in English class?</a:t>
            </a:r>
          </a:p>
          <a:p>
            <a:r>
              <a:rPr lang="en-US" dirty="0"/>
              <a:t>Which school subjects </a:t>
            </a:r>
            <a:r>
              <a:rPr lang="en-US" dirty="0">
                <a:solidFill>
                  <a:srgbClr val="FF0000"/>
                </a:solidFill>
              </a:rPr>
              <a:t>didn’t </a:t>
            </a:r>
            <a:r>
              <a:rPr lang="en-US" dirty="0"/>
              <a:t>you like when you were younger?</a:t>
            </a:r>
          </a:p>
          <a:p>
            <a:r>
              <a:rPr lang="en-US" dirty="0"/>
              <a:t>Which other foreign languages </a:t>
            </a:r>
            <a:r>
              <a:rPr lang="en-US" dirty="0">
                <a:solidFill>
                  <a:srgbClr val="FF0000"/>
                </a:solidFill>
              </a:rPr>
              <a:t>have</a:t>
            </a:r>
            <a:r>
              <a:rPr lang="en-US" dirty="0"/>
              <a:t> you studied?</a:t>
            </a:r>
          </a:p>
          <a:p>
            <a:r>
              <a:rPr lang="en-US"/>
              <a:t>What presents </a:t>
            </a:r>
            <a:r>
              <a:rPr lang="en-US">
                <a:solidFill>
                  <a:srgbClr val="FF0000"/>
                </a:solidFill>
              </a:rPr>
              <a:t>were</a:t>
            </a:r>
            <a:r>
              <a:rPr lang="en-US"/>
              <a:t> you given on your last birthday?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79" y="287564"/>
            <a:ext cx="10985500" cy="716582"/>
          </a:xfrm>
        </p:spPr>
        <p:txBody>
          <a:bodyPr/>
          <a:lstStyle/>
          <a:p>
            <a:r>
              <a:rPr lang="en-US" dirty="0"/>
              <a:t>With a partner….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Interview your partner using the previous questions about their daily routine.</a:t>
            </a:r>
          </a:p>
        </p:txBody>
      </p:sp>
    </p:spTree>
    <p:extLst>
      <p:ext uri="{BB962C8B-B14F-4D97-AF65-F5344CB8AC3E}">
        <p14:creationId xmlns:p14="http://schemas.microsoft.com/office/powerpoint/2010/main" val="5930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" y="304801"/>
            <a:ext cx="10540539" cy="692331"/>
          </a:xfrm>
        </p:spPr>
        <p:txBody>
          <a:bodyPr>
            <a:normAutofit/>
          </a:bodyPr>
          <a:lstStyle/>
          <a:p>
            <a:r>
              <a:rPr lang="en-US" sz="2400" dirty="0"/>
              <a:t>Listen to :Correct the information in the sentences (CD 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3149" y="1845734"/>
            <a:ext cx="11127178" cy="44481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1. </a:t>
            </a:r>
            <a:r>
              <a:rPr lang="en-US" dirty="0" err="1"/>
              <a:t>Chichen</a:t>
            </a:r>
            <a:r>
              <a:rPr lang="en-US" dirty="0"/>
              <a:t> Itza is in Costa Rica.</a:t>
            </a:r>
          </a:p>
          <a:p>
            <a:r>
              <a:rPr lang="en-US" dirty="0"/>
              <a:t>2. Shakespeare didn’t write a poem.</a:t>
            </a:r>
          </a:p>
          <a:p>
            <a:r>
              <a:rPr lang="en-US" dirty="0"/>
              <a:t>3. Vegetarians eat meat.</a:t>
            </a:r>
          </a:p>
          <a:p>
            <a:r>
              <a:rPr lang="en-US" dirty="0"/>
              <a:t>4.The internet doesn’t provide much information.</a:t>
            </a:r>
          </a:p>
          <a:p>
            <a:r>
              <a:rPr lang="en-US" dirty="0"/>
              <a:t>5.The world is getting colder.</a:t>
            </a:r>
          </a:p>
          <a:p>
            <a:r>
              <a:rPr lang="en-US" dirty="0"/>
              <a:t>6.John F. Kennedy was travelling by plane when he was killed.</a:t>
            </a:r>
          </a:p>
          <a:p>
            <a:r>
              <a:rPr lang="en-US" dirty="0"/>
              <a:t>7.Brazil has never won the World Cup.</a:t>
            </a:r>
          </a:p>
          <a:p>
            <a:r>
              <a:rPr lang="en-US" dirty="0"/>
              <a:t>8. The 2012 summer Olympics were held in Tokyo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8524" y="6079130"/>
            <a:ext cx="68825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chemeClr val="accent4"/>
                </a:solidFill>
                <a:effectLst/>
              </a:rPr>
              <a:t>Try it with a partner use intonation</a:t>
            </a:r>
          </a:p>
        </p:txBody>
      </p:sp>
      <p:pic>
        <p:nvPicPr>
          <p:cNvPr id="5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182" y="2151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3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164" y="296750"/>
            <a:ext cx="10985500" cy="716582"/>
          </a:xfrm>
        </p:spPr>
        <p:txBody>
          <a:bodyPr/>
          <a:lstStyle/>
          <a:p>
            <a:r>
              <a:rPr lang="en-US" dirty="0"/>
              <a:t>Is it “is” or “has” ( CD 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080" y="1773162"/>
            <a:ext cx="4507873" cy="48875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Who’s making that noise?</a:t>
            </a:r>
          </a:p>
          <a:p>
            <a:endParaRPr lang="en-US" dirty="0"/>
          </a:p>
          <a:p>
            <a:r>
              <a:rPr lang="en-US" dirty="0"/>
              <a:t>She’s done really well.</a:t>
            </a:r>
          </a:p>
          <a:p>
            <a:endParaRPr lang="en-US" dirty="0"/>
          </a:p>
          <a:p>
            <a:r>
              <a:rPr lang="en-US" dirty="0"/>
              <a:t>My sister’s a teacher.</a:t>
            </a:r>
          </a:p>
          <a:p>
            <a:endParaRPr lang="en-US" dirty="0"/>
          </a:p>
          <a:p>
            <a:r>
              <a:rPr lang="en-US" dirty="0"/>
              <a:t>Who’s been to Thailand?</a:t>
            </a:r>
          </a:p>
          <a:p>
            <a:endParaRPr lang="en-US" dirty="0"/>
          </a:p>
          <a:p>
            <a:r>
              <a:rPr lang="en-US" dirty="0"/>
              <a:t>He’s leaving early.</a:t>
            </a:r>
          </a:p>
          <a:p>
            <a:endParaRPr lang="en-US" dirty="0"/>
          </a:p>
          <a:p>
            <a:r>
              <a:rPr lang="en-US" dirty="0"/>
              <a:t>What’s produced in your country 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20985" y="3169215"/>
            <a:ext cx="45983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So.. What’s the tense?</a:t>
            </a:r>
          </a:p>
        </p:txBody>
      </p:sp>
      <p:pic>
        <p:nvPicPr>
          <p:cNvPr id="5" name="04 Track 4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98182" y="178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1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07" y="287565"/>
            <a:ext cx="10985500" cy="716582"/>
          </a:xfrm>
        </p:spPr>
        <p:txBody>
          <a:bodyPr/>
          <a:lstStyle/>
          <a:p>
            <a:r>
              <a:rPr lang="en-US" dirty="0"/>
              <a:t>Introductions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- Step 1 : Take a few minutes and create your own questions. ( only 5 questions)</a:t>
            </a:r>
          </a:p>
          <a:p>
            <a:r>
              <a:rPr lang="en-US" dirty="0"/>
              <a:t>-  Step 2 : I’ll divide you into breakout rooms to ask your partner the questions you have written.</a:t>
            </a:r>
          </a:p>
          <a:p>
            <a:r>
              <a:rPr lang="en-US" dirty="0"/>
              <a:t>- Step 3 : Return to the main session and tell the class about your partner by summarizing the notes you took. </a:t>
            </a:r>
          </a:p>
        </p:txBody>
      </p:sp>
    </p:spTree>
    <p:extLst>
      <p:ext uri="{BB962C8B-B14F-4D97-AF65-F5344CB8AC3E}">
        <p14:creationId xmlns:p14="http://schemas.microsoft.com/office/powerpoint/2010/main" val="7853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0 Auxiliary Verbs, Definition and Examples - English Study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3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4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195" y="833643"/>
            <a:ext cx="93884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Tell me,____ you coming to the party?</a:t>
            </a:r>
          </a:p>
          <a:p>
            <a:pPr>
              <a:buFont typeface="+mj-lt"/>
              <a:buAutoNum type="arabicPeriod"/>
            </a:pPr>
            <a:endParaRPr lang="en-US" dirty="0">
              <a:solidFill>
                <a:srgbClr val="212529"/>
              </a:solidFill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They ______ finished the job.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What_____ you do every Sunday?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I _______ like to watch TV. There is a good film on.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She _______ not want to stay at home. She wants to go out with her friends.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He ________ called me twice this morning.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What _______ she do in her free time?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Where ________ they go yesterday?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She _____  always wanted to meet him.</a:t>
            </a:r>
          </a:p>
          <a:p>
            <a:pPr>
              <a:buFont typeface="+mj-lt"/>
              <a:buAutoNum type="arabicPeriod"/>
            </a:pPr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  <a:p>
            <a:pPr>
              <a:buFont typeface="+mj-lt"/>
              <a:buAutoNum type="arabicPeriod"/>
            </a:pPr>
            <a:r>
              <a:rPr lang="en-US" dirty="0"/>
              <a:t>What ______ they doing when you came in?</a:t>
            </a:r>
          </a:p>
          <a:p>
            <a:endParaRPr lang="en-US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058" y="0"/>
            <a:ext cx="99023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Exercise :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Complete putting your own Auxiliary verbs</a:t>
            </a:r>
          </a:p>
        </p:txBody>
      </p:sp>
    </p:spTree>
    <p:extLst>
      <p:ext uri="{BB962C8B-B14F-4D97-AF65-F5344CB8AC3E}">
        <p14:creationId xmlns:p14="http://schemas.microsoft.com/office/powerpoint/2010/main" val="23640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picture </a:t>
            </a:r>
          </a:p>
        </p:txBody>
      </p:sp>
      <p:pic>
        <p:nvPicPr>
          <p:cNvPr id="2050" name="Picture 2" descr="What are some examples of photos that 'speak a thousand words'? - Quor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32722"/>
            <a:ext cx="5765205" cy="39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79886" y="943429"/>
            <a:ext cx="6052457" cy="577668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1. What is the old woman doing?</a:t>
            </a:r>
          </a:p>
          <a:p>
            <a:endParaRPr lang="en-US" dirty="0"/>
          </a:p>
          <a:p>
            <a:r>
              <a:rPr lang="en-US" dirty="0"/>
              <a:t>2. What happened to her ?</a:t>
            </a:r>
          </a:p>
          <a:p>
            <a:endParaRPr lang="en-US" dirty="0"/>
          </a:p>
          <a:p>
            <a:r>
              <a:rPr lang="en-US" dirty="0"/>
              <a:t>3. What was she smiling about?</a:t>
            </a:r>
          </a:p>
          <a:p>
            <a:endParaRPr lang="en-US" dirty="0"/>
          </a:p>
          <a:p>
            <a:r>
              <a:rPr lang="en-US" dirty="0"/>
              <a:t>4. What had she done before her accident?</a:t>
            </a:r>
          </a:p>
          <a:p>
            <a:endParaRPr lang="en-US" dirty="0"/>
          </a:p>
          <a:p>
            <a:r>
              <a:rPr lang="en-US" dirty="0"/>
              <a:t>5. Why has she given up on her dream?</a:t>
            </a:r>
          </a:p>
          <a:p>
            <a:endParaRPr lang="en-US" dirty="0"/>
          </a:p>
          <a:p>
            <a:r>
              <a:rPr lang="en-US" dirty="0"/>
              <a:t>6. How does she spend her days?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many verb tenses are there in English - Anna Ananichuk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47650"/>
            <a:ext cx="12192000" cy="6856413"/>
          </a:xfrm>
        </p:spPr>
      </p:pic>
    </p:spTree>
    <p:extLst>
      <p:ext uri="{BB962C8B-B14F-4D97-AF65-F5344CB8AC3E}">
        <p14:creationId xmlns:p14="http://schemas.microsoft.com/office/powerpoint/2010/main" val="19626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26684355"/>
              </p:ext>
            </p:extLst>
          </p:nvPr>
        </p:nvGraphicFramePr>
        <p:xfrm>
          <a:off x="0" y="1044575"/>
          <a:ext cx="11999356" cy="463126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999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55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2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1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646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Tenses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words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203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simple: 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something that usually happens (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fixed action)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Subject ( I, You, We, They ) + V</a:t>
                      </a:r>
                      <a:r>
                        <a:rPr lang="en-US" sz="1800" b="0" i="0" kern="1200" baseline="-250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1  </a:t>
                      </a:r>
                    </a:p>
                    <a:p>
                      <a:pPr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Subject ( He, She, It ) + VERB – S / ES / IES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my day at 9:00 am</a:t>
                      </a:r>
                    </a:p>
                    <a:p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 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starts</a:t>
                      </a:r>
                      <a:r>
                        <a:rPr lang="en-US" sz="1800" baseline="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 day at 9:00 am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Everyday</a:t>
                      </a: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</a:t>
                      </a:r>
                    </a:p>
                    <a:p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Usually</a:t>
                      </a:r>
                    </a:p>
                    <a:p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sometimes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00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continuous : </a:t>
                      </a:r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Something happening 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(are-is-am) + verb +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 going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work now.</a:t>
                      </a: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 travelling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Cairo at the moment</a:t>
                      </a:r>
                    </a:p>
                    <a:p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 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 eating 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right now!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the moment</a:t>
                      </a: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Now</a:t>
                      </a: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6404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perfect:</a:t>
                      </a:r>
                    </a:p>
                    <a:p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Recently finished action, permanent actions, achievements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 (I,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you, we, they) + have +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p.p</a:t>
                      </a:r>
                      <a:endParaRPr lang="en-US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 ( he, she, it) + has +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p.p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Julie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 cooked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dinner. Let's go and eat</a:t>
                      </a: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 broken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 arm.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a long time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Since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July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/Recently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Never/ever/Just/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already/ yet/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56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707720"/>
              </p:ext>
            </p:extLst>
          </p:nvPr>
        </p:nvGraphicFramePr>
        <p:xfrm>
          <a:off x="0" y="249691"/>
          <a:ext cx="12192000" cy="604796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8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9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5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0203">
                <a:tc>
                  <a:txBody>
                    <a:bodyPr/>
                    <a:lstStyle/>
                    <a:p>
                      <a:r>
                        <a:rPr lang="en-US" sz="2400" dirty="0"/>
                        <a:t>Past Tenses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Structure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Example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Signal words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02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simple: 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some time in the past and has ended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 + V2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irregular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lived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Texas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last year.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She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taught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two years ago.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yesterday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Last week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Two days ago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8:00/ In 1997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00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continuous : 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actions were in progress at a special time in the past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repeated actions (with 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always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constantly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 </a:t>
                      </a: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forever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 + ( was/were) + verb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Andrew </a:t>
                      </a:r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was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always </a:t>
                      </a:r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coming</a:t>
                      </a:r>
                      <a:r>
                        <a:rPr lang="en-US" sz="1800" b="0" i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eat.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While we </a:t>
                      </a:r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were</a:t>
                      </a:r>
                      <a:r>
                        <a:rPr lang="en-US" sz="1800" b="0" i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800" b="1" i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sitting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at the breakfast table, the telephone rang.</a:t>
                      </a:r>
                      <a:endParaRPr lang="en-US" sz="1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While.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long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as, at, all day yesterday, all morning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1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 perfect :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before/up to a certain time in the past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 + past participle( 3</a:t>
                      </a:r>
                      <a:r>
                        <a:rPr lang="en-US" sz="18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 the flight attendants </a:t>
                      </a:r>
                      <a:r>
                        <a:rPr lang="en-US" sz="1800" b="0" i="0" u="non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had completed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the safety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demonstration, the plane took off.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Already, before,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for,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just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Never, not yet,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once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until that day</a:t>
                      </a:r>
                    </a:p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4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75" y="287564"/>
            <a:ext cx="10985500" cy="716582"/>
          </a:xfrm>
        </p:spPr>
        <p:txBody>
          <a:bodyPr/>
          <a:lstStyle/>
          <a:p>
            <a:r>
              <a:rPr lang="en-US" dirty="0"/>
              <a:t>Let’s try this….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798287"/>
            <a:ext cx="11495314" cy="587828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On Sunday Ron and Lisa ______________ (play) game cards.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Last year I _______________(spend) my holiday in Ireland.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 ______ just ____________(finish) my master’s degree.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 She ____________(live) in China before she moved to Thailand.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The students ____________(have) lunch in the canteen right now.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Yesterday at six I _______________(prepare) dinner.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You ____________(buy) 4 cars so far.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Julie didn't arrive until after I__________(leave)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One night we ____________(learn) some new dances.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My dad___________(wash) his car tonight.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While we________ (study) English, the lights went out.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Martin ___________(go) for a walk every morning.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0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433" y="302079"/>
            <a:ext cx="10985500" cy="716582"/>
          </a:xfrm>
        </p:spPr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3" y="1018661"/>
            <a:ext cx="11201219" cy="5839339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On Sunday Ron and Lisa </a:t>
            </a:r>
            <a:r>
              <a:rPr lang="en-US" dirty="0">
                <a:solidFill>
                  <a:srgbClr val="FF0000"/>
                </a:solidFill>
              </a:rPr>
              <a:t>play </a:t>
            </a:r>
            <a:r>
              <a:rPr lang="en-US" dirty="0"/>
              <a:t>game cards.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Last year I </a:t>
            </a:r>
            <a:r>
              <a:rPr lang="en-US" dirty="0">
                <a:solidFill>
                  <a:srgbClr val="FF0000"/>
                </a:solidFill>
              </a:rPr>
              <a:t>spent</a:t>
            </a:r>
            <a:r>
              <a:rPr lang="en-US" dirty="0"/>
              <a:t> my holiday in Ireland.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I </a:t>
            </a:r>
            <a:r>
              <a:rPr lang="en-US" dirty="0">
                <a:solidFill>
                  <a:srgbClr val="FF0000"/>
                </a:solidFill>
              </a:rPr>
              <a:t>have</a:t>
            </a:r>
            <a:r>
              <a:rPr lang="en-US" dirty="0"/>
              <a:t>  just </a:t>
            </a:r>
            <a:r>
              <a:rPr lang="en-US" dirty="0">
                <a:solidFill>
                  <a:srgbClr val="FF0000"/>
                </a:solidFill>
              </a:rPr>
              <a:t>finished</a:t>
            </a:r>
            <a:r>
              <a:rPr lang="en-US" dirty="0"/>
              <a:t> my master’s degree.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 She </a:t>
            </a:r>
            <a:r>
              <a:rPr lang="en-US" dirty="0">
                <a:solidFill>
                  <a:srgbClr val="FF0000"/>
                </a:solidFill>
              </a:rPr>
              <a:t>had lived </a:t>
            </a:r>
            <a:r>
              <a:rPr lang="en-US" dirty="0"/>
              <a:t>in China before she moved to Thailand.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The students </a:t>
            </a:r>
            <a:r>
              <a:rPr lang="en-US" dirty="0">
                <a:solidFill>
                  <a:srgbClr val="FF0000"/>
                </a:solidFill>
              </a:rPr>
              <a:t>are having </a:t>
            </a:r>
            <a:r>
              <a:rPr lang="en-US" dirty="0"/>
              <a:t>lunch in the canteen right now.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Yesterday at six I </a:t>
            </a:r>
            <a:r>
              <a:rPr lang="en-US" dirty="0">
                <a:solidFill>
                  <a:srgbClr val="FF0000"/>
                </a:solidFill>
              </a:rPr>
              <a:t>was preparing </a:t>
            </a:r>
            <a:r>
              <a:rPr lang="en-US" dirty="0"/>
              <a:t>dinner.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You </a:t>
            </a:r>
            <a:r>
              <a:rPr lang="en-US" dirty="0">
                <a:solidFill>
                  <a:srgbClr val="FF0000"/>
                </a:solidFill>
              </a:rPr>
              <a:t>have bought </a:t>
            </a:r>
            <a:r>
              <a:rPr lang="en-US" dirty="0"/>
              <a:t>4 cars so far.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Julie didn't arrive until after I </a:t>
            </a:r>
            <a:r>
              <a:rPr lang="en-US" dirty="0">
                <a:solidFill>
                  <a:srgbClr val="FF0000"/>
                </a:solidFill>
              </a:rPr>
              <a:t>had left.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One night we </a:t>
            </a:r>
            <a:r>
              <a:rPr lang="en-US" dirty="0">
                <a:solidFill>
                  <a:srgbClr val="FF0000"/>
                </a:solidFill>
              </a:rPr>
              <a:t>learned</a:t>
            </a:r>
            <a:r>
              <a:rPr lang="en-US" dirty="0"/>
              <a:t> some new dances.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My dad </a:t>
            </a:r>
            <a:r>
              <a:rPr lang="en-US" dirty="0">
                <a:solidFill>
                  <a:srgbClr val="FF0000"/>
                </a:solidFill>
              </a:rPr>
              <a:t>is washing </a:t>
            </a:r>
            <a:r>
              <a:rPr lang="en-US" dirty="0"/>
              <a:t>his car tonight.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While we </a:t>
            </a:r>
            <a:r>
              <a:rPr lang="en-US" dirty="0">
                <a:solidFill>
                  <a:srgbClr val="FF0000"/>
                </a:solidFill>
              </a:rPr>
              <a:t>were studying </a:t>
            </a:r>
            <a:r>
              <a:rPr lang="en-US" dirty="0"/>
              <a:t>English, the lights went out.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Martin </a:t>
            </a:r>
            <a:r>
              <a:rPr lang="en-US" dirty="0">
                <a:solidFill>
                  <a:srgbClr val="FF0000"/>
                </a:solidFill>
              </a:rPr>
              <a:t>goes</a:t>
            </a:r>
            <a:r>
              <a:rPr lang="en-US" dirty="0"/>
              <a:t> for a walk every morning.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293377"/>
            <a:ext cx="10058400" cy="1450757"/>
          </a:xfrm>
        </p:spPr>
        <p:txBody>
          <a:bodyPr>
            <a:normAutofit/>
          </a:bodyPr>
          <a:lstStyle/>
          <a:p>
            <a:r>
              <a:rPr lang="en-US" sz="2800" dirty="0"/>
              <a:t>With a partner 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29" y="1845735"/>
            <a:ext cx="5588000" cy="4023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Create a story made up of 5-6 sentences using 2 different verb tenses.</a:t>
            </a:r>
          </a:p>
          <a:p>
            <a:endParaRPr lang="en-US" dirty="0"/>
          </a:p>
          <a:p>
            <a:r>
              <a:rPr lang="en-US" dirty="0"/>
              <a:t>Use at least 3 of these verbs ( apply the tenses you chose)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Conduct</a:t>
            </a:r>
          </a:p>
          <a:p>
            <a:r>
              <a:rPr lang="en-US" dirty="0"/>
              <a:t>Abandon</a:t>
            </a:r>
          </a:p>
          <a:p>
            <a:pPr marL="0" indent="0">
              <a:buNone/>
            </a:pPr>
            <a:r>
              <a:rPr lang="en-US" dirty="0"/>
              <a:t>  Collide </a:t>
            </a:r>
          </a:p>
          <a:p>
            <a:pPr marL="0" indent="0">
              <a:buNone/>
            </a:pPr>
            <a:r>
              <a:rPr lang="en-US" dirty="0"/>
              <a:t>   Bribe</a:t>
            </a:r>
          </a:p>
          <a:p>
            <a:pPr marL="0" indent="0">
              <a:buNone/>
            </a:pPr>
            <a:r>
              <a:rPr lang="en-US" dirty="0"/>
              <a:t>   Devote</a:t>
            </a:r>
          </a:p>
          <a:p>
            <a:pPr marL="0" indent="0">
              <a:buNone/>
            </a:pPr>
            <a:r>
              <a:rPr lang="en-US" dirty="0"/>
              <a:t>   Improvise</a:t>
            </a:r>
          </a:p>
          <a:p>
            <a:pPr marL="0" indent="0">
              <a:buNone/>
            </a:pPr>
            <a:r>
              <a:rPr lang="en-US" dirty="0"/>
              <a:t>   Negotiate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Custom 1">
      <a:majorFont>
        <a:latin typeface="Montserrat SemiBold"/>
        <a:ea typeface="Helvetica Neue"/>
        <a:cs typeface="Helvetica Neue"/>
      </a:majorFont>
      <a:minorFont>
        <a:latin typeface="Montserrat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FD36C645DD340AABAE6161DA6060D" ma:contentTypeVersion="18" ma:contentTypeDescription="Create a new document." ma:contentTypeScope="" ma:versionID="23dbfe3419d5d70189def993502736a2">
  <xsd:schema xmlns:xsd="http://www.w3.org/2001/XMLSchema" xmlns:xs="http://www.w3.org/2001/XMLSchema" xmlns:p="http://schemas.microsoft.com/office/2006/metadata/properties" xmlns:ns2="5ff90f32-14c0-4474-9363-192e16417ca8" xmlns:ns3="145a983c-5312-46f9-82e2-e70a15caf99b" targetNamespace="http://schemas.microsoft.com/office/2006/metadata/properties" ma:root="true" ma:fieldsID="c87f7c66f158d6e7cc1edf71d9c46c2d" ns2:_="" ns3:_="">
    <xsd:import namespace="5ff90f32-14c0-4474-9363-192e16417ca8"/>
    <xsd:import namespace="145a983c-5312-46f9-82e2-e70a15caf9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f90f32-14c0-4474-9363-192e16417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2195749-4904-48bd-8f47-5cc01d2f9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a983c-5312-46f9-82e2-e70a15caf99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e4498f4-de78-426a-a8c0-63b0d2fd65c8}" ma:internalName="TaxCatchAll" ma:showField="CatchAllData" ma:web="145a983c-5312-46f9-82e2-e70a15caf9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5a983c-5312-46f9-82e2-e70a15caf99b" xsi:nil="true"/>
    <lcf76f155ced4ddcb4097134ff3c332f xmlns="5ff90f32-14c0-4474-9363-192e16417c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CE4D92-A242-4923-A72C-7374C2DEE293}"/>
</file>

<file path=customXml/itemProps2.xml><?xml version="1.0" encoding="utf-8"?>
<ds:datastoreItem xmlns:ds="http://schemas.openxmlformats.org/officeDocument/2006/customXml" ds:itemID="{11179611-A74A-4581-A900-B679F2ED93B5}"/>
</file>

<file path=customXml/itemProps3.xml><?xml version="1.0" encoding="utf-8"?>
<ds:datastoreItem xmlns:ds="http://schemas.openxmlformats.org/officeDocument/2006/customXml" ds:itemID="{AA2F01BE-A6AD-414A-BF05-57FAAA57E1C3}"/>
</file>

<file path=docProps/app.xml><?xml version="1.0" encoding="utf-8"?>
<Properties xmlns="http://schemas.openxmlformats.org/officeDocument/2006/extended-properties" xmlns:vt="http://schemas.openxmlformats.org/officeDocument/2006/docPropsVTypes">
  <Template>PowerPoint Amideast New Branding Template v2</Template>
  <TotalTime>750</TotalTime>
  <Words>1581</Words>
  <Application>Microsoft Office PowerPoint</Application>
  <PresentationFormat>Widescreen</PresentationFormat>
  <Paragraphs>240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-apple-system</vt:lpstr>
      <vt:lpstr>Arial</vt:lpstr>
      <vt:lpstr>Calibri</vt:lpstr>
      <vt:lpstr>Helvetica Neue Medium</vt:lpstr>
      <vt:lpstr>Montserrat</vt:lpstr>
      <vt:lpstr>Montserrat SemiBold</vt:lpstr>
      <vt:lpstr>Wingdings</vt:lpstr>
      <vt:lpstr>30_BasicColor</vt:lpstr>
      <vt:lpstr>Intermediate 1 – Unit 1 </vt:lpstr>
      <vt:lpstr>Introductions  </vt:lpstr>
      <vt:lpstr>Look at the picture </vt:lpstr>
      <vt:lpstr>PowerPoint Presentation</vt:lpstr>
      <vt:lpstr>PowerPoint Presentation</vt:lpstr>
      <vt:lpstr>PowerPoint Presentation</vt:lpstr>
      <vt:lpstr>Let’s try this….</vt:lpstr>
      <vt:lpstr>Answers</vt:lpstr>
      <vt:lpstr>With a partner ….</vt:lpstr>
      <vt:lpstr>PowerPoint Presentation</vt:lpstr>
      <vt:lpstr>PowerPoint Presentation</vt:lpstr>
      <vt:lpstr>In groups…</vt:lpstr>
      <vt:lpstr>PowerPoint Presentation</vt:lpstr>
      <vt:lpstr>PowerPoint Presentation</vt:lpstr>
      <vt:lpstr>Talking about you…</vt:lpstr>
      <vt:lpstr>Answers</vt:lpstr>
      <vt:lpstr>With a partner….</vt:lpstr>
      <vt:lpstr>Listen to :Correct the information in the sentences (CD 3) </vt:lpstr>
      <vt:lpstr>Is it “is” or “has” ( CD 4)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Angie Elhout</cp:lastModifiedBy>
  <cp:revision>54</cp:revision>
  <dcterms:created xsi:type="dcterms:W3CDTF">2020-09-26T16:45:43Z</dcterms:created>
  <dcterms:modified xsi:type="dcterms:W3CDTF">2023-04-02T12:41:28Z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0x010100DEEFD36C645DD340AABAE6161DA6060D</vt:lpwstr>
  </property>
</Properties>
</file>