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73" r:id="rId4"/>
    <p:sldId id="257" r:id="rId5"/>
    <p:sldId id="274" r:id="rId6"/>
    <p:sldId id="261" r:id="rId7"/>
    <p:sldId id="260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5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283A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358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>
                <a:solidFill>
                  <a:srgbClr val="FFFFFF"/>
                </a:solidFill>
                <a:latin typeface="Montserrat SemiBold" panose="00000700000000000000" pitchFamily="50" charset="0"/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0524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chemeClr val="accent1"/>
                </a:solidFill>
              </a:defRPr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chemeClr val="accent1"/>
                </a:solidFill>
              </a:defRPr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chemeClr val="accent1"/>
                </a:solidFill>
              </a:defRPr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chemeClr val="accent1"/>
                </a:solidFill>
              </a:defRPr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chemeClr val="accent1"/>
                </a:solidFill>
              </a:defRPr>
            </a:lvl5pPr>
          </a:lstStyle>
          <a:p>
            <a:r>
              <a:rPr dirty="0"/>
              <a:t>Presentation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11AFD1-3AE9-4052-AB2E-B7BE374F2A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Amideast Bilingual-white.png" descr="Amideast Bilingual-white.png">
            <a:extLst>
              <a:ext uri="{FF2B5EF4-FFF2-40B4-BE49-F238E27FC236}">
                <a16:creationId xmlns:a16="http://schemas.microsoft.com/office/drawing/2014/main" id="{A4106512-9D61-4310-A417-462F4F160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61" y="834589"/>
            <a:ext cx="2321868" cy="11539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200415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  <a:prstGeom prst="rect">
            <a:avLst/>
          </a:prstGeo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8B496E7-B777-4658-BCE5-1919BE453A6B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311AFD1-3AE9-4052-AB2E-B7BE374F2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0068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fld id="{B8B496E7-B777-4658-BCE5-1919BE453A6B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AFD1-3AE9-4052-AB2E-B7BE374F2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5754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fld id="{B8B496E7-B777-4658-BCE5-1919BE453A6B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AFD1-3AE9-4052-AB2E-B7BE374F2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4797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fld id="{B8B496E7-B777-4658-BCE5-1919BE453A6B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AFD1-3AE9-4052-AB2E-B7BE374F2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1515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fld id="{B8B496E7-B777-4658-BCE5-1919BE453A6B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AFD1-3AE9-4052-AB2E-B7BE374F2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3347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41755B-EACB-4A2A-8036-46407116EEE7}"/>
              </a:ext>
            </a:extLst>
          </p:cNvPr>
          <p:cNvSpPr/>
          <p:nvPr/>
        </p:nvSpPr>
        <p:spPr>
          <a:xfrm>
            <a:off x="0" y="328320"/>
            <a:ext cx="12192000" cy="297517"/>
          </a:xfrm>
          <a:prstGeom prst="rect">
            <a:avLst/>
          </a:prstGeom>
          <a:solidFill>
            <a:srgbClr val="283A9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229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7311AFD1-3AE9-4052-AB2E-B7BE374F2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4993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23950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62" name="617931575_1991x1322.jpg"/>
          <p:cNvSpPr>
            <a:spLocks noGrp="1"/>
          </p:cNvSpPr>
          <p:nvPr>
            <p:ph type="pic" idx="22"/>
          </p:nvPr>
        </p:nvSpPr>
        <p:spPr>
          <a:xfrm>
            <a:off x="4216400" y="1123950"/>
            <a:ext cx="8425006" cy="51020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4762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7311AFD1-3AE9-4052-AB2E-B7BE374F2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4978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283A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11AFD1-3AE9-4052-AB2E-B7BE374F2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6594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4762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2395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rPr dirty="0"/>
              <a:t>Agenda Topics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7311AFD1-3AE9-4052-AB2E-B7BE374F2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1920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solidFill>
                  <a:srgbClr val="283A97"/>
                </a:solidFill>
                <a:latin typeface="+mn-lt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rPr dirty="0"/>
              <a:t>Statement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7311AFD1-3AE9-4052-AB2E-B7BE374F2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1772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7311AFD1-3AE9-4052-AB2E-B7BE374F2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6789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40413" y="5337727"/>
            <a:ext cx="100746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250" spc="-85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250" spc="-85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250" spc="-85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250" spc="-85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7311AFD1-3AE9-4052-AB2E-B7BE374F2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5090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>
            <a:spLocks noGrp="1"/>
          </p:cNvSpPr>
          <p:nvPr>
            <p:ph type="pic" idx="21"/>
          </p:nvPr>
        </p:nvSpPr>
        <p:spPr>
          <a:xfrm>
            <a:off x="0" y="-63500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11AFD1-3AE9-4052-AB2E-B7BE374F2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3756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989520-7BC5-44DB-B7EB-289F0A83D120}"/>
              </a:ext>
            </a:extLst>
          </p:cNvPr>
          <p:cNvSpPr/>
          <p:nvPr/>
        </p:nvSpPr>
        <p:spPr>
          <a:xfrm>
            <a:off x="0" y="328320"/>
            <a:ext cx="12192000" cy="297517"/>
          </a:xfrm>
          <a:prstGeom prst="rect">
            <a:avLst/>
          </a:prstGeom>
          <a:solidFill>
            <a:srgbClr val="283A9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7311AFD1-3AE9-4052-AB2E-B7BE374F2AD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4762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89502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 spd="slow">
    <p:wipe/>
  </p:transition>
  <p:txStyles>
    <p:titleStyle>
      <a:lvl1pPr marL="0" marR="0" indent="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-85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3.wma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3.wma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031" y="2427668"/>
            <a:ext cx="822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10000"/>
                    <a:lumOff val="90000"/>
                  </a:schemeClr>
                </a:solidFill>
              </a:rPr>
              <a:t>Intermediate 1 – unit 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>
                  <a:lumMod val="10000"/>
                  <a:lumOff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947959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1895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 1: Listen to complete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Which jobs do they discuss?</a:t>
            </a:r>
          </a:p>
          <a:p>
            <a:pPr marL="342900" indent="-342900">
              <a:buAutoNum type="arabicPeriod"/>
            </a:pPr>
            <a:r>
              <a:rPr lang="en-US" dirty="0"/>
              <a:t>Which salaries do they agree on?</a:t>
            </a:r>
          </a:p>
          <a:p>
            <a:endParaRPr lang="en-US" dirty="0"/>
          </a:p>
          <a:p>
            <a:r>
              <a:rPr lang="en-US" dirty="0"/>
              <a:t>3. Complete the sentences.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think a doctor earns either $_______ or $ 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think either a _______ or a ______earns $ 750,000.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think a ______ earns about $115,000.</a:t>
            </a:r>
          </a:p>
          <a:p>
            <a:endParaRPr lang="en-US" dirty="0"/>
          </a:p>
          <a:p>
            <a:r>
              <a:rPr lang="en-US" dirty="0"/>
              <a:t>4. What comment do they make about…?</a:t>
            </a:r>
          </a:p>
          <a:p>
            <a:r>
              <a:rPr lang="en-US" dirty="0"/>
              <a:t>. Doctors  . Basketball players .CEOs . Pilots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3" name="19 Track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3579" y="5238008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6393" y="47501"/>
            <a:ext cx="63295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Part 2: Listen Answer the remaining questions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Who do they think are the lowest earners?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How much do they think farmers earn?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Do they agree about a teacher’s and police officer’s salary?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What is the woman’s final point?</a:t>
            </a:r>
          </a:p>
          <a:p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5" name="20 Track 2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58151" y="3397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32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45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03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08312" cy="2006930"/>
          </a:xfrm>
        </p:spPr>
        <p:txBody>
          <a:bodyPr/>
          <a:lstStyle/>
          <a:p>
            <a:r>
              <a:rPr lang="en-US" sz="2800" dirty="0">
                <a:solidFill>
                  <a:srgbClr val="FFC000"/>
                </a:solidFill>
              </a:rPr>
              <a:t>Which of these things do you think</a:t>
            </a:r>
            <a:br>
              <a:rPr lang="en-US" sz="2800" dirty="0">
                <a:solidFill>
                  <a:srgbClr val="FFC000"/>
                </a:solidFill>
              </a:rPr>
            </a:br>
            <a:br>
              <a:rPr lang="en-US" sz="2800" dirty="0">
                <a:solidFill>
                  <a:srgbClr val="FFC000"/>
                </a:solidFill>
              </a:rPr>
            </a:br>
            <a:r>
              <a:rPr lang="en-US" sz="2800" dirty="0">
                <a:solidFill>
                  <a:srgbClr val="FFC000"/>
                </a:solidFill>
              </a:rPr>
              <a:t>successful people do everyday? Choose as many as you want..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1718129"/>
            <a:ext cx="8825659" cy="34163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Get up late</a:t>
            </a:r>
          </a:p>
          <a:p>
            <a:r>
              <a:rPr lang="en-US" dirty="0"/>
              <a:t>Exercise</a:t>
            </a:r>
          </a:p>
          <a:p>
            <a:r>
              <a:rPr lang="en-US" dirty="0"/>
              <a:t>Make to-do lists</a:t>
            </a:r>
          </a:p>
          <a:p>
            <a:r>
              <a:rPr lang="en-US" dirty="0"/>
              <a:t>Work all the time</a:t>
            </a:r>
          </a:p>
          <a:p>
            <a:r>
              <a:rPr lang="en-US" dirty="0"/>
              <a:t>Follow the same routine</a:t>
            </a:r>
          </a:p>
          <a:p>
            <a:r>
              <a:rPr lang="en-US" dirty="0"/>
              <a:t>Take breaks</a:t>
            </a:r>
          </a:p>
          <a:p>
            <a:r>
              <a:rPr lang="en-US" dirty="0"/>
              <a:t>Stay up late at night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0409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7516" y="129133"/>
            <a:ext cx="107234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chemeClr val="accent3"/>
                </a:solidFill>
                <a:effectLst/>
              </a:rPr>
              <a:t>8 unusual things successful people </a:t>
            </a:r>
            <a:r>
              <a:rPr lang="en-US" sz="2800" b="1" dirty="0">
                <a:ln/>
                <a:solidFill>
                  <a:schemeClr val="accent3"/>
                </a:solidFill>
              </a:rPr>
              <a:t>do every day</a:t>
            </a:r>
            <a:endParaRPr 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381" y="771896"/>
            <a:ext cx="105868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I shift my day. I’m most creative and productive early in the morning. I used to lose this time in rush of getting the kids out the door and getting ready for work, and then I found myself trying to remember the great idea I had as I was putting on my make up.</a:t>
            </a:r>
          </a:p>
          <a:p>
            <a:r>
              <a:rPr lang="en-US" dirty="0"/>
              <a:t>So now I go to sleep earlier and wake up earlier – I’m up by 4am- which gives me a few hours of super-productive time before the craziness of the day starts.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b="1" i="1" dirty="0">
                <a:solidFill>
                  <a:schemeClr val="accent1"/>
                </a:solidFill>
              </a:rPr>
              <a:t>Sally </a:t>
            </a:r>
            <a:r>
              <a:rPr lang="en-US" b="1" i="1" dirty="0" err="1">
                <a:solidFill>
                  <a:schemeClr val="accent1"/>
                </a:solidFill>
              </a:rPr>
              <a:t>Krawcheck</a:t>
            </a:r>
            <a:r>
              <a:rPr lang="en-US" b="1" i="1" dirty="0">
                <a:solidFill>
                  <a:schemeClr val="accent1"/>
                </a:solidFill>
              </a:rPr>
              <a:t>.  CEO of </a:t>
            </a:r>
            <a:r>
              <a:rPr lang="en-US" b="1" i="1" dirty="0" err="1">
                <a:solidFill>
                  <a:schemeClr val="accent1"/>
                </a:solidFill>
              </a:rPr>
              <a:t>Ellevate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endParaRPr lang="en-US" b="1" i="1" dirty="0">
              <a:solidFill>
                <a:schemeClr val="accent1"/>
              </a:solidFill>
            </a:endParaRPr>
          </a:p>
          <a:p>
            <a:r>
              <a:rPr lang="en-US" dirty="0"/>
              <a:t>2.When a topic intrigues me I become almost obsessed. If I don’t fully indulge my desire to search for information, my work suffers. So even though a lot of people feel it’s most productive to have a predictable schedule, I try to vary my daily routine. This approach may not work for everyone, but it definitely works for me.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b="1" i="1" dirty="0">
                <a:solidFill>
                  <a:schemeClr val="accent4"/>
                </a:solidFill>
              </a:rPr>
              <a:t>Dr. Marla Gottschalk, Industrial &amp; Organizational Psychologist. </a:t>
            </a:r>
          </a:p>
          <a:p>
            <a:pPr marL="285750" indent="-285750">
              <a:buFontTx/>
              <a:buChar char="-"/>
            </a:pPr>
            <a:endParaRPr lang="en-US" b="1" i="1" dirty="0">
              <a:solidFill>
                <a:schemeClr val="accent4"/>
              </a:solidFill>
            </a:endParaRPr>
          </a:p>
          <a:p>
            <a:r>
              <a:rPr lang="en-US" dirty="0"/>
              <a:t>3. I ride my bike to work because it creates a stress-free time. I get my best ideas on my bike, especially in the morning on way in to the office. Unlike driving, it creates a space for me to be creative. Riding is relaxing, and it gives me time to decompress on my way home.</a:t>
            </a:r>
          </a:p>
          <a:p>
            <a:endParaRPr lang="en-US" b="1" i="1" dirty="0">
              <a:solidFill>
                <a:schemeClr val="accent4"/>
              </a:solidFill>
            </a:endParaRPr>
          </a:p>
          <a:p>
            <a:r>
              <a:rPr lang="en-US" b="1" i="1" dirty="0">
                <a:solidFill>
                  <a:srgbClr val="00B050"/>
                </a:solidFill>
              </a:rPr>
              <a:t>- Tania </a:t>
            </a:r>
            <a:r>
              <a:rPr lang="en-US" b="1" i="1" dirty="0" err="1">
                <a:solidFill>
                  <a:srgbClr val="00B050"/>
                </a:solidFill>
              </a:rPr>
              <a:t>Bruke</a:t>
            </a:r>
            <a:r>
              <a:rPr lang="en-US" b="1" i="1" dirty="0">
                <a:solidFill>
                  <a:srgbClr val="00B050"/>
                </a:solidFill>
              </a:rPr>
              <a:t>, President  of Trek Travel</a:t>
            </a:r>
          </a:p>
        </p:txBody>
      </p:sp>
    </p:spTree>
    <p:extLst>
      <p:ext uri="{BB962C8B-B14F-4D97-AF65-F5344CB8AC3E}">
        <p14:creationId xmlns:p14="http://schemas.microsoft.com/office/powerpoint/2010/main" val="307345537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07720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I hand write three thank-you cards every day on the train ride to work. </a:t>
            </a:r>
          </a:p>
          <a:p>
            <a:r>
              <a:rPr lang="en-US" dirty="0"/>
              <a:t>That’s totally old-fashioned, I know, but how do you feel about your email volume?</a:t>
            </a:r>
          </a:p>
          <a:p>
            <a:r>
              <a:rPr lang="en-US" dirty="0"/>
              <a:t> If you’re like me, even getting a thank you email can be annoying.</a:t>
            </a:r>
          </a:p>
          <a:p>
            <a:endParaRPr lang="en-US" dirty="0"/>
          </a:p>
          <a:p>
            <a:r>
              <a:rPr lang="en-US" dirty="0"/>
              <a:t>When my staff and customers get my cards, it makes them happy, and it improved my relationships with them, But most importantly it always puts me in a good mood. You can’t be upset and gratefully the same time!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Dave </a:t>
            </a:r>
            <a:r>
              <a:rPr lang="en-US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Kerpen</a:t>
            </a:r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CEO of likeable local.</a:t>
            </a:r>
          </a:p>
          <a:p>
            <a:endParaRPr lang="en-US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/>
              <a:t>5. We have a very casual “ jeans and t-shirt” environment at my company, but I still never leave for work without ironing my t-shirt. Yes, I iron my t-shirts.</a:t>
            </a:r>
          </a:p>
          <a:p>
            <a:r>
              <a:rPr lang="en-US" dirty="0"/>
              <a:t>I use this simple routine to help me remember that every company needs a leader. Even in a super-casual environment., the boss should look his best!</a:t>
            </a:r>
          </a:p>
          <a:p>
            <a:endParaRPr lang="en-US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i="1" dirty="0">
                <a:solidFill>
                  <a:schemeClr val="accent6"/>
                </a:solidFill>
              </a:rPr>
              <a:t>Edward </a:t>
            </a:r>
            <a:r>
              <a:rPr lang="en-US" b="1" i="1" dirty="0" err="1">
                <a:solidFill>
                  <a:schemeClr val="accent6"/>
                </a:solidFill>
              </a:rPr>
              <a:t>Wimmer</a:t>
            </a:r>
            <a:r>
              <a:rPr lang="en-US" b="1" i="1" dirty="0">
                <a:solidFill>
                  <a:schemeClr val="accent6"/>
                </a:solidFill>
              </a:rPr>
              <a:t>, co-founder of Road ID</a:t>
            </a:r>
          </a:p>
          <a:p>
            <a:endParaRPr lang="en-US" b="1" i="1" dirty="0">
              <a:solidFill>
                <a:schemeClr val="accent6"/>
              </a:solidFill>
            </a:endParaRPr>
          </a:p>
          <a:p>
            <a:r>
              <a:rPr lang="en-US" dirty="0"/>
              <a:t>6. I write for hours everyday, and I also spend a lot of time talking with stressed-out CEOs. Those things are important, but they tire me out. If I’m exhausted by noon, I can’t help the people who rely on me in the afternoon.</a:t>
            </a:r>
          </a:p>
          <a:p>
            <a:r>
              <a:rPr lang="en-US" dirty="0"/>
              <a:t>So I take a break every day and poke around YouTube, listening to old songs I love and new ones I haven’t heard. Then I post a new song everyday, usually jazz or rock or funk.</a:t>
            </a:r>
          </a:p>
          <a:p>
            <a:r>
              <a:rPr lang="en-US" dirty="0"/>
              <a:t>Ten minutes spent indulging my inner DJ refuels me.</a:t>
            </a:r>
            <a:endParaRPr lang="en-US" b="1" i="1" dirty="0">
              <a:solidFill>
                <a:srgbClr val="FFC000"/>
              </a:solidFill>
            </a:endParaRPr>
          </a:p>
          <a:p>
            <a:r>
              <a:rPr lang="en-US" b="1" i="1" dirty="0">
                <a:solidFill>
                  <a:srgbClr val="FFC000"/>
                </a:solidFill>
              </a:rPr>
              <a:t>-Liz Ryan, founder and CEO of Human Workplace </a:t>
            </a:r>
          </a:p>
          <a:p>
            <a:endParaRPr lang="en-US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163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01881"/>
            <a:ext cx="104027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7. Every day I wear the same outfit and eat the same dinner. As an entrepreneur I have to make hundreds of little decisions everyday, so I try to eliminate any decisions I don’t have to make.</a:t>
            </a:r>
          </a:p>
          <a:p>
            <a:r>
              <a:rPr lang="en-US" dirty="0"/>
              <a:t> For example, I only own five white t-shirts. In the morning I never need to think about what I’ll wear: it’s going to be a white t-shirt. I also only own two pairs of pants.</a:t>
            </a:r>
          </a:p>
          <a:p>
            <a:endParaRPr lang="en-US" dirty="0"/>
          </a:p>
          <a:p>
            <a:r>
              <a:rPr lang="en-US" dirty="0"/>
              <a:t>I do the same thing with meals. I have the same dinner six times a week. That way, I don’t have to think about what to buy or cook. The fewer decisions you have to make, the better decisions you can make.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b="1" i="1" dirty="0">
                <a:solidFill>
                  <a:srgbClr val="0070C0"/>
                </a:solidFill>
              </a:rPr>
              <a:t>Leo </a:t>
            </a:r>
            <a:r>
              <a:rPr lang="en-US" b="1" i="1" dirty="0" err="1">
                <a:solidFill>
                  <a:srgbClr val="0070C0"/>
                </a:solidFill>
              </a:rPr>
              <a:t>Widrich</a:t>
            </a:r>
            <a:r>
              <a:rPr lang="en-US" b="1" i="1" dirty="0">
                <a:solidFill>
                  <a:srgbClr val="0070C0"/>
                </a:solidFill>
              </a:rPr>
              <a:t> , co- founder of Buffer </a:t>
            </a:r>
          </a:p>
          <a:p>
            <a:pPr marL="285750" indent="-285750">
              <a:buFontTx/>
              <a:buChar char="-"/>
            </a:pPr>
            <a:endParaRPr lang="en-US" b="1" i="1" dirty="0">
              <a:solidFill>
                <a:srgbClr val="0070C0"/>
              </a:solidFill>
            </a:endParaRPr>
          </a:p>
          <a:p>
            <a:r>
              <a:rPr lang="en-US" dirty="0"/>
              <a:t>8. I update my journal to help me keep track of priorities. Journaling is easy. First, identify what’s important in the various roles you play: at work, as a parent, as a spouse, and as a friend. Then track how you’re doing. I use colors to indicate how I’m doing. If I feel great about something, it’s green. Yellow, it’s so-so. Terrible, it’s red.</a:t>
            </a:r>
          </a:p>
          <a:p>
            <a:endParaRPr lang="en-US" dirty="0"/>
          </a:p>
          <a:p>
            <a:r>
              <a:rPr lang="en-US" dirty="0"/>
              <a:t>The key is to determine why something goes from green to yellow or red. If that happens, I think about why I had an off day, and what I can do differently next time.</a:t>
            </a:r>
          </a:p>
          <a:p>
            <a:endParaRPr lang="en-US" b="1" i="1" dirty="0">
              <a:solidFill>
                <a:srgbClr val="0070C0"/>
              </a:solidFill>
            </a:endParaRPr>
          </a:p>
          <a:p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 Joel </a:t>
            </a:r>
            <a:r>
              <a:rPr lang="en-US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Basgall</a:t>
            </a:r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co-founder and CEO of </a:t>
            </a:r>
            <a:r>
              <a:rPr lang="en-US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Geneca</a:t>
            </a:r>
            <a:endParaRPr lang="en-US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9607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059" y="340317"/>
            <a:ext cx="8761413" cy="1603277"/>
          </a:xfrm>
        </p:spPr>
        <p:txBody>
          <a:bodyPr/>
          <a:lstStyle/>
          <a:p>
            <a:r>
              <a:rPr lang="en-US" sz="2400" dirty="0">
                <a:solidFill>
                  <a:srgbClr val="FFC000"/>
                </a:solidFill>
              </a:rPr>
              <a:t>In groups:</a:t>
            </a:r>
            <a:br>
              <a:rPr lang="en-US" sz="2400" dirty="0">
                <a:solidFill>
                  <a:srgbClr val="FFC000"/>
                </a:solidFill>
              </a:rPr>
            </a:br>
            <a:r>
              <a:rPr lang="en-US" sz="2400" dirty="0">
                <a:solidFill>
                  <a:srgbClr val="FFC000"/>
                </a:solidFill>
              </a:rPr>
              <a:t>Group A will reread 1-4</a:t>
            </a:r>
            <a:br>
              <a:rPr lang="en-US" sz="2400" dirty="0">
                <a:solidFill>
                  <a:srgbClr val="FFC000"/>
                </a:solidFill>
              </a:rPr>
            </a:br>
            <a:r>
              <a:rPr lang="en-US" sz="2400" dirty="0">
                <a:solidFill>
                  <a:srgbClr val="FFC000"/>
                </a:solidFill>
              </a:rPr>
              <a:t>Group B will reread 5-8</a:t>
            </a:r>
            <a:br>
              <a:rPr lang="en-US" sz="2400" dirty="0">
                <a:solidFill>
                  <a:srgbClr val="FFC000"/>
                </a:solidFill>
              </a:rPr>
            </a:br>
            <a:r>
              <a:rPr lang="en-US" sz="2400" dirty="0">
                <a:solidFill>
                  <a:srgbClr val="FFC000"/>
                </a:solidFill>
              </a:rPr>
              <a:t>to answer the following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14" y="1683657"/>
            <a:ext cx="9661299" cy="43361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Why does Sally </a:t>
            </a:r>
            <a:r>
              <a:rPr lang="en-US" dirty="0" err="1"/>
              <a:t>Krawcheck</a:t>
            </a:r>
            <a:r>
              <a:rPr lang="en-US" dirty="0"/>
              <a:t> get up early?</a:t>
            </a:r>
          </a:p>
          <a:p>
            <a:r>
              <a:rPr lang="en-US" dirty="0"/>
              <a:t>What is Marla Gottschalk’s strategy for success?</a:t>
            </a:r>
          </a:p>
          <a:p>
            <a:r>
              <a:rPr lang="en-US" dirty="0"/>
              <a:t>What are two reasons that Tania Burke likes to ride her bike to work?</a:t>
            </a:r>
          </a:p>
          <a:p>
            <a:r>
              <a:rPr lang="en-US" dirty="0"/>
              <a:t>Why does Dave </a:t>
            </a:r>
            <a:r>
              <a:rPr lang="en-US" dirty="0" err="1"/>
              <a:t>Kerpen</a:t>
            </a:r>
            <a:r>
              <a:rPr lang="en-US" dirty="0"/>
              <a:t> write thank you cards?</a:t>
            </a:r>
          </a:p>
          <a:p>
            <a:r>
              <a:rPr lang="en-US" dirty="0"/>
              <a:t>What does Edward </a:t>
            </a:r>
            <a:r>
              <a:rPr lang="en-US" dirty="0" err="1"/>
              <a:t>Wimmer</a:t>
            </a:r>
            <a:r>
              <a:rPr lang="en-US" dirty="0"/>
              <a:t> do before work everyday? Why?</a:t>
            </a:r>
          </a:p>
          <a:p>
            <a:r>
              <a:rPr lang="en-US" dirty="0"/>
              <a:t>How does Liz Ryan stay energized ?</a:t>
            </a:r>
          </a:p>
          <a:p>
            <a:r>
              <a:rPr lang="en-US" dirty="0"/>
              <a:t>What are two unusual things that Leo </a:t>
            </a:r>
            <a:r>
              <a:rPr lang="en-US" dirty="0" err="1"/>
              <a:t>Widrich</a:t>
            </a:r>
            <a:r>
              <a:rPr lang="en-US" dirty="0"/>
              <a:t> does everyday?</a:t>
            </a:r>
          </a:p>
          <a:p>
            <a:r>
              <a:rPr lang="en-US" dirty="0"/>
              <a:t>How does Joe </a:t>
            </a:r>
            <a:r>
              <a:rPr lang="en-US" dirty="0" err="1"/>
              <a:t>Basgall</a:t>
            </a:r>
            <a:r>
              <a:rPr lang="en-US" dirty="0"/>
              <a:t> keep track of his priorities?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00593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0"/>
            <a:ext cx="12192000" cy="71658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What do you think? Which one of your Entrepreneurs would probably say…..?</a:t>
            </a:r>
            <a:br>
              <a:rPr lang="en-US" sz="2400" dirty="0">
                <a:solidFill>
                  <a:srgbClr val="002060"/>
                </a:solidFill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716581"/>
            <a:ext cx="10798629" cy="5756789"/>
          </a:xfrm>
        </p:spPr>
        <p:txBody>
          <a:bodyPr>
            <a:normAutofit/>
          </a:bodyPr>
          <a:lstStyle/>
          <a:p>
            <a:r>
              <a:rPr lang="en-US" dirty="0"/>
              <a:t>At the end of the day, I evaluate my own performance.</a:t>
            </a:r>
          </a:p>
          <a:p>
            <a:r>
              <a:rPr lang="en-US" dirty="0"/>
              <a:t>For me, it’s not productive to follow the same routine every day.</a:t>
            </a:r>
          </a:p>
          <a:p>
            <a:r>
              <a:rPr lang="en-US" dirty="0"/>
              <a:t>I find traffic really stressful.</a:t>
            </a:r>
          </a:p>
          <a:p>
            <a:r>
              <a:rPr lang="en-US" dirty="0"/>
              <a:t>I don’t think very clearly at night.</a:t>
            </a:r>
          </a:p>
          <a:p>
            <a:r>
              <a:rPr lang="en-US" dirty="0"/>
              <a:t>It’s important to show people that you appreciate them.</a:t>
            </a:r>
          </a:p>
          <a:p>
            <a:r>
              <a:rPr lang="en-US" dirty="0"/>
              <a:t>Taking a break in the middle of the day gives me energy.</a:t>
            </a:r>
          </a:p>
          <a:p>
            <a:r>
              <a:rPr lang="en-US" dirty="0"/>
              <a:t>A manager should set a good example for his or her employees.</a:t>
            </a:r>
          </a:p>
          <a:p>
            <a:r>
              <a:rPr lang="en-US" dirty="0"/>
              <a:t>I’m very predictable.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7201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0" y="331107"/>
            <a:ext cx="10985500" cy="716582"/>
          </a:xfrm>
        </p:spPr>
        <p:txBody>
          <a:bodyPr/>
          <a:lstStyle/>
          <a:p>
            <a:r>
              <a:rPr lang="en-US" dirty="0"/>
              <a:t>Tell the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86" y="1785257"/>
            <a:ext cx="11400064" cy="4601029"/>
          </a:xfrm>
        </p:spPr>
        <p:txBody>
          <a:bodyPr>
            <a:normAutofit/>
          </a:bodyPr>
          <a:lstStyle/>
          <a:p>
            <a:r>
              <a:rPr lang="en-US" dirty="0"/>
              <a:t>Do you do any of the things that theses entrepreneurs do ? Which things?</a:t>
            </a:r>
          </a:p>
          <a:p>
            <a:endParaRPr lang="en-US" dirty="0"/>
          </a:p>
          <a:p>
            <a:r>
              <a:rPr lang="en-US" dirty="0"/>
              <a:t>Do you think people’s strategies for success would work well for you? Why or why not?</a:t>
            </a:r>
          </a:p>
          <a:p>
            <a:endParaRPr lang="en-US" dirty="0"/>
          </a:p>
          <a:p>
            <a:r>
              <a:rPr lang="en-US" dirty="0"/>
              <a:t>Do you know anyone with an unusual daily routine? What do they do?</a:t>
            </a:r>
          </a:p>
        </p:txBody>
      </p:sp>
    </p:spTree>
    <p:extLst>
      <p:ext uri="{BB962C8B-B14F-4D97-AF65-F5344CB8AC3E}">
        <p14:creationId xmlns:p14="http://schemas.microsoft.com/office/powerpoint/2010/main" val="137806269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472" y="-116114"/>
            <a:ext cx="10272156" cy="1925123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Let’s see if you guys were paying attention… </a:t>
            </a:r>
            <a:br>
              <a:rPr lang="en-US" sz="3200" dirty="0">
                <a:solidFill>
                  <a:srgbClr val="FF0000"/>
                </a:solidFill>
              </a:rPr>
            </a:b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Put the verb in passive, present, or continuous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58" y="1640114"/>
            <a:ext cx="11775044" cy="479631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“ Can I help you?” No, the manager _________ ( help) me now.</a:t>
            </a:r>
          </a:p>
          <a:p>
            <a:r>
              <a:rPr lang="en-US" dirty="0"/>
              <a:t>A lot of manufactured goods ____ ( make) in Asia.</a:t>
            </a:r>
          </a:p>
          <a:p>
            <a:r>
              <a:rPr lang="en-US" dirty="0"/>
              <a:t>A large percentage of the food we buy ______ ( import).</a:t>
            </a:r>
          </a:p>
          <a:p>
            <a:r>
              <a:rPr lang="en-US" dirty="0"/>
              <a:t>My son ___________(talk) on the phone right now.</a:t>
            </a:r>
          </a:p>
          <a:p>
            <a:r>
              <a:rPr lang="en-US" dirty="0"/>
              <a:t>The banking industry in the U.S. ____________ ( situate) in New York.</a:t>
            </a:r>
          </a:p>
          <a:p>
            <a:r>
              <a:rPr lang="en-US" dirty="0"/>
              <a:t>He usually ___________(drive) to work.</a:t>
            </a:r>
          </a:p>
          <a:p>
            <a:r>
              <a:rPr lang="en-US" dirty="0"/>
              <a:t>______ the tip _______ ( include) in the bill?</a:t>
            </a:r>
          </a:p>
          <a:p>
            <a:r>
              <a:rPr lang="en-US" dirty="0"/>
              <a:t>Jessica __________(watch) a lot of TV, it isn’t healthy.</a:t>
            </a:r>
          </a:p>
          <a:p>
            <a:r>
              <a:rPr lang="en-US" dirty="0"/>
              <a:t>Basketball players _____________ (pay) far too much money.</a:t>
            </a:r>
          </a:p>
          <a:p>
            <a:r>
              <a:rPr lang="en-US" dirty="0"/>
              <a:t>What book _______ you _______(read) these days?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6122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4" y="287564"/>
            <a:ext cx="10985500" cy="716582"/>
          </a:xfrm>
        </p:spPr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57" y="1004146"/>
            <a:ext cx="11335657" cy="55708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 Can I help you?” No, the manager </a:t>
            </a:r>
            <a:r>
              <a:rPr lang="en-US" dirty="0">
                <a:solidFill>
                  <a:srgbClr val="00B0F0"/>
                </a:solidFill>
              </a:rPr>
              <a:t>is helping </a:t>
            </a:r>
            <a:r>
              <a:rPr lang="en-US" dirty="0"/>
              <a:t>me now.</a:t>
            </a:r>
          </a:p>
          <a:p>
            <a:r>
              <a:rPr lang="en-US" dirty="0"/>
              <a:t>A lot of manufactured goods </a:t>
            </a:r>
            <a:r>
              <a:rPr lang="en-US" dirty="0">
                <a:solidFill>
                  <a:srgbClr val="00B0F0"/>
                </a:solidFill>
              </a:rPr>
              <a:t>are made </a:t>
            </a:r>
            <a:r>
              <a:rPr lang="en-US" dirty="0"/>
              <a:t>in Asia.</a:t>
            </a:r>
          </a:p>
          <a:p>
            <a:r>
              <a:rPr lang="en-US" dirty="0"/>
              <a:t>A large percentage of the food we buy </a:t>
            </a:r>
            <a:r>
              <a:rPr lang="en-US" dirty="0">
                <a:solidFill>
                  <a:srgbClr val="00B0F0"/>
                </a:solidFill>
              </a:rPr>
              <a:t>is imported.</a:t>
            </a:r>
          </a:p>
          <a:p>
            <a:r>
              <a:rPr lang="en-US" dirty="0"/>
              <a:t> My son </a:t>
            </a:r>
            <a:r>
              <a:rPr lang="en-US" dirty="0">
                <a:solidFill>
                  <a:srgbClr val="00B0F0"/>
                </a:solidFill>
              </a:rPr>
              <a:t>is talking </a:t>
            </a:r>
            <a:r>
              <a:rPr lang="en-US" dirty="0"/>
              <a:t>on the phone right now.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/>
              <a:t>The banking industry in the U.S. </a:t>
            </a:r>
            <a:r>
              <a:rPr lang="en-US" dirty="0">
                <a:solidFill>
                  <a:srgbClr val="00B0F0"/>
                </a:solidFill>
              </a:rPr>
              <a:t>is situated </a:t>
            </a:r>
            <a:r>
              <a:rPr lang="en-US" dirty="0"/>
              <a:t>in New York.</a:t>
            </a:r>
          </a:p>
          <a:p>
            <a:r>
              <a:rPr lang="en-US" dirty="0"/>
              <a:t>He usually </a:t>
            </a:r>
            <a:r>
              <a:rPr lang="en-US" dirty="0">
                <a:solidFill>
                  <a:srgbClr val="00B0F0"/>
                </a:solidFill>
              </a:rPr>
              <a:t>drives</a:t>
            </a:r>
            <a:r>
              <a:rPr lang="en-US" dirty="0"/>
              <a:t> to work.</a:t>
            </a:r>
          </a:p>
          <a:p>
            <a:r>
              <a:rPr lang="en-US" dirty="0">
                <a:solidFill>
                  <a:srgbClr val="00B0F0"/>
                </a:solidFill>
              </a:rPr>
              <a:t>Is</a:t>
            </a:r>
            <a:r>
              <a:rPr lang="en-US" dirty="0"/>
              <a:t>  the tip </a:t>
            </a:r>
            <a:r>
              <a:rPr lang="en-US" dirty="0">
                <a:solidFill>
                  <a:srgbClr val="00B0F0"/>
                </a:solidFill>
              </a:rPr>
              <a:t>Included</a:t>
            </a:r>
            <a:r>
              <a:rPr lang="en-US" dirty="0"/>
              <a:t> in the bill?</a:t>
            </a:r>
          </a:p>
          <a:p>
            <a:r>
              <a:rPr lang="en-US" dirty="0"/>
              <a:t>Jessica </a:t>
            </a:r>
            <a:r>
              <a:rPr lang="en-US" dirty="0">
                <a:solidFill>
                  <a:srgbClr val="00B0F0"/>
                </a:solidFill>
              </a:rPr>
              <a:t>watches</a:t>
            </a:r>
            <a:r>
              <a:rPr lang="en-US" dirty="0"/>
              <a:t> a lot of TV, it isn’t healthy.</a:t>
            </a:r>
          </a:p>
          <a:p>
            <a:r>
              <a:rPr lang="en-US" dirty="0"/>
              <a:t> Basketball players </a:t>
            </a:r>
            <a:r>
              <a:rPr lang="en-US" dirty="0">
                <a:solidFill>
                  <a:srgbClr val="00B0F0"/>
                </a:solidFill>
              </a:rPr>
              <a:t>are paid </a:t>
            </a:r>
            <a:r>
              <a:rPr lang="en-US" dirty="0"/>
              <a:t>far too much money.</a:t>
            </a:r>
          </a:p>
          <a:p>
            <a:r>
              <a:rPr lang="en-US" dirty="0"/>
              <a:t>What book </a:t>
            </a:r>
            <a:r>
              <a:rPr lang="en-US" dirty="0">
                <a:solidFill>
                  <a:srgbClr val="00B0F0"/>
                </a:solidFill>
              </a:rPr>
              <a:t>are</a:t>
            </a:r>
            <a:r>
              <a:rPr lang="en-US" dirty="0"/>
              <a:t> you </a:t>
            </a:r>
            <a:r>
              <a:rPr lang="en-US" dirty="0">
                <a:solidFill>
                  <a:srgbClr val="00B0F0"/>
                </a:solidFill>
              </a:rPr>
              <a:t>reading</a:t>
            </a:r>
            <a:r>
              <a:rPr lang="en-US" dirty="0"/>
              <a:t> these days?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8638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31" y="246743"/>
            <a:ext cx="9794504" cy="1571116"/>
          </a:xfrm>
        </p:spPr>
        <p:txBody>
          <a:bodyPr/>
          <a:lstStyle/>
          <a:p>
            <a:r>
              <a:rPr lang="en-US" dirty="0"/>
              <a:t>Let’s correct the wrong sentences:</a:t>
            </a:r>
            <a:br>
              <a:rPr lang="en-US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72" y="870857"/>
            <a:ext cx="9603242" cy="5148943"/>
          </a:xfrm>
        </p:spPr>
        <p:txBody>
          <a:bodyPr>
            <a:normAutofit/>
          </a:bodyPr>
          <a:lstStyle/>
          <a:p>
            <a:r>
              <a:rPr lang="en-US" dirty="0"/>
              <a:t>I’m not wanting an ice cream</a:t>
            </a:r>
          </a:p>
          <a:p>
            <a:r>
              <a:rPr lang="en-US" dirty="0"/>
              <a:t>Are you understanding what I’m saying?</a:t>
            </a:r>
          </a:p>
          <a:p>
            <a:r>
              <a:rPr lang="en-US" dirty="0"/>
              <a:t>I’m enjoying the class. It’s great.</a:t>
            </a:r>
          </a:p>
          <a:p>
            <a:r>
              <a:rPr lang="en-US" dirty="0"/>
              <a:t>I’m thinking you’re really nice.</a:t>
            </a:r>
          </a:p>
          <a:p>
            <a:r>
              <a:rPr lang="en-US" dirty="0"/>
              <a:t>What are you thinking about?</a:t>
            </a:r>
          </a:p>
          <a:p>
            <a:r>
              <a:rPr lang="en-US" dirty="0"/>
              <a:t>I’m not believing you. You’re telling lies.</a:t>
            </a:r>
          </a:p>
          <a:p>
            <a:r>
              <a:rPr lang="en-US" dirty="0"/>
              <a:t>I’m knowing you’re not agreeing with me.</a:t>
            </a:r>
          </a:p>
          <a:p>
            <a:r>
              <a:rPr lang="en-US" dirty="0"/>
              <a:t>She’s having a lot of money.</a:t>
            </a:r>
          </a:p>
        </p:txBody>
      </p:sp>
    </p:spTree>
    <p:extLst>
      <p:ext uri="{BB962C8B-B14F-4D97-AF65-F5344CB8AC3E}">
        <p14:creationId xmlns:p14="http://schemas.microsoft.com/office/powerpoint/2010/main" val="220299761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707" y="302079"/>
            <a:ext cx="10985500" cy="716582"/>
          </a:xfrm>
        </p:spPr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4" y="1132114"/>
            <a:ext cx="9835470" cy="4887686"/>
          </a:xfrm>
        </p:spPr>
        <p:txBody>
          <a:bodyPr>
            <a:normAutofit/>
          </a:bodyPr>
          <a:lstStyle/>
          <a:p>
            <a:r>
              <a:rPr lang="en-US" dirty="0"/>
              <a:t>I </a:t>
            </a:r>
            <a:r>
              <a:rPr lang="en-US" dirty="0">
                <a:solidFill>
                  <a:srgbClr val="FF0000"/>
                </a:solidFill>
              </a:rPr>
              <a:t>don’t want </a:t>
            </a:r>
            <a:r>
              <a:rPr lang="en-US" dirty="0"/>
              <a:t>an ice cream</a:t>
            </a:r>
          </a:p>
          <a:p>
            <a:r>
              <a:rPr lang="en-US" dirty="0">
                <a:solidFill>
                  <a:srgbClr val="FF0000"/>
                </a:solidFill>
              </a:rPr>
              <a:t>Do</a:t>
            </a:r>
            <a:r>
              <a:rPr lang="en-US" dirty="0"/>
              <a:t> you </a:t>
            </a:r>
            <a:r>
              <a:rPr lang="en-US" dirty="0">
                <a:solidFill>
                  <a:srgbClr val="FF0000"/>
                </a:solidFill>
              </a:rPr>
              <a:t>understand</a:t>
            </a:r>
            <a:r>
              <a:rPr lang="en-US" dirty="0"/>
              <a:t> what I’m saying?</a:t>
            </a:r>
          </a:p>
          <a:p>
            <a:r>
              <a:rPr lang="en-US" dirty="0"/>
              <a:t>I’m enjoying the class. It’s great. </a:t>
            </a:r>
            <a:r>
              <a:rPr lang="en-US" dirty="0">
                <a:solidFill>
                  <a:srgbClr val="FF0000"/>
                </a:solidFill>
              </a:rPr>
              <a:t>(correct)</a:t>
            </a:r>
          </a:p>
          <a:p>
            <a:r>
              <a:rPr lang="en-US" dirty="0"/>
              <a:t>I </a:t>
            </a:r>
            <a:r>
              <a:rPr lang="en-US" dirty="0">
                <a:solidFill>
                  <a:srgbClr val="FF0000"/>
                </a:solidFill>
              </a:rPr>
              <a:t>think</a:t>
            </a:r>
            <a:r>
              <a:rPr lang="en-US" dirty="0"/>
              <a:t> you’re really nice.</a:t>
            </a:r>
          </a:p>
          <a:p>
            <a:r>
              <a:rPr lang="en-US" dirty="0"/>
              <a:t>What are you thinking about? </a:t>
            </a:r>
            <a:r>
              <a:rPr lang="en-US" dirty="0">
                <a:solidFill>
                  <a:srgbClr val="FF0000"/>
                </a:solidFill>
              </a:rPr>
              <a:t>(correct)</a:t>
            </a:r>
          </a:p>
          <a:p>
            <a:r>
              <a:rPr lang="en-US" dirty="0"/>
              <a:t>I </a:t>
            </a:r>
            <a:r>
              <a:rPr lang="en-US" dirty="0">
                <a:solidFill>
                  <a:srgbClr val="FF0000"/>
                </a:solidFill>
              </a:rPr>
              <a:t>don’t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believe</a:t>
            </a:r>
            <a:r>
              <a:rPr lang="en-US" dirty="0"/>
              <a:t> you. You’re telling lies.</a:t>
            </a:r>
          </a:p>
          <a:p>
            <a:r>
              <a:rPr lang="en-US" dirty="0"/>
              <a:t>I </a:t>
            </a:r>
            <a:r>
              <a:rPr lang="en-US" dirty="0">
                <a:solidFill>
                  <a:srgbClr val="FF0000"/>
                </a:solidFill>
              </a:rPr>
              <a:t>know</a:t>
            </a:r>
            <a:r>
              <a:rPr lang="en-US" dirty="0"/>
              <a:t> you </a:t>
            </a:r>
            <a:r>
              <a:rPr lang="en-US" dirty="0">
                <a:solidFill>
                  <a:srgbClr val="FF0000"/>
                </a:solidFill>
              </a:rPr>
              <a:t>disagree </a:t>
            </a:r>
            <a:r>
              <a:rPr lang="en-US" dirty="0"/>
              <a:t>with me.</a:t>
            </a:r>
          </a:p>
          <a:p>
            <a:r>
              <a:rPr lang="en-US" dirty="0"/>
              <a:t>She </a:t>
            </a:r>
            <a:r>
              <a:rPr lang="en-US" dirty="0">
                <a:solidFill>
                  <a:srgbClr val="FF0000"/>
                </a:solidFill>
              </a:rPr>
              <a:t>has</a:t>
            </a:r>
            <a:r>
              <a:rPr lang="en-US" dirty="0"/>
              <a:t> a lot of money.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8832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2622" y="287564"/>
            <a:ext cx="10985500" cy="716582"/>
          </a:xfrm>
        </p:spPr>
        <p:txBody>
          <a:bodyPr/>
          <a:lstStyle/>
          <a:p>
            <a:r>
              <a:rPr lang="en-US" dirty="0"/>
              <a:t>Try this with a partner …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486756"/>
              </p:ext>
            </p:extLst>
          </p:nvPr>
        </p:nvGraphicFramePr>
        <p:xfrm>
          <a:off x="5181600" y="2278743"/>
          <a:ext cx="6879772" cy="2915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2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189">
                <a:tc>
                  <a:txBody>
                    <a:bodyPr/>
                    <a:lstStyle/>
                    <a:p>
                      <a:r>
                        <a:rPr lang="en-US" sz="1400" dirty="0"/>
                        <a:t>Job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Current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189">
                <a:tc>
                  <a:txBody>
                    <a:bodyPr/>
                    <a:lstStyle/>
                    <a:p>
                      <a:r>
                        <a:rPr lang="en-US" sz="1400" dirty="0"/>
                        <a:t>Is responsible for dunning the</a:t>
                      </a:r>
                      <a:r>
                        <a:rPr lang="en-US" sz="1400" baseline="0" dirty="0"/>
                        <a:t> whole company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Buying new hardware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189">
                <a:tc>
                  <a:txBody>
                    <a:bodyPr/>
                    <a:lstStyle/>
                    <a:p>
                      <a:r>
                        <a:rPr lang="en-US" sz="1400" dirty="0"/>
                        <a:t>Making appointments and arrangements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Making bookings for a conference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189">
                <a:tc>
                  <a:txBody>
                    <a:bodyPr/>
                    <a:lstStyle/>
                    <a:p>
                      <a:r>
                        <a:rPr lang="en-US" sz="1400" dirty="0"/>
                        <a:t>Negotiates prices and contracts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Visiting new customers in China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189">
                <a:tc>
                  <a:txBody>
                    <a:bodyPr/>
                    <a:lstStyle/>
                    <a:p>
                      <a:r>
                        <a:rPr lang="en-US" sz="1400" dirty="0"/>
                        <a:t>Runs an IT</a:t>
                      </a:r>
                      <a:r>
                        <a:rPr lang="en-US" sz="1400" baseline="0" dirty="0"/>
                        <a:t> support team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Recruiting new</a:t>
                      </a:r>
                      <a:r>
                        <a:rPr lang="en-US" sz="1400" baseline="0" dirty="0"/>
                        <a:t> staff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85">
                <a:tc>
                  <a:txBody>
                    <a:bodyPr/>
                    <a:lstStyle/>
                    <a:p>
                      <a:r>
                        <a:rPr lang="en-US" sz="1400" dirty="0"/>
                        <a:t>Is in charge of budget</a:t>
                      </a:r>
                      <a:r>
                        <a:rPr lang="en-US" sz="1400" baseline="0" dirty="0"/>
                        <a:t> and cash flow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Discussing plans and targets</a:t>
                      </a:r>
                      <a:r>
                        <a:rPr lang="en-US" sz="1400" baseline="0" dirty="0"/>
                        <a:t> with the Board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189">
                <a:tc>
                  <a:txBody>
                    <a:bodyPr/>
                    <a:lstStyle/>
                    <a:p>
                      <a:r>
                        <a:rPr lang="en-US" sz="1400" dirty="0"/>
                        <a:t>Deals with employees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Preparing a financial report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279810"/>
              </p:ext>
            </p:extLst>
          </p:nvPr>
        </p:nvGraphicFramePr>
        <p:xfrm>
          <a:off x="0" y="2119089"/>
          <a:ext cx="5158015" cy="307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8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480">
                <a:tc>
                  <a:txBody>
                    <a:bodyPr/>
                    <a:lstStyle/>
                    <a:p>
                      <a:r>
                        <a:rPr lang="en-US" sz="1600" dirty="0"/>
                        <a:t>Jobs to choose</a:t>
                      </a:r>
                      <a:r>
                        <a:rPr lang="en-US" sz="1600" baseline="0" dirty="0"/>
                        <a:t> from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480">
                <a:tc>
                  <a:txBody>
                    <a:bodyPr/>
                    <a:lstStyle/>
                    <a:p>
                      <a:r>
                        <a:rPr lang="en-US" sz="1600" dirty="0"/>
                        <a:t>Accountant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480">
                <a:tc>
                  <a:txBody>
                    <a:bodyPr/>
                    <a:lstStyle/>
                    <a:p>
                      <a:r>
                        <a:rPr lang="en-US" sz="1600" dirty="0"/>
                        <a:t>Human resources manager (HR)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480">
                <a:tc>
                  <a:txBody>
                    <a:bodyPr/>
                    <a:lstStyle/>
                    <a:p>
                      <a:r>
                        <a:rPr lang="en-US" sz="1600" dirty="0"/>
                        <a:t>Chief executive officer</a:t>
                      </a:r>
                      <a:r>
                        <a:rPr lang="en-US" sz="1600" baseline="0" dirty="0"/>
                        <a:t> ( CEO)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480">
                <a:tc>
                  <a:txBody>
                    <a:bodyPr/>
                    <a:lstStyle/>
                    <a:p>
                      <a:r>
                        <a:rPr lang="en-US" sz="1600" dirty="0"/>
                        <a:t>Personal Assistant</a:t>
                      </a:r>
                      <a:r>
                        <a:rPr lang="en-US" sz="1600" baseline="0" dirty="0"/>
                        <a:t> (PA)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480">
                <a:tc>
                  <a:txBody>
                    <a:bodyPr/>
                    <a:lstStyle/>
                    <a:p>
                      <a:r>
                        <a:rPr lang="en-US" sz="1600" dirty="0"/>
                        <a:t>Information Technology</a:t>
                      </a:r>
                      <a:r>
                        <a:rPr lang="en-US" sz="1600" baseline="0" dirty="0"/>
                        <a:t> Manager ( IT)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480">
                <a:tc>
                  <a:txBody>
                    <a:bodyPr/>
                    <a:lstStyle/>
                    <a:p>
                      <a:r>
                        <a:rPr lang="en-US" sz="1600" dirty="0"/>
                        <a:t>Sales Director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01212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8 Track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198" y="221342"/>
            <a:ext cx="609600" cy="6096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837940"/>
              </p:ext>
            </p:extLst>
          </p:nvPr>
        </p:nvGraphicFramePr>
        <p:xfrm>
          <a:off x="3628571" y="1973941"/>
          <a:ext cx="8360229" cy="2968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3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075">
                <a:tc>
                  <a:txBody>
                    <a:bodyPr/>
                    <a:lstStyle/>
                    <a:p>
                      <a:r>
                        <a:rPr lang="en-US" sz="1600" dirty="0"/>
                        <a:t>Names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Occupation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075">
                <a:tc>
                  <a:txBody>
                    <a:bodyPr/>
                    <a:lstStyle/>
                    <a:p>
                      <a:r>
                        <a:rPr lang="en-US" sz="1600" dirty="0"/>
                        <a:t>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Accountant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075">
                <a:tc>
                  <a:txBody>
                    <a:bodyPr/>
                    <a:lstStyle/>
                    <a:p>
                      <a:r>
                        <a:rPr lang="en-US" sz="1600" dirty="0"/>
                        <a:t>Alex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Human resources manager (HR)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075">
                <a:tc>
                  <a:txBody>
                    <a:bodyPr/>
                    <a:lstStyle/>
                    <a:p>
                      <a:r>
                        <a:rPr lang="en-US" sz="1600" dirty="0"/>
                        <a:t>Anna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Chief executive officer</a:t>
                      </a:r>
                      <a:r>
                        <a:rPr lang="en-US" sz="1600" baseline="0" dirty="0"/>
                        <a:t> ( CEO)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075">
                <a:tc>
                  <a:txBody>
                    <a:bodyPr/>
                    <a:lstStyle/>
                    <a:p>
                      <a:r>
                        <a:rPr lang="en-US" sz="1600" dirty="0"/>
                        <a:t>Jenny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Personal Assistant</a:t>
                      </a:r>
                      <a:r>
                        <a:rPr lang="en-US" sz="1600" baseline="0" dirty="0"/>
                        <a:t> (PA)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075">
                <a:tc>
                  <a:txBody>
                    <a:bodyPr/>
                    <a:lstStyle/>
                    <a:p>
                      <a:r>
                        <a:rPr lang="en-US" sz="1600" dirty="0"/>
                        <a:t>Matthew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Information Technology</a:t>
                      </a:r>
                      <a:r>
                        <a:rPr lang="en-US" sz="1600" baseline="0" dirty="0"/>
                        <a:t> Manager ( IT)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075">
                <a:tc>
                  <a:txBody>
                    <a:bodyPr/>
                    <a:lstStyle/>
                    <a:p>
                      <a:r>
                        <a:rPr lang="en-US" sz="1600" dirty="0"/>
                        <a:t>Christina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Sales Director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0672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10668" y="5342399"/>
            <a:ext cx="722826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What can you remember about</a:t>
            </a:r>
          </a:p>
          <a:p>
            <a:pPr algn="ctr"/>
            <a:r>
              <a:rPr lang="en-US" sz="3600" b="1" dirty="0">
                <a:ln/>
                <a:solidFill>
                  <a:schemeClr val="accent4"/>
                </a:solidFill>
              </a:rPr>
              <a:t>each member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86780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02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2322" y="2746029"/>
            <a:ext cx="32960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3"/>
                </a:solidFill>
                <a:effectLst/>
              </a:rPr>
              <a:t>Tell the class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8343" y="1538514"/>
            <a:ext cx="6560458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If you could change your job:</a:t>
            </a: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-What job would you rather have?</a:t>
            </a:r>
          </a:p>
          <a:p>
            <a:pPr algn="ctr"/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-How much would your compensation be?</a:t>
            </a:r>
          </a:p>
          <a:p>
            <a:pPr algn="ctr"/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Give reason.</a:t>
            </a:r>
          </a:p>
        </p:txBody>
      </p:sp>
    </p:spTree>
    <p:extLst>
      <p:ext uri="{BB962C8B-B14F-4D97-AF65-F5344CB8AC3E}">
        <p14:creationId xmlns:p14="http://schemas.microsoft.com/office/powerpoint/2010/main" val="353491572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980567"/>
              </p:ext>
            </p:extLst>
          </p:nvPr>
        </p:nvGraphicFramePr>
        <p:xfrm>
          <a:off x="4169558" y="1610316"/>
          <a:ext cx="358502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5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Occupation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Basketball player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Nurse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Teacher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Supermarket</a:t>
                      </a:r>
                      <a:r>
                        <a:rPr lang="en-US" baseline="0" dirty="0"/>
                        <a:t> cashier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Police officer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Pilot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Lawyer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Farmer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54252" y="33463"/>
            <a:ext cx="83134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Who earns an annual salary of..?</a:t>
            </a:r>
          </a:p>
        </p:txBody>
      </p:sp>
      <p:sp>
        <p:nvSpPr>
          <p:cNvPr id="5" name="Rectangle 4"/>
          <p:cNvSpPr/>
          <p:nvPr/>
        </p:nvSpPr>
        <p:spPr>
          <a:xfrm>
            <a:off x="349291" y="5746162"/>
            <a:ext cx="19046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4"/>
                </a:solidFill>
                <a:effectLst/>
              </a:rPr>
              <a:t>$180,000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6251" y="3026712"/>
            <a:ext cx="16754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3"/>
                </a:solidFill>
                <a:effectLst/>
              </a:rPr>
              <a:t>$30,000</a:t>
            </a:r>
          </a:p>
        </p:txBody>
      </p:sp>
      <p:sp>
        <p:nvSpPr>
          <p:cNvPr id="7" name="Rectangle 6"/>
          <p:cNvSpPr/>
          <p:nvPr/>
        </p:nvSpPr>
        <p:spPr>
          <a:xfrm>
            <a:off x="5198895" y="5952438"/>
            <a:ext cx="16754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$20,000</a:t>
            </a:r>
          </a:p>
        </p:txBody>
      </p:sp>
      <p:sp>
        <p:nvSpPr>
          <p:cNvPr id="9" name="Rectangle 8"/>
          <p:cNvSpPr/>
          <p:nvPr/>
        </p:nvSpPr>
        <p:spPr>
          <a:xfrm>
            <a:off x="9656190" y="3174484"/>
            <a:ext cx="1563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1 million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32292" y="1696676"/>
            <a:ext cx="19559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$200,000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73536" y="4819862"/>
            <a:ext cx="17908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3"/>
                </a:solidFill>
                <a:effectLst/>
              </a:rPr>
              <a:t>$ 50,000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01636" y="1696676"/>
            <a:ext cx="19046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4"/>
                </a:solidFill>
                <a:effectLst/>
              </a:rPr>
              <a:t>$115,000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55809" y="773346"/>
            <a:ext cx="14879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$60,000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75566" y="4246800"/>
            <a:ext cx="19046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$750,000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31243" y="5933175"/>
            <a:ext cx="16754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$70,000</a:t>
            </a:r>
          </a:p>
        </p:txBody>
      </p:sp>
    </p:spTree>
    <p:extLst>
      <p:ext uri="{BB962C8B-B14F-4D97-AF65-F5344CB8AC3E}">
        <p14:creationId xmlns:p14="http://schemas.microsoft.com/office/powerpoint/2010/main" val="1615306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Custom 1">
      <a:majorFont>
        <a:latin typeface="Montserrat SemiBold"/>
        <a:ea typeface="Helvetica Neue"/>
        <a:cs typeface="Helvetica Neue"/>
      </a:majorFont>
      <a:minorFont>
        <a:latin typeface="Montserrat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FD36C645DD340AABAE6161DA6060D" ma:contentTypeVersion="18" ma:contentTypeDescription="Create a new document." ma:contentTypeScope="" ma:versionID="23dbfe3419d5d70189def993502736a2">
  <xsd:schema xmlns:xsd="http://www.w3.org/2001/XMLSchema" xmlns:xs="http://www.w3.org/2001/XMLSchema" xmlns:p="http://schemas.microsoft.com/office/2006/metadata/properties" xmlns:ns2="5ff90f32-14c0-4474-9363-192e16417ca8" xmlns:ns3="145a983c-5312-46f9-82e2-e70a15caf99b" targetNamespace="http://schemas.microsoft.com/office/2006/metadata/properties" ma:root="true" ma:fieldsID="c87f7c66f158d6e7cc1edf71d9c46c2d" ns2:_="" ns3:_="">
    <xsd:import namespace="5ff90f32-14c0-4474-9363-192e16417ca8"/>
    <xsd:import namespace="145a983c-5312-46f9-82e2-e70a15caf9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f90f32-14c0-4474-9363-192e16417c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2195749-4904-48bd-8f47-5cc01d2f9c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a983c-5312-46f9-82e2-e70a15caf99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e4498f4-de78-426a-a8c0-63b0d2fd65c8}" ma:internalName="TaxCatchAll" ma:showField="CatchAllData" ma:web="145a983c-5312-46f9-82e2-e70a15caf9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5a983c-5312-46f9-82e2-e70a15caf99b" xsi:nil="true"/>
    <lcf76f155ced4ddcb4097134ff3c332f xmlns="5ff90f32-14c0-4474-9363-192e16417c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26C5E1-C0B7-4B48-BD5B-B0D6E2C033D7}"/>
</file>

<file path=customXml/itemProps2.xml><?xml version="1.0" encoding="utf-8"?>
<ds:datastoreItem xmlns:ds="http://schemas.openxmlformats.org/officeDocument/2006/customXml" ds:itemID="{F0A33D36-8188-4E23-9629-C33C3413BBEF}"/>
</file>

<file path=customXml/itemProps3.xml><?xml version="1.0" encoding="utf-8"?>
<ds:datastoreItem xmlns:ds="http://schemas.openxmlformats.org/officeDocument/2006/customXml" ds:itemID="{54A93222-1A00-4A0F-8E51-951C30142926}"/>
</file>

<file path=docProps/app.xml><?xml version="1.0" encoding="utf-8"?>
<Properties xmlns="http://schemas.openxmlformats.org/officeDocument/2006/extended-properties" xmlns:vt="http://schemas.openxmlformats.org/officeDocument/2006/docPropsVTypes">
  <Template>PowerPoint Amideast New Branding Template v2</Template>
  <TotalTime>2079</TotalTime>
  <Words>1804</Words>
  <Application>Microsoft Office PowerPoint</Application>
  <PresentationFormat>Widescreen</PresentationFormat>
  <Paragraphs>201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Helvetica Neue Medium</vt:lpstr>
      <vt:lpstr>Montserrat</vt:lpstr>
      <vt:lpstr>Montserrat SemiBold</vt:lpstr>
      <vt:lpstr>30_BasicColor</vt:lpstr>
      <vt:lpstr>PowerPoint Presentation</vt:lpstr>
      <vt:lpstr>Let’s see if you guys were paying attention…   Put the verb in passive, present, or continuous  </vt:lpstr>
      <vt:lpstr>Answers</vt:lpstr>
      <vt:lpstr>Let’s correct the wrong sentences: </vt:lpstr>
      <vt:lpstr>Answers</vt:lpstr>
      <vt:lpstr>Try this with a partner …</vt:lpstr>
      <vt:lpstr>PowerPoint Presentation</vt:lpstr>
      <vt:lpstr>PowerPoint Presentation</vt:lpstr>
      <vt:lpstr>PowerPoint Presentation</vt:lpstr>
      <vt:lpstr>PowerPoint Presentation</vt:lpstr>
      <vt:lpstr>Which of these things do you think  successful people do everyday? Choose as many as you want..</vt:lpstr>
      <vt:lpstr>PowerPoint Presentation</vt:lpstr>
      <vt:lpstr>PowerPoint Presentation</vt:lpstr>
      <vt:lpstr>PowerPoint Presentation</vt:lpstr>
      <vt:lpstr>In groups: Group A will reread 1-4 Group B will reread 5-8 to answer the following questions</vt:lpstr>
      <vt:lpstr>What do you think? Which one of your Entrepreneurs would probably say…..? </vt:lpstr>
      <vt:lpstr>Tell the class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Angie Elhout</cp:lastModifiedBy>
  <cp:revision>44</cp:revision>
  <dcterms:created xsi:type="dcterms:W3CDTF">2020-09-28T12:37:11Z</dcterms:created>
  <dcterms:modified xsi:type="dcterms:W3CDTF">2023-04-02T12:44:57Z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0x010100DEEFD36C645DD340AABAE6161DA6060D</vt:lpwstr>
  </property>
</Properties>
</file>