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a" ContentType="audio/x-ms-wma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5" r:id="rId1"/>
  </p:sldMasterIdLst>
  <p:sldIdLst>
    <p:sldId id="256" r:id="rId2"/>
    <p:sldId id="276" r:id="rId3"/>
    <p:sldId id="277" r:id="rId4"/>
    <p:sldId id="270" r:id="rId5"/>
    <p:sldId id="271" r:id="rId6"/>
    <p:sldId id="278" r:id="rId7"/>
    <p:sldId id="279" r:id="rId8"/>
    <p:sldId id="266" r:id="rId9"/>
    <p:sldId id="267" r:id="rId10"/>
    <p:sldId id="272" r:id="rId11"/>
    <p:sldId id="273" r:id="rId12"/>
    <p:sldId id="274" r:id="rId13"/>
    <p:sldId id="265" r:id="rId14"/>
    <p:sldId id="257" r:id="rId15"/>
    <p:sldId id="258" r:id="rId16"/>
    <p:sldId id="263" r:id="rId17"/>
    <p:sldId id="259" r:id="rId18"/>
    <p:sldId id="261" r:id="rId19"/>
    <p:sldId id="262" r:id="rId20"/>
    <p:sldId id="264" r:id="rId21"/>
    <p:sldId id="268" r:id="rId22"/>
    <p:sldId id="275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83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358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solidFill>
                  <a:srgbClr val="FFFFFF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0524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Amideast Bilingual-white.png" descr="Amideast Bilingual-white.png">
            <a:extLst>
              <a:ext uri="{FF2B5EF4-FFF2-40B4-BE49-F238E27FC236}">
                <a16:creationId xmlns:a16="http://schemas.microsoft.com/office/drawing/2014/main" id="{A4106512-9D61-4310-A417-462F4F16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1" y="834589"/>
            <a:ext cx="2321868" cy="11539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2624437"/>
      </p:ext>
    </p:extLst>
  </p:cSld>
  <p:clrMapOvr>
    <a:masterClrMapping/>
  </p:clrMapOvr>
  <p:transition spd="slow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34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5853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0199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41755B-EACB-4A2A-8036-46407116EEE7}"/>
              </a:ext>
            </a:extLst>
          </p:cNvPr>
          <p:cNvSpPr/>
          <p:nvPr/>
        </p:nvSpPr>
        <p:spPr>
          <a:xfrm>
            <a:off x="0" y="328320"/>
            <a:ext cx="12192000" cy="297517"/>
          </a:xfrm>
          <a:prstGeom prst="rect">
            <a:avLst/>
          </a:prstGeom>
          <a:solidFill>
            <a:srgbClr val="283A9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90191"/>
      </p:ext>
    </p:extLst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3950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2" name="617931575_1991x1322.jpg"/>
          <p:cNvSpPr>
            <a:spLocks noGrp="1"/>
          </p:cNvSpPr>
          <p:nvPr>
            <p:ph type="pic" idx="22"/>
          </p:nvPr>
        </p:nvSpPr>
        <p:spPr>
          <a:xfrm>
            <a:off x="4216400" y="1123950"/>
            <a:ext cx="8425006" cy="51020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67631"/>
      </p:ext>
    </p:extLst>
  </p:cSld>
  <p:clrMapOvr>
    <a:masterClrMapping/>
  </p:clrMapOvr>
  <p:transition spd="slow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283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66534"/>
      </p:ext>
    </p:extLst>
  </p:cSld>
  <p:clrMapOvr>
    <a:masterClrMapping/>
  </p:clrMapOvr>
  <p:transition spd="slow">
    <p:wip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395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rPr dirty="0"/>
              <a:t>Agenda Topics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02700"/>
      </p:ext>
    </p:extLst>
  </p:cSld>
  <p:clrMapOvr>
    <a:masterClrMapping/>
  </p:clrMapOvr>
  <p:transition spd="slow"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rgbClr val="283A97"/>
                </a:solidFill>
                <a:latin typeface="+mn-lt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09666"/>
      </p:ext>
    </p:extLst>
  </p:cSld>
  <p:clrMapOvr>
    <a:masterClrMapping/>
  </p:clrMapOvr>
  <p:transition spd="slow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23264"/>
      </p:ext>
    </p:extLst>
  </p:cSld>
  <p:clrMapOvr>
    <a:masterClrMapping/>
  </p:clrMapOvr>
  <p:transition spd="slow">
    <p:wip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40413" y="5337727"/>
            <a:ext cx="100746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88878"/>
      </p:ext>
    </p:extLst>
  </p:cSld>
  <p:clrMapOvr>
    <a:masterClrMapping/>
  </p:clrMapOvr>
  <p:transition spd="slow">
    <p:wip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>
            <a:spLocks noGrp="1"/>
          </p:cNvSpPr>
          <p:nvPr>
            <p:ph type="pic" idx="21"/>
          </p:nvPr>
        </p:nvSpPr>
        <p:spPr>
          <a:xfrm>
            <a:off x="0" y="-63500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82630"/>
      </p:ext>
    </p:extLst>
  </p:cSld>
  <p:clrMapOvr>
    <a:masterClrMapping/>
  </p:clrMapOvr>
  <p:transition spd="slow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989520-7BC5-44DB-B7EB-289F0A83D120}"/>
              </a:ext>
            </a:extLst>
          </p:cNvPr>
          <p:cNvSpPr/>
          <p:nvPr/>
        </p:nvSpPr>
        <p:spPr>
          <a:xfrm>
            <a:off x="0" y="328320"/>
            <a:ext cx="12192000" cy="297517"/>
          </a:xfrm>
          <a:prstGeom prst="rect">
            <a:avLst/>
          </a:prstGeom>
          <a:solidFill>
            <a:srgbClr val="283A9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0367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ransition spd="slow">
    <p:wipe/>
  </p:transition>
  <p:hf sldNum="0" hdr="0" ftr="0" dt="0"/>
  <p:txStyles>
    <p:titleStyle>
      <a:lvl1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559" y="2702629"/>
            <a:ext cx="91903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7F7FB"/>
                </a:solidFill>
              </a:rPr>
              <a:t>Intermediate 1 – Unit 3</a:t>
            </a:r>
          </a:p>
        </p:txBody>
      </p:sp>
    </p:spTree>
    <p:extLst>
      <p:ext uri="{BB962C8B-B14F-4D97-AF65-F5344CB8AC3E}">
        <p14:creationId xmlns:p14="http://schemas.microsoft.com/office/powerpoint/2010/main" val="36000282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316592"/>
            <a:ext cx="10985500" cy="716582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had a great time in Thailand, </a:t>
            </a:r>
            <a:r>
              <a:rPr lang="en-US" dirty="0">
                <a:solidFill>
                  <a:srgbClr val="FF0000"/>
                </a:solidFill>
              </a:rPr>
              <a:t>didn’t we </a:t>
            </a:r>
            <a:r>
              <a:rPr lang="en-US" dirty="0"/>
              <a:t>?</a:t>
            </a:r>
          </a:p>
          <a:p>
            <a:r>
              <a:rPr lang="en-US" dirty="0"/>
              <a:t>The weather was great, </a:t>
            </a:r>
            <a:r>
              <a:rPr lang="en-US" dirty="0">
                <a:solidFill>
                  <a:srgbClr val="FF0000"/>
                </a:solidFill>
              </a:rPr>
              <a:t>wasn’t it</a:t>
            </a:r>
            <a:r>
              <a:rPr lang="en-US" dirty="0"/>
              <a:t>?</a:t>
            </a:r>
          </a:p>
          <a:p>
            <a:r>
              <a:rPr lang="en-US" dirty="0"/>
              <a:t>The French really love their food, </a:t>
            </a:r>
            <a:r>
              <a:rPr lang="en-US" dirty="0">
                <a:solidFill>
                  <a:srgbClr val="FF0000"/>
                </a:solidFill>
              </a:rPr>
              <a:t>don’t they</a:t>
            </a:r>
            <a:r>
              <a:rPr lang="en-US" dirty="0"/>
              <a:t>?</a:t>
            </a:r>
          </a:p>
          <a:p>
            <a:r>
              <a:rPr lang="en-US" dirty="0"/>
              <a:t>It’s a lovely day today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isn’t it </a:t>
            </a:r>
            <a:r>
              <a:rPr lang="en-US" dirty="0"/>
              <a:t>?</a:t>
            </a:r>
          </a:p>
          <a:p>
            <a:r>
              <a:rPr lang="en-US" dirty="0"/>
              <a:t>Karen and Tom are a really nice couple, </a:t>
            </a:r>
            <a:r>
              <a:rPr lang="en-US" dirty="0">
                <a:solidFill>
                  <a:srgbClr val="FF0000"/>
                </a:solidFill>
              </a:rPr>
              <a:t>aren’t they</a:t>
            </a:r>
            <a:r>
              <a:rPr lang="en-US" dirty="0"/>
              <a:t>?</a:t>
            </a:r>
          </a:p>
          <a:p>
            <a:r>
              <a:rPr lang="en-US" dirty="0"/>
              <a:t>Tom earns so much money, </a:t>
            </a:r>
            <a:r>
              <a:rPr lang="en-US" dirty="0">
                <a:solidFill>
                  <a:srgbClr val="FF0000"/>
                </a:solidFill>
              </a:rPr>
              <a:t>doesn’t he </a:t>
            </a:r>
            <a:r>
              <a:rPr lang="en-US" dirty="0"/>
              <a:t>?</a:t>
            </a:r>
          </a:p>
          <a:p>
            <a:r>
              <a:rPr lang="en-US" dirty="0"/>
              <a:t>They want to get married, </a:t>
            </a:r>
            <a:r>
              <a:rPr lang="en-US" dirty="0">
                <a:solidFill>
                  <a:srgbClr val="FF0000"/>
                </a:solidFill>
              </a:rPr>
              <a:t>don’t they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2967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302079"/>
            <a:ext cx="10985500" cy="716582"/>
          </a:xfrm>
        </p:spPr>
        <p:txBody>
          <a:bodyPr/>
          <a:lstStyle/>
          <a:p>
            <a:r>
              <a:rPr lang="en-US" dirty="0"/>
              <a:t>Try this with a partner…..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18661"/>
            <a:ext cx="11385550" cy="5233597"/>
          </a:xfrm>
        </p:spPr>
        <p:txBody>
          <a:bodyPr>
            <a:normAutofit fontScale="92500" lnSpcReduction="20000"/>
          </a:bodyPr>
          <a:lstStyle/>
          <a:p>
            <a:pPr fontAlgn="ctr"/>
            <a:r>
              <a:rPr lang="en-US" dirty="0"/>
              <a:t>She is collecting stickers, </a:t>
            </a:r>
            <a:r>
              <a:rPr lang="en-US" b="1" dirty="0"/>
              <a:t>______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We often watch TV in the afternoon, </a:t>
            </a:r>
            <a:r>
              <a:rPr lang="en-US" b="1" dirty="0"/>
              <a:t>_________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You have cleaned your bike, </a:t>
            </a:r>
            <a:r>
              <a:rPr lang="en-US" b="1" dirty="0"/>
              <a:t>_____________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John and Max don't like math, </a:t>
            </a:r>
            <a:r>
              <a:rPr lang="en-US" b="1" dirty="0"/>
              <a:t>___________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Peter played handball yesterday, </a:t>
            </a:r>
            <a:r>
              <a:rPr lang="en-US" b="1" dirty="0"/>
              <a:t>____________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They are going home from school, </a:t>
            </a:r>
            <a:r>
              <a:rPr lang="en-US" b="1" dirty="0"/>
              <a:t>____________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Mary didn't do her homework last Monday, </a:t>
            </a:r>
            <a:r>
              <a:rPr lang="en-US" b="1" dirty="0"/>
              <a:t>___________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He could have bought a new car, </a:t>
            </a:r>
            <a:r>
              <a:rPr lang="en-US" b="1" dirty="0"/>
              <a:t>__________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Kevin will come tonight, </a:t>
            </a:r>
            <a:r>
              <a:rPr lang="en-US" b="1" dirty="0"/>
              <a:t>____________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I'm clever, </a:t>
            </a:r>
            <a:r>
              <a:rPr lang="en-US" b="1" dirty="0"/>
              <a:t>______________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8880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302078"/>
            <a:ext cx="10985500" cy="716582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8660"/>
            <a:ext cx="11588750" cy="5233598"/>
          </a:xfrm>
        </p:spPr>
        <p:txBody>
          <a:bodyPr>
            <a:normAutofit fontScale="92500" lnSpcReduction="20000"/>
          </a:bodyPr>
          <a:lstStyle/>
          <a:p>
            <a:pPr fontAlgn="ctr"/>
            <a:r>
              <a:rPr lang="en-US" dirty="0"/>
              <a:t>She is collecting stickers, </a:t>
            </a:r>
            <a:r>
              <a:rPr lang="en-US" b="1" dirty="0"/>
              <a:t>isn't she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We often watch TV in the afternoon, </a:t>
            </a:r>
            <a:r>
              <a:rPr lang="en-US" b="1" dirty="0"/>
              <a:t>don't we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You have cleaned your bike, </a:t>
            </a:r>
            <a:r>
              <a:rPr lang="en-US" b="1" dirty="0"/>
              <a:t>haven't you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John and Max don't like math, </a:t>
            </a:r>
            <a:r>
              <a:rPr lang="en-US" b="1" dirty="0"/>
              <a:t>do they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Peter played handball yesterday, </a:t>
            </a:r>
            <a:r>
              <a:rPr lang="en-US" b="1" dirty="0"/>
              <a:t>didn't he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They are going home from school, </a:t>
            </a:r>
            <a:r>
              <a:rPr lang="en-US" b="1" dirty="0"/>
              <a:t>aren't they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Mary didn't do her homework last Monday, </a:t>
            </a:r>
            <a:r>
              <a:rPr lang="en-US" b="1" dirty="0"/>
              <a:t>did she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He could have bought a new car, </a:t>
            </a:r>
            <a:r>
              <a:rPr lang="en-US" b="1" dirty="0"/>
              <a:t>couldn't he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Kevin will come tonight, </a:t>
            </a:r>
            <a:r>
              <a:rPr lang="en-US" b="1" dirty="0"/>
              <a:t>won't he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I'm clever, </a:t>
            </a:r>
            <a:r>
              <a:rPr lang="en-US" b="1" dirty="0"/>
              <a:t>aren't 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2260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7 Track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37372" y="192315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7718" y="152401"/>
            <a:ext cx="64161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Listen to complete the chart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69295"/>
              </p:ext>
            </p:extLst>
          </p:nvPr>
        </p:nvGraphicFramePr>
        <p:xfrm>
          <a:off x="203199" y="1785256"/>
          <a:ext cx="11698514" cy="393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4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Tommy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26">
                <a:tc>
                  <a:txBody>
                    <a:bodyPr/>
                    <a:lstStyle/>
                    <a:p>
                      <a:r>
                        <a:rPr lang="en-US" sz="1600" dirty="0"/>
                        <a:t>1.</a:t>
                      </a:r>
                      <a:r>
                        <a:rPr lang="en-US" sz="1600" baseline="0" dirty="0"/>
                        <a:t> How old was he/she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769">
                <a:tc>
                  <a:txBody>
                    <a:bodyPr/>
                    <a:lstStyle/>
                    <a:p>
                      <a:r>
                        <a:rPr lang="en-US" sz="1600" dirty="0"/>
                        <a:t>2. Who</a:t>
                      </a:r>
                      <a:r>
                        <a:rPr lang="en-US" sz="1600" baseline="0" dirty="0"/>
                        <a:t> did he/ she fall in love with?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882">
                <a:tc>
                  <a:txBody>
                    <a:bodyPr/>
                    <a:lstStyle/>
                    <a:p>
                      <a:r>
                        <a:rPr lang="en-US" sz="1600" dirty="0"/>
                        <a:t>Was it a pleasant  experience?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26">
                <a:tc>
                  <a:txBody>
                    <a:bodyPr/>
                    <a:lstStyle/>
                    <a:p>
                      <a:r>
                        <a:rPr lang="en-US" sz="1600" dirty="0"/>
                        <a:t>Was the love reciprocated?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425">
                <a:tc>
                  <a:txBody>
                    <a:bodyPr/>
                    <a:lstStyle/>
                    <a:p>
                      <a:r>
                        <a:rPr lang="en-US" sz="1600" dirty="0"/>
                        <a:t>How</a:t>
                      </a:r>
                      <a:r>
                        <a:rPr lang="en-US" sz="1600" baseline="0" dirty="0"/>
                        <a:t> did it end?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954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486" y="1117604"/>
            <a:ext cx="4644572" cy="4654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Nunito"/>
              </a:rPr>
              <a:t>My family's gone; there's no one home.    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It's only me who's home alone.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I shouldn't hear a single squeak.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There shouldn't even be a creak,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So what's that thumping that I hear?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It must mean one thing: death is near.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"You're an adult, you'll be just fine."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I tell myself as I dial "nine"...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Was that a knock upon the door?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My heart beats faster than before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I know it's closed; I've checked the lock.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At least my killer knows to knock?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6629" y="1074059"/>
            <a:ext cx="51380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Nunito"/>
              </a:rPr>
              <a:t>I cannot sleep, though I'm in bed.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I've made amends with God instead.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If He decides that it's my time,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Then this will be my very last rhyme.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I hear a bang and then a break.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My head shoots up; there's no mistake!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I turn my music volume high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So I won't hear the way I die.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I run upstairs, desk lamp in hand.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Over my head, ready to land,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And right before it did just that..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Nunito"/>
              </a:rPr>
              <a:t>I remembered - I have a cat.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55340" y="150729"/>
            <a:ext cx="3587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4"/>
                </a:solidFill>
                <a:effectLst/>
              </a:rPr>
              <a:t>Home Alone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4575" y="5321376"/>
            <a:ext cx="78293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words that rhyme…</a:t>
            </a:r>
          </a:p>
        </p:txBody>
      </p:sp>
    </p:spTree>
    <p:extLst>
      <p:ext uri="{BB962C8B-B14F-4D97-AF65-F5344CB8AC3E}">
        <p14:creationId xmlns:p14="http://schemas.microsoft.com/office/powerpoint/2010/main" val="3673035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27692"/>
              </p:ext>
            </p:extLst>
          </p:nvPr>
        </p:nvGraphicFramePr>
        <p:xfrm>
          <a:off x="870857" y="1001485"/>
          <a:ext cx="9506856" cy="5167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6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Which two words rhyme 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r>
                        <a:rPr lang="en-US" sz="2000" dirty="0"/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r>
                        <a:rPr lang="en-US" sz="2000" dirty="0"/>
                        <a:t>Dear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r>
                        <a:rPr lang="en-US" sz="2000" dirty="0"/>
                        <a:t>Lost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r>
                        <a:rPr lang="en-US" sz="2000" dirty="0"/>
                        <a:t>Meat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r>
                        <a:rPr lang="en-US" sz="2000" dirty="0"/>
                        <a:t>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r>
                        <a:rPr lang="en-US" sz="2000" dirty="0"/>
                        <a:t>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r>
                        <a:rPr lang="en-US" sz="2000" dirty="0"/>
                        <a:t>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Flood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r>
                        <a:rPr lang="en-US" sz="2000" dirty="0"/>
                        <a:t>Flower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72593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0516" y="256828"/>
            <a:ext cx="47884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these quotations mean ?</a:t>
            </a:r>
          </a:p>
        </p:txBody>
      </p:sp>
      <p:sp>
        <p:nvSpPr>
          <p:cNvPr id="3" name="Rectangle 2"/>
          <p:cNvSpPr/>
          <p:nvPr/>
        </p:nvSpPr>
        <p:spPr>
          <a:xfrm>
            <a:off x="521675" y="1835220"/>
            <a:ext cx="6707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“ Love is kind of madness”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131" y="5923895"/>
            <a:ext cx="11601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 Love is the most beautiful of dream and the worst of nightmares”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592" y="2967335"/>
            <a:ext cx="118048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“ When you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’re in love,1 + 1 = everything, and 2-1 = nothing</a:t>
            </a:r>
            <a:endPara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602" y="3991561"/>
            <a:ext cx="102483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 Love is what is left when bein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 in love has burned away”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865" y="4914891"/>
            <a:ext cx="38619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“ Love is blind”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-104567" y="1142722"/>
            <a:ext cx="12401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“People ask what love is. If you have to ask, you don’t know.”</a:t>
            </a:r>
          </a:p>
        </p:txBody>
      </p:sp>
    </p:spTree>
    <p:extLst>
      <p:ext uri="{BB962C8B-B14F-4D97-AF65-F5344CB8AC3E}">
        <p14:creationId xmlns:p14="http://schemas.microsoft.com/office/powerpoint/2010/main" val="137803364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302078"/>
            <a:ext cx="10985500" cy="716582"/>
          </a:xfrm>
        </p:spPr>
        <p:txBody>
          <a:bodyPr/>
          <a:lstStyle/>
          <a:p>
            <a:r>
              <a:rPr lang="en-US" dirty="0"/>
              <a:t>Activity time 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your own rhyming poem with a partner.</a:t>
            </a:r>
          </a:p>
          <a:p>
            <a:endParaRPr lang="en-US" dirty="0"/>
          </a:p>
          <a:p>
            <a:r>
              <a:rPr lang="en-US" dirty="0"/>
              <a:t>Use from the words in the box or your own words.</a:t>
            </a:r>
          </a:p>
          <a:p>
            <a:endParaRPr lang="en-US" dirty="0"/>
          </a:p>
          <a:p>
            <a:r>
              <a:rPr lang="en-US" dirty="0"/>
              <a:t>It doesn’t have to be more than 6-8 lines.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0923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03085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was once an old, dying farmer 1.________. Before he died, he wanted to teach his three sons how to be good farmers. So, he called them to his bedside and said, “ My boys, I have an important secret to tell you: there is a great treasure buried in the vineyard. Promise me that you will look for it when I am dead.”</a:t>
            </a:r>
          </a:p>
          <a:p>
            <a:endParaRPr lang="en-US" dirty="0"/>
          </a:p>
          <a:p>
            <a:r>
              <a:rPr lang="en-US" dirty="0"/>
              <a:t>The sons gave their promise and 2. _______, they began looking for treasure. They worked very hard in the hot sun 3. ______. They pictured boxes of gold coins, diamond necklaces, and other such things. 4.________, but they found not a single penny. They were very upset 5. ________. However, a few months later the grapes started to appear on the vines. Their grapes were the biggest and best in the neighborhood and they sold them for a lot of money. Now the sons understood 6. _____ and they lived happily ever after.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78840"/>
              </p:ext>
            </p:extLst>
          </p:nvPr>
        </p:nvGraphicFramePr>
        <p:xfrm>
          <a:off x="1451429" y="3941837"/>
          <a:ext cx="947782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Use the following to complete</a:t>
                      </a:r>
                      <a:r>
                        <a:rPr lang="en-US" sz="2000" baseline="0" dirty="0"/>
                        <a:t> the paragraph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a. As soon as their father died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b. Who</a:t>
                      </a:r>
                      <a:r>
                        <a:rPr lang="en-US" sz="2000" baseline="0" dirty="0"/>
                        <a:t> had worked hard in his vineyard all his life.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c. What</a:t>
                      </a:r>
                      <a:r>
                        <a:rPr lang="en-US" sz="2000" baseline="0" dirty="0"/>
                        <a:t> their father had meant by the great treasure.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d. And while they were working, they thought about what their father</a:t>
                      </a:r>
                      <a:r>
                        <a:rPr lang="en-US" sz="2000" baseline="0" dirty="0"/>
                        <a:t> had said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e. Because</a:t>
                      </a:r>
                      <a:r>
                        <a:rPr lang="en-US" sz="2000" baseline="0" dirty="0"/>
                        <a:t> they felt that all their hard work had been for nothing.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f. Soon they had dug up every inch of the vineyard.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44943" y="0"/>
            <a:ext cx="3095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 groups…</a:t>
            </a:r>
          </a:p>
        </p:txBody>
      </p:sp>
    </p:spTree>
    <p:extLst>
      <p:ext uri="{BB962C8B-B14F-4D97-AF65-F5344CB8AC3E}">
        <p14:creationId xmlns:p14="http://schemas.microsoft.com/office/powerpoint/2010/main" val="158566346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934" y="137049"/>
            <a:ext cx="3979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try this together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3097" y="844935"/>
            <a:ext cx="73869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  <a:effectLst/>
              </a:rPr>
              <a:t>Before- as soon as-while- during</a:t>
            </a:r>
          </a:p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When- but- however,- so- who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45264"/>
            <a:ext cx="121919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once was an emperor 1. ____________lived in  a palace.</a:t>
            </a:r>
          </a:p>
          <a:p>
            <a:endParaRPr lang="en-US" dirty="0"/>
          </a:p>
          <a:p>
            <a:r>
              <a:rPr lang="en-US" dirty="0"/>
              <a:t>He had three daughters 2. ___________ no sons.</a:t>
            </a:r>
          </a:p>
          <a:p>
            <a:endParaRPr lang="en-US" dirty="0"/>
          </a:p>
          <a:p>
            <a:r>
              <a:rPr lang="en-US" dirty="0"/>
              <a:t>He wanted his daughters to marry 3. __________ he died.</a:t>
            </a:r>
          </a:p>
          <a:p>
            <a:endParaRPr lang="en-US" dirty="0"/>
          </a:p>
          <a:p>
            <a:r>
              <a:rPr lang="en-US" dirty="0"/>
              <a:t>He found three princes. 4. ___________ his daughters didn’t like them.</a:t>
            </a:r>
          </a:p>
          <a:p>
            <a:endParaRPr lang="en-US" dirty="0"/>
          </a:p>
          <a:p>
            <a:r>
              <a:rPr lang="en-US" dirty="0"/>
              <a:t>They refused to marry the princes 5. ________ the emperor became very angry.</a:t>
            </a:r>
          </a:p>
          <a:p>
            <a:endParaRPr lang="en-US" dirty="0"/>
          </a:p>
          <a:p>
            <a:r>
              <a:rPr lang="en-US" dirty="0"/>
              <a:t>He said they must get married 6.____________ they were 18 years old.</a:t>
            </a:r>
          </a:p>
          <a:p>
            <a:endParaRPr lang="en-US" dirty="0"/>
          </a:p>
          <a:p>
            <a:r>
              <a:rPr lang="en-US" dirty="0"/>
              <a:t>The three daughters ran away 7. ___________ the night and found work on a farm.</a:t>
            </a:r>
          </a:p>
          <a:p>
            <a:endParaRPr lang="en-US" dirty="0"/>
          </a:p>
          <a:p>
            <a:r>
              <a:rPr lang="en-US" dirty="0"/>
              <a:t>They fell in love with the farmer’s sons 8. ___________they were working there.</a:t>
            </a:r>
          </a:p>
          <a:p>
            <a:endParaRPr lang="en-US" dirty="0"/>
          </a:p>
          <a:p>
            <a:r>
              <a:rPr lang="en-US" dirty="0"/>
              <a:t>They married the sons 9. ________________ they were 18.</a:t>
            </a:r>
          </a:p>
        </p:txBody>
      </p:sp>
    </p:spTree>
    <p:extLst>
      <p:ext uri="{BB962C8B-B14F-4D97-AF65-F5344CB8AC3E}">
        <p14:creationId xmlns:p14="http://schemas.microsoft.com/office/powerpoint/2010/main" val="23667978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679450"/>
            <a:ext cx="10985500" cy="71658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piece, wait, whole, peace, wear, mail, where, weight, hole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3" y="1396032"/>
            <a:ext cx="11524343" cy="53095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have to lose some ________ to have a fit body.</a:t>
            </a:r>
          </a:p>
          <a:p>
            <a:r>
              <a:rPr lang="en-US" dirty="0"/>
              <a:t>She offered me a __________ of cake.</a:t>
            </a:r>
          </a:p>
          <a:p>
            <a:r>
              <a:rPr lang="en-US" dirty="0"/>
              <a:t>The ___________ class was challenging themselves.</a:t>
            </a:r>
          </a:p>
          <a:p>
            <a:r>
              <a:rPr lang="en-US" dirty="0"/>
              <a:t>I need to ___________ the right color shoes to match my outfit.</a:t>
            </a:r>
          </a:p>
          <a:p>
            <a:r>
              <a:rPr lang="en-US" dirty="0"/>
              <a:t>The __________ man delivered the package this morning.</a:t>
            </a:r>
          </a:p>
          <a:p>
            <a:r>
              <a:rPr lang="en-US" dirty="0"/>
              <a:t>I have to throw away these socks they have a big ________.</a:t>
            </a:r>
          </a:p>
          <a:p>
            <a:r>
              <a:rPr lang="en-US" dirty="0"/>
              <a:t>Try to make ___________ with your enemies don’t start a war.</a:t>
            </a:r>
          </a:p>
          <a:p>
            <a:r>
              <a:rPr lang="en-US" dirty="0"/>
              <a:t>Don’t ______ for the right moment just act.</a:t>
            </a:r>
          </a:p>
          <a:p>
            <a:r>
              <a:rPr lang="en-US" dirty="0"/>
              <a:t>I visited my old neighborhood _______ I have the best memories.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573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302078"/>
            <a:ext cx="10985500" cy="716582"/>
          </a:xfrm>
        </p:spPr>
        <p:txBody>
          <a:bodyPr/>
          <a:lstStyle/>
          <a:p>
            <a:r>
              <a:rPr lang="en-US" dirty="0"/>
              <a:t>What do you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Who do we fall in love with? Some like ourselves, or someone different? Do opposites attract?</a:t>
            </a:r>
          </a:p>
          <a:p>
            <a:endParaRPr lang="en-US" dirty="0"/>
          </a:p>
          <a:p>
            <a:r>
              <a:rPr lang="en-US" dirty="0"/>
              <a:t>Think of couples, perhaps famous, perhaps not, who didn’t have or haven’t had an easy romance. What happened to them?</a:t>
            </a:r>
          </a:p>
          <a:p>
            <a:endParaRPr lang="en-US" dirty="0"/>
          </a:p>
          <a:p>
            <a:r>
              <a:rPr lang="en-US" dirty="0"/>
              <a:t>What couples do you know who are a good match? Why do they go well together?</a:t>
            </a:r>
          </a:p>
          <a:p>
            <a:endParaRPr lang="en-US" dirty="0"/>
          </a:p>
          <a:p>
            <a:r>
              <a:rPr lang="en-US" dirty="0"/>
              <a:t>Do you have your own story to share ?</a:t>
            </a:r>
          </a:p>
        </p:txBody>
      </p:sp>
    </p:spTree>
    <p:extLst>
      <p:ext uri="{BB962C8B-B14F-4D97-AF65-F5344CB8AC3E}">
        <p14:creationId xmlns:p14="http://schemas.microsoft.com/office/powerpoint/2010/main" val="166529724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2" y="330249"/>
            <a:ext cx="11379200" cy="1400530"/>
          </a:xfrm>
        </p:spPr>
        <p:txBody>
          <a:bodyPr>
            <a:normAutofit/>
          </a:bodyPr>
          <a:lstStyle/>
          <a:p>
            <a:r>
              <a:rPr lang="en-US" sz="2400" dirty="0"/>
              <a:t>With your partner try to make these opinions stronger: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030514"/>
            <a:ext cx="4891314" cy="563154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She’s is very nice.</a:t>
            </a:r>
          </a:p>
          <a:p>
            <a:endParaRPr lang="en-US" dirty="0"/>
          </a:p>
          <a:p>
            <a:r>
              <a:rPr lang="en-US" dirty="0"/>
              <a:t>The movie was good.</a:t>
            </a:r>
          </a:p>
          <a:p>
            <a:endParaRPr lang="en-US" dirty="0"/>
          </a:p>
          <a:p>
            <a:r>
              <a:rPr lang="en-US" dirty="0"/>
              <a:t>The hotel’s all right</a:t>
            </a:r>
          </a:p>
          <a:p>
            <a:endParaRPr lang="en-US" dirty="0"/>
          </a:p>
          <a:p>
            <a:r>
              <a:rPr lang="en-US" dirty="0"/>
              <a:t>I like dark chocolate.</a:t>
            </a:r>
          </a:p>
          <a:p>
            <a:endParaRPr lang="en-US" dirty="0"/>
          </a:p>
          <a:p>
            <a:r>
              <a:rPr lang="en-US" dirty="0"/>
              <a:t>I like Peter.</a:t>
            </a:r>
          </a:p>
          <a:p>
            <a:endParaRPr lang="en-US" dirty="0"/>
          </a:p>
          <a:p>
            <a:r>
              <a:rPr lang="en-US" dirty="0"/>
              <a:t>The book wasn’t very good.</a:t>
            </a:r>
          </a:p>
          <a:p>
            <a:endParaRPr lang="en-US" dirty="0"/>
          </a:p>
          <a:p>
            <a:r>
              <a:rPr lang="en-US" dirty="0"/>
              <a:t>I don’t like noisy restaurants.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23006"/>
              </p:ext>
            </p:extLst>
          </p:nvPr>
        </p:nvGraphicFramePr>
        <p:xfrm>
          <a:off x="7881257" y="1982409"/>
          <a:ext cx="370114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Words you could use: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Absolutely Awful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Really fabulous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Just great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Just can’t stand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Really</a:t>
                      </a:r>
                      <a:r>
                        <a:rPr lang="en-US" sz="2400" baseline="0" dirty="0"/>
                        <a:t> love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Absolutely adore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Absolutely wonderful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61783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287564"/>
            <a:ext cx="10985500" cy="716582"/>
          </a:xfrm>
        </p:spPr>
        <p:txBody>
          <a:bodyPr/>
          <a:lstStyle/>
          <a:p>
            <a:r>
              <a:rPr lang="en-US" dirty="0"/>
              <a:t>Final Oral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9" y="1175657"/>
            <a:ext cx="11959771" cy="5326743"/>
          </a:xfrm>
        </p:spPr>
        <p:txBody>
          <a:bodyPr>
            <a:normAutofit fontScale="92500"/>
          </a:bodyPr>
          <a:lstStyle/>
          <a:p>
            <a:r>
              <a:rPr lang="en-US" dirty="0"/>
              <a:t>Talk about a childhood dream that you once had:</a:t>
            </a:r>
          </a:p>
          <a:p>
            <a:endParaRPr lang="en-US" dirty="0"/>
          </a:p>
          <a:p>
            <a:r>
              <a:rPr lang="en-US" dirty="0"/>
              <a:t>Did you achieve it?</a:t>
            </a:r>
          </a:p>
          <a:p>
            <a:endParaRPr lang="en-US" dirty="0"/>
          </a:p>
          <a:p>
            <a:r>
              <a:rPr lang="en-US" dirty="0"/>
              <a:t>If you haven’t achieved it? What did you do instead?</a:t>
            </a:r>
          </a:p>
          <a:p>
            <a:endParaRPr lang="en-US" dirty="0"/>
          </a:p>
          <a:p>
            <a:r>
              <a:rPr lang="en-US" dirty="0"/>
              <a:t>Why this dream in particular ?</a:t>
            </a:r>
          </a:p>
          <a:p>
            <a:endParaRPr lang="en-US" dirty="0"/>
          </a:p>
          <a:p>
            <a:r>
              <a:rPr lang="en-US" dirty="0"/>
              <a:t>Give a summary about how you felt about it now and then… how did your thoughts change?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1115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Value Of A Well-Written Thank-You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31"/>
            <a:ext cx="12192000" cy="686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590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273050"/>
            <a:ext cx="10985500" cy="716582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306286"/>
            <a:ext cx="11458121" cy="49459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have to lose some </a:t>
            </a:r>
            <a:r>
              <a:rPr lang="en-US" dirty="0">
                <a:solidFill>
                  <a:srgbClr val="FF0000"/>
                </a:solidFill>
              </a:rPr>
              <a:t>weight </a:t>
            </a:r>
            <a:r>
              <a:rPr lang="en-US" dirty="0"/>
              <a:t>to have a fit body.</a:t>
            </a:r>
          </a:p>
          <a:p>
            <a:r>
              <a:rPr lang="en-US" dirty="0"/>
              <a:t>She offered me a </a:t>
            </a:r>
            <a:r>
              <a:rPr lang="en-US" dirty="0">
                <a:solidFill>
                  <a:srgbClr val="FF0000"/>
                </a:solidFill>
              </a:rPr>
              <a:t>piece</a:t>
            </a:r>
            <a:r>
              <a:rPr lang="en-US" dirty="0"/>
              <a:t> of cake.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whole</a:t>
            </a:r>
            <a:r>
              <a:rPr lang="en-US" dirty="0"/>
              <a:t> class was challenging themselves.</a:t>
            </a:r>
          </a:p>
          <a:p>
            <a:r>
              <a:rPr lang="en-US" dirty="0"/>
              <a:t>I need to </a:t>
            </a:r>
            <a:r>
              <a:rPr lang="en-US" dirty="0">
                <a:solidFill>
                  <a:srgbClr val="FF0000"/>
                </a:solidFill>
              </a:rPr>
              <a:t>wear</a:t>
            </a:r>
            <a:r>
              <a:rPr lang="en-US" dirty="0"/>
              <a:t> the right color shoes to match my outfit.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mail</a:t>
            </a:r>
            <a:r>
              <a:rPr lang="en-US" dirty="0"/>
              <a:t> man delivered the package this morning.</a:t>
            </a:r>
          </a:p>
          <a:p>
            <a:r>
              <a:rPr lang="en-US" dirty="0"/>
              <a:t>I have to throw away these socks they have a big </a:t>
            </a:r>
            <a:r>
              <a:rPr lang="en-US" dirty="0">
                <a:solidFill>
                  <a:srgbClr val="FF0000"/>
                </a:solidFill>
              </a:rPr>
              <a:t>hole</a:t>
            </a:r>
            <a:r>
              <a:rPr lang="en-US" dirty="0"/>
              <a:t>.</a:t>
            </a:r>
          </a:p>
          <a:p>
            <a:r>
              <a:rPr lang="en-US" dirty="0"/>
              <a:t>Try to make </a:t>
            </a:r>
            <a:r>
              <a:rPr lang="en-US" dirty="0">
                <a:solidFill>
                  <a:srgbClr val="FF0000"/>
                </a:solidFill>
              </a:rPr>
              <a:t>peace</a:t>
            </a:r>
            <a:r>
              <a:rPr lang="en-US" dirty="0"/>
              <a:t> with your enemies don’t start a war.</a:t>
            </a:r>
          </a:p>
          <a:p>
            <a:r>
              <a:rPr lang="en-US" dirty="0"/>
              <a:t>Don’t </a:t>
            </a:r>
            <a:r>
              <a:rPr lang="en-US" dirty="0">
                <a:solidFill>
                  <a:srgbClr val="FF0000"/>
                </a:solidFill>
              </a:rPr>
              <a:t>wait </a:t>
            </a:r>
            <a:r>
              <a:rPr lang="en-US" dirty="0"/>
              <a:t>for the right moment just act.</a:t>
            </a:r>
          </a:p>
          <a:p>
            <a:r>
              <a:rPr lang="en-US" dirty="0"/>
              <a:t>I visited my old neighborhood </a:t>
            </a:r>
            <a:r>
              <a:rPr lang="en-US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 have the best memories.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77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139" y="307575"/>
            <a:ext cx="9404723" cy="940653"/>
          </a:xfrm>
        </p:spPr>
        <p:txBody>
          <a:bodyPr/>
          <a:lstStyle/>
          <a:p>
            <a:r>
              <a:rPr lang="en-US" dirty="0"/>
              <a:t>Let’s try this….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957943"/>
            <a:ext cx="11553371" cy="554445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Yesterday at noon, Sara and I _______________(play) chess.</a:t>
            </a:r>
          </a:p>
          <a:p>
            <a:r>
              <a:rPr lang="en-US" dirty="0"/>
              <a:t>The whole story ___________(forget) in a few days.</a:t>
            </a:r>
          </a:p>
          <a:p>
            <a:r>
              <a:rPr lang="en-US" dirty="0"/>
              <a:t>Last year I ______________ (go) to England on holiday.</a:t>
            </a:r>
          </a:p>
          <a:p>
            <a:r>
              <a:rPr lang="en-US" dirty="0"/>
              <a:t>We really ______________ (enjoy) the game Last Sunday.</a:t>
            </a:r>
          </a:p>
          <a:p>
            <a:r>
              <a:rPr lang="en-US" dirty="0"/>
              <a:t>While Tom</a:t>
            </a:r>
            <a:r>
              <a:rPr lang="en-US" b="1" dirty="0"/>
              <a:t> </a:t>
            </a:r>
            <a:r>
              <a:rPr lang="en-US" dirty="0"/>
              <a:t>______________(cook) , he __________(talk) on the phone.</a:t>
            </a:r>
          </a:p>
          <a:p>
            <a:r>
              <a:rPr lang="en-US" dirty="0"/>
              <a:t>Susan turned on the radio after she ____________(wash) the dishes.</a:t>
            </a:r>
          </a:p>
          <a:p>
            <a:r>
              <a:rPr lang="en-US" dirty="0"/>
              <a:t>The old lady </a:t>
            </a:r>
            <a:r>
              <a:rPr lang="en-US" b="1" dirty="0"/>
              <a:t>_________ </a:t>
            </a:r>
            <a:r>
              <a:rPr lang="en-US" dirty="0"/>
              <a:t>(bite) by the dog.</a:t>
            </a:r>
          </a:p>
          <a:p>
            <a:r>
              <a:rPr lang="en-US" dirty="0"/>
              <a:t>I _______ (buy) a new baseball cap last week.</a:t>
            </a:r>
          </a:p>
          <a:p>
            <a:r>
              <a:rPr lang="en-US" dirty="0"/>
              <a:t>Carol and I ___________(have) dinner when he arrived.</a:t>
            </a:r>
          </a:p>
          <a:p>
            <a:r>
              <a:rPr lang="en-US" dirty="0"/>
              <a:t>I was very tired because I __________( study) too much.</a:t>
            </a:r>
          </a:p>
          <a:p>
            <a:r>
              <a:rPr lang="en-US" dirty="0"/>
              <a:t>Jo and I ___________(go) to the swimming pool yesterday.</a:t>
            </a:r>
          </a:p>
          <a:p>
            <a:r>
              <a:rPr lang="en-US" dirty="0"/>
              <a:t>They </a:t>
            </a:r>
            <a:r>
              <a:rPr lang="en-US" b="1" dirty="0"/>
              <a:t>________ </a:t>
            </a:r>
            <a:r>
              <a:rPr lang="en-US" dirty="0"/>
              <a:t>(ride) their bikes before they met their friends.</a:t>
            </a:r>
          </a:p>
          <a:p>
            <a:r>
              <a:rPr lang="en-US" dirty="0"/>
              <a:t>The wallet ___________(not/give)to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8196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64" y="302078"/>
            <a:ext cx="10985500" cy="716582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711200"/>
            <a:ext cx="11429093" cy="602342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Yesterday at noon, Sara and I </a:t>
            </a:r>
            <a:r>
              <a:rPr lang="en-US" dirty="0">
                <a:solidFill>
                  <a:srgbClr val="FF0000"/>
                </a:solidFill>
              </a:rPr>
              <a:t>were playing </a:t>
            </a:r>
            <a:r>
              <a:rPr lang="en-US" dirty="0"/>
              <a:t>chess.</a:t>
            </a:r>
          </a:p>
          <a:p>
            <a:r>
              <a:rPr lang="en-US" dirty="0"/>
              <a:t>The whole story  </a:t>
            </a:r>
            <a:r>
              <a:rPr lang="en-US" dirty="0">
                <a:solidFill>
                  <a:srgbClr val="FF0000"/>
                </a:solidFill>
              </a:rPr>
              <a:t>was forgotten </a:t>
            </a:r>
            <a:r>
              <a:rPr lang="en-US" dirty="0"/>
              <a:t>in a few days.</a:t>
            </a:r>
          </a:p>
          <a:p>
            <a:r>
              <a:rPr lang="en-US" dirty="0"/>
              <a:t>Last year I </a:t>
            </a:r>
            <a:r>
              <a:rPr lang="en-US" dirty="0">
                <a:solidFill>
                  <a:srgbClr val="FF0000"/>
                </a:solidFill>
              </a:rPr>
              <a:t>went </a:t>
            </a:r>
            <a:r>
              <a:rPr lang="en-US" dirty="0"/>
              <a:t>to England on holiday.</a:t>
            </a:r>
          </a:p>
          <a:p>
            <a:r>
              <a:rPr lang="en-US" dirty="0"/>
              <a:t>We really </a:t>
            </a:r>
            <a:r>
              <a:rPr lang="en-US" dirty="0">
                <a:solidFill>
                  <a:srgbClr val="FF0000"/>
                </a:solidFill>
              </a:rPr>
              <a:t>enjoyed</a:t>
            </a:r>
            <a:r>
              <a:rPr lang="en-US" dirty="0"/>
              <a:t> the game Last Sunday.</a:t>
            </a:r>
          </a:p>
          <a:p>
            <a:r>
              <a:rPr lang="en-US" dirty="0"/>
              <a:t>While Tom</a:t>
            </a:r>
            <a:r>
              <a:rPr lang="en-US" b="1" dirty="0"/>
              <a:t> </a:t>
            </a:r>
            <a:r>
              <a:rPr lang="en-US" dirty="0">
                <a:solidFill>
                  <a:srgbClr val="FF0000"/>
                </a:solidFill>
              </a:rPr>
              <a:t>was cooking </a:t>
            </a:r>
            <a:r>
              <a:rPr lang="en-US" dirty="0"/>
              <a:t>, he </a:t>
            </a:r>
            <a:r>
              <a:rPr lang="en-US" dirty="0">
                <a:solidFill>
                  <a:srgbClr val="FF0000"/>
                </a:solidFill>
              </a:rPr>
              <a:t>was talking </a:t>
            </a:r>
            <a:r>
              <a:rPr lang="en-US" dirty="0"/>
              <a:t>on the phone.</a:t>
            </a:r>
          </a:p>
          <a:p>
            <a:r>
              <a:rPr lang="en-US" dirty="0"/>
              <a:t>Susan turned on the radio after she </a:t>
            </a:r>
            <a:r>
              <a:rPr lang="en-US" dirty="0">
                <a:solidFill>
                  <a:srgbClr val="FF0000"/>
                </a:solidFill>
              </a:rPr>
              <a:t>had washed</a:t>
            </a:r>
            <a:r>
              <a:rPr lang="en-US" dirty="0"/>
              <a:t> the dishes.</a:t>
            </a:r>
          </a:p>
          <a:p>
            <a:r>
              <a:rPr lang="en-US" dirty="0"/>
              <a:t>The old lady </a:t>
            </a:r>
            <a:r>
              <a:rPr lang="en-US" dirty="0">
                <a:solidFill>
                  <a:srgbClr val="FF0000"/>
                </a:solidFill>
              </a:rPr>
              <a:t>was bitten </a:t>
            </a:r>
            <a:r>
              <a:rPr lang="en-US" dirty="0"/>
              <a:t>by the dog.</a:t>
            </a:r>
          </a:p>
          <a:p>
            <a:r>
              <a:rPr lang="en-US" dirty="0"/>
              <a:t>I</a:t>
            </a:r>
            <a:r>
              <a:rPr lang="en-US" dirty="0">
                <a:solidFill>
                  <a:srgbClr val="FF0000"/>
                </a:solidFill>
              </a:rPr>
              <a:t> bought </a:t>
            </a:r>
            <a:r>
              <a:rPr lang="en-US" dirty="0"/>
              <a:t>a new baseball cap last week.</a:t>
            </a:r>
          </a:p>
          <a:p>
            <a:r>
              <a:rPr lang="en-US" dirty="0"/>
              <a:t>Carol and I </a:t>
            </a:r>
            <a:r>
              <a:rPr lang="en-US" dirty="0">
                <a:solidFill>
                  <a:srgbClr val="FF0000"/>
                </a:solidFill>
              </a:rPr>
              <a:t>were having </a:t>
            </a:r>
            <a:r>
              <a:rPr lang="en-US" dirty="0"/>
              <a:t>dinner when he arrived.</a:t>
            </a:r>
          </a:p>
          <a:p>
            <a:r>
              <a:rPr lang="en-US" dirty="0"/>
              <a:t>I was very tired because I </a:t>
            </a:r>
            <a:r>
              <a:rPr lang="en-US" dirty="0">
                <a:solidFill>
                  <a:srgbClr val="FF0000"/>
                </a:solidFill>
              </a:rPr>
              <a:t>had studied </a:t>
            </a:r>
            <a:r>
              <a:rPr lang="en-US" dirty="0"/>
              <a:t>too much.</a:t>
            </a:r>
          </a:p>
          <a:p>
            <a:r>
              <a:rPr lang="en-US" dirty="0"/>
              <a:t>Jo and I </a:t>
            </a:r>
            <a:r>
              <a:rPr lang="en-US" dirty="0">
                <a:solidFill>
                  <a:srgbClr val="FF0000"/>
                </a:solidFill>
              </a:rPr>
              <a:t>went </a:t>
            </a:r>
            <a:r>
              <a:rPr lang="en-US" dirty="0"/>
              <a:t>to the swimming pool yesterday.</a:t>
            </a:r>
          </a:p>
          <a:p>
            <a:r>
              <a:rPr lang="en-US" dirty="0"/>
              <a:t>They </a:t>
            </a:r>
            <a:r>
              <a:rPr lang="en-US" dirty="0">
                <a:solidFill>
                  <a:srgbClr val="FF0000"/>
                </a:solidFill>
              </a:rPr>
              <a:t>had ridden</a:t>
            </a:r>
            <a:r>
              <a:rPr lang="en-US" dirty="0"/>
              <a:t> their bikes before they met their friends.</a:t>
            </a:r>
          </a:p>
          <a:p>
            <a:r>
              <a:rPr lang="en-US" dirty="0"/>
              <a:t>The wallet </a:t>
            </a:r>
            <a:r>
              <a:rPr lang="en-US" dirty="0">
                <a:solidFill>
                  <a:srgbClr val="FF0000"/>
                </a:solidFill>
              </a:rPr>
              <a:t>wasn't given </a:t>
            </a:r>
            <a:r>
              <a:rPr lang="en-US" dirty="0"/>
              <a:t>to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593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83" y="293061"/>
            <a:ext cx="9404723" cy="606825"/>
          </a:xfrm>
        </p:spPr>
        <p:txBody>
          <a:bodyPr/>
          <a:lstStyle/>
          <a:p>
            <a:r>
              <a:rPr lang="en-US" sz="2800" dirty="0"/>
              <a:t>Complete using the past simple vs past continuous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291770"/>
            <a:ext cx="12090399" cy="52977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Last night, while I was doing my homework, Angela (call)_______. She said she (call)_____________me on her cell phone from her biology classroom at UCLA. I asked her if she (finish)_____the class, but she said that the professor was at the front of the hall lecturing while she (talk)________to me. I couldn't believe she (make)___________a phone call during the lecture. I asked what was going on.</a:t>
            </a:r>
          </a:p>
          <a:p>
            <a:pPr marL="0" indent="0">
              <a:buNone/>
            </a:pPr>
            <a:r>
              <a:rPr lang="en-US" dirty="0"/>
              <a:t>She said her biology professor was so boring that several of the students (sleep) ____________in class. Some of the students (talk)______________about their plans for the weekend and the student next to her (draw) ___________a picture of a horse. When Angela (tell) _____________me she was not satisfied with the class, I (mention)____________that my biology professor was quite good and (suggest)______________that she switch to my class.</a:t>
            </a:r>
          </a:p>
          <a:p>
            <a:pPr marL="0" indent="0">
              <a:buNone/>
            </a:pPr>
            <a:r>
              <a:rPr lang="en-US" dirty="0"/>
              <a:t>While we were talking, I (hear) _______________her professor yell, "Miss, are you making a phone call?" Suddenly, the line went dead. I (hang) ______________up the phone and went to the kitchen to make dinner. As I (cut)_____________vegetables for a salad, the phone rang once again. It (be)____________Angela, but this time she wasn't sitting in class.</a:t>
            </a:r>
          </a:p>
        </p:txBody>
      </p:sp>
    </p:spTree>
    <p:extLst>
      <p:ext uri="{BB962C8B-B14F-4D97-AF65-F5344CB8AC3E}">
        <p14:creationId xmlns:p14="http://schemas.microsoft.com/office/powerpoint/2010/main" val="396785459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158" y="264032"/>
            <a:ext cx="9404723" cy="810025"/>
          </a:xfrm>
        </p:spPr>
        <p:txBody>
          <a:bodyPr/>
          <a:lstStyle/>
          <a:p>
            <a:pPr algn="ctr"/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204686"/>
            <a:ext cx="12017829" cy="5413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Last night, while I was doing my homework, Angela </a:t>
            </a:r>
            <a:r>
              <a:rPr lang="en-US" dirty="0">
                <a:solidFill>
                  <a:srgbClr val="FF0000"/>
                </a:solidFill>
              </a:rPr>
              <a:t>called</a:t>
            </a:r>
            <a:r>
              <a:rPr lang="en-US" dirty="0"/>
              <a:t> .She said she </a:t>
            </a:r>
            <a:r>
              <a:rPr lang="en-US" dirty="0">
                <a:solidFill>
                  <a:srgbClr val="FF0000"/>
                </a:solidFill>
              </a:rPr>
              <a:t>was calling </a:t>
            </a:r>
            <a:r>
              <a:rPr lang="en-US" dirty="0"/>
              <a:t>me on her cell phone from her biology classroom at UCLA. I asked her if she </a:t>
            </a:r>
            <a:r>
              <a:rPr lang="en-US" dirty="0">
                <a:solidFill>
                  <a:srgbClr val="FF0000"/>
                </a:solidFill>
              </a:rPr>
              <a:t>finished </a:t>
            </a:r>
            <a:r>
              <a:rPr lang="en-US" dirty="0"/>
              <a:t>the class, but she said that the professor was at the front of the hall lecturing while she </a:t>
            </a:r>
            <a:r>
              <a:rPr lang="en-US" dirty="0">
                <a:solidFill>
                  <a:srgbClr val="FF0000"/>
                </a:solidFill>
              </a:rPr>
              <a:t>was talking </a:t>
            </a:r>
            <a:r>
              <a:rPr lang="en-US" dirty="0"/>
              <a:t>to me. I couldn't believe she </a:t>
            </a:r>
            <a:r>
              <a:rPr lang="en-US" dirty="0">
                <a:solidFill>
                  <a:srgbClr val="FF0000"/>
                </a:solidFill>
              </a:rPr>
              <a:t>was making </a:t>
            </a:r>
            <a:r>
              <a:rPr lang="en-US" dirty="0"/>
              <a:t>a phone call during the lecture. I asked what was going on.</a:t>
            </a:r>
          </a:p>
          <a:p>
            <a:pPr marL="0" indent="0">
              <a:buNone/>
            </a:pPr>
            <a:r>
              <a:rPr lang="en-US" dirty="0"/>
              <a:t>She said her biology professor was so boring that several of the students  </a:t>
            </a:r>
            <a:r>
              <a:rPr lang="en-US" dirty="0">
                <a:solidFill>
                  <a:srgbClr val="FF0000"/>
                </a:solidFill>
              </a:rPr>
              <a:t>were sleeping </a:t>
            </a:r>
            <a:r>
              <a:rPr lang="en-US" dirty="0"/>
              <a:t>in class. Some of the students </a:t>
            </a:r>
            <a:r>
              <a:rPr lang="en-US" dirty="0">
                <a:solidFill>
                  <a:srgbClr val="FF0000"/>
                </a:solidFill>
              </a:rPr>
              <a:t>were talking </a:t>
            </a:r>
            <a:r>
              <a:rPr lang="en-US" dirty="0"/>
              <a:t>about their plans for the weekend and the student next to her </a:t>
            </a:r>
            <a:r>
              <a:rPr lang="en-US" dirty="0">
                <a:solidFill>
                  <a:srgbClr val="FF0000"/>
                </a:solidFill>
              </a:rPr>
              <a:t>was drawing </a:t>
            </a:r>
            <a:r>
              <a:rPr lang="en-US" dirty="0"/>
              <a:t>a picture of a horse. When Angela  </a:t>
            </a:r>
            <a:r>
              <a:rPr lang="en-US" dirty="0">
                <a:solidFill>
                  <a:srgbClr val="FF0000"/>
                </a:solidFill>
              </a:rPr>
              <a:t>told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me she was not satisfied with the class, I </a:t>
            </a:r>
            <a:r>
              <a:rPr lang="en-US" dirty="0">
                <a:solidFill>
                  <a:srgbClr val="FF0000"/>
                </a:solidFill>
              </a:rPr>
              <a:t>mentioned</a:t>
            </a:r>
            <a:r>
              <a:rPr lang="en-US" dirty="0"/>
              <a:t> that my biology professor was quite good and </a:t>
            </a:r>
            <a:r>
              <a:rPr lang="en-US" dirty="0">
                <a:solidFill>
                  <a:srgbClr val="FF0000"/>
                </a:solidFill>
              </a:rPr>
              <a:t>suggested</a:t>
            </a:r>
            <a:r>
              <a:rPr lang="en-US" dirty="0"/>
              <a:t> that she switch to my class.</a:t>
            </a:r>
          </a:p>
          <a:p>
            <a:pPr marL="0" indent="0">
              <a:buNone/>
            </a:pPr>
            <a:r>
              <a:rPr lang="en-US" dirty="0"/>
              <a:t>While we were talking, I </a:t>
            </a:r>
            <a:r>
              <a:rPr lang="en-US" dirty="0">
                <a:solidFill>
                  <a:srgbClr val="FF0000"/>
                </a:solidFill>
              </a:rPr>
              <a:t>heard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her professor yell, "Miss, are you making a phone call?" Suddenly, the line went dead. I </a:t>
            </a:r>
            <a:r>
              <a:rPr lang="en-US" dirty="0">
                <a:solidFill>
                  <a:srgbClr val="FF0000"/>
                </a:solidFill>
              </a:rPr>
              <a:t>hung </a:t>
            </a:r>
            <a:r>
              <a:rPr lang="en-US" dirty="0"/>
              <a:t>up the phone and went to the kitchen to make dinner. As I </a:t>
            </a:r>
            <a:r>
              <a:rPr lang="en-US" dirty="0">
                <a:solidFill>
                  <a:srgbClr val="FF0000"/>
                </a:solidFill>
              </a:rPr>
              <a:t>was cutting </a:t>
            </a:r>
            <a:r>
              <a:rPr lang="en-US" dirty="0"/>
              <a:t>vegetables for a salad, the phone rang once again. It </a:t>
            </a:r>
            <a:r>
              <a:rPr lang="en-US" dirty="0">
                <a:solidFill>
                  <a:srgbClr val="FF0000"/>
                </a:solidFill>
              </a:rPr>
              <a:t>was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Angela, but this time she wasn't sitting in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536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 to Ask Questions in English Tag Questions with Positive Statements and To 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656" y="246743"/>
            <a:ext cx="10867973" cy="611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38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302079"/>
            <a:ext cx="10985500" cy="716582"/>
          </a:xfrm>
        </p:spPr>
        <p:txBody>
          <a:bodyPr/>
          <a:lstStyle/>
          <a:p>
            <a:r>
              <a:rPr lang="en-US" dirty="0"/>
              <a:t>Let’s complete the question tags: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853249"/>
            <a:ext cx="11393715" cy="4358866"/>
          </a:xfrm>
        </p:spPr>
        <p:txBody>
          <a:bodyPr>
            <a:normAutofit/>
          </a:bodyPr>
          <a:lstStyle/>
          <a:p>
            <a:r>
              <a:rPr lang="en-US" sz="2400" dirty="0"/>
              <a:t>We had a great time in Thailand, ____________?</a:t>
            </a:r>
          </a:p>
          <a:p>
            <a:r>
              <a:rPr lang="en-US" sz="2400" dirty="0"/>
              <a:t>The weather was great, _________________?</a:t>
            </a:r>
          </a:p>
          <a:p>
            <a:r>
              <a:rPr lang="en-US" sz="2400" dirty="0"/>
              <a:t>The French really love their food, _______________?</a:t>
            </a:r>
          </a:p>
          <a:p>
            <a:r>
              <a:rPr lang="en-US" sz="2400" dirty="0"/>
              <a:t>It’s a lovely day today, __________________?</a:t>
            </a:r>
          </a:p>
          <a:p>
            <a:r>
              <a:rPr lang="en-US" sz="2400" dirty="0"/>
              <a:t>Karen and Tom are a really nice couple, ________________?</a:t>
            </a:r>
          </a:p>
          <a:p>
            <a:r>
              <a:rPr lang="en-US" sz="2400" dirty="0"/>
              <a:t>Tom earns so much money, _______________?</a:t>
            </a:r>
          </a:p>
          <a:p>
            <a:r>
              <a:rPr lang="en-US" sz="2400" dirty="0"/>
              <a:t>They want to get married, _____________?</a:t>
            </a:r>
          </a:p>
        </p:txBody>
      </p:sp>
    </p:spTree>
    <p:extLst>
      <p:ext uri="{BB962C8B-B14F-4D97-AF65-F5344CB8AC3E}">
        <p14:creationId xmlns:p14="http://schemas.microsoft.com/office/powerpoint/2010/main" val="335641864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Custom 1">
      <a:majorFont>
        <a:latin typeface="Montserrat SemiBold"/>
        <a:ea typeface="Helvetica Neue"/>
        <a:cs typeface="Helvetica Neue"/>
      </a:majorFont>
      <a:minorFont>
        <a:latin typeface="Montserrat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FD36C645DD340AABAE6161DA6060D" ma:contentTypeVersion="18" ma:contentTypeDescription="Create a new document." ma:contentTypeScope="" ma:versionID="23dbfe3419d5d70189def993502736a2">
  <xsd:schema xmlns:xsd="http://www.w3.org/2001/XMLSchema" xmlns:xs="http://www.w3.org/2001/XMLSchema" xmlns:p="http://schemas.microsoft.com/office/2006/metadata/properties" xmlns:ns2="5ff90f32-14c0-4474-9363-192e16417ca8" xmlns:ns3="145a983c-5312-46f9-82e2-e70a15caf99b" targetNamespace="http://schemas.microsoft.com/office/2006/metadata/properties" ma:root="true" ma:fieldsID="c87f7c66f158d6e7cc1edf71d9c46c2d" ns2:_="" ns3:_="">
    <xsd:import namespace="5ff90f32-14c0-4474-9363-192e16417ca8"/>
    <xsd:import namespace="145a983c-5312-46f9-82e2-e70a15caf9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90f32-14c0-4474-9363-192e16417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2195749-4904-48bd-8f47-5cc01d2f9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a983c-5312-46f9-82e2-e70a15caf9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e4498f4-de78-426a-a8c0-63b0d2fd65c8}" ma:internalName="TaxCatchAll" ma:showField="CatchAllData" ma:web="145a983c-5312-46f9-82e2-e70a15caf9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a983c-5312-46f9-82e2-e70a15caf99b" xsi:nil="true"/>
    <lcf76f155ced4ddcb4097134ff3c332f xmlns="5ff90f32-14c0-4474-9363-192e16417c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1CDBB3-84E7-4062-8810-0B5A1BD1ADB9}"/>
</file>

<file path=customXml/itemProps2.xml><?xml version="1.0" encoding="utf-8"?>
<ds:datastoreItem xmlns:ds="http://schemas.openxmlformats.org/officeDocument/2006/customXml" ds:itemID="{62732A5B-597A-40A2-BD64-40E378DC7045}"/>
</file>

<file path=customXml/itemProps3.xml><?xml version="1.0" encoding="utf-8"?>
<ds:datastoreItem xmlns:ds="http://schemas.openxmlformats.org/officeDocument/2006/customXml" ds:itemID="{477F65E6-CE17-4421-A4E9-71BC09789352}"/>
</file>

<file path=docProps/app.xml><?xml version="1.0" encoding="utf-8"?>
<Properties xmlns="http://schemas.openxmlformats.org/officeDocument/2006/extended-properties" xmlns:vt="http://schemas.openxmlformats.org/officeDocument/2006/docPropsVTypes">
  <Template>PowerPoint Amideast New Branding Template v2</Template>
  <TotalTime>305</TotalTime>
  <Words>2313</Words>
  <Application>Microsoft Office PowerPoint</Application>
  <PresentationFormat>Widescreen</PresentationFormat>
  <Paragraphs>221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Helvetica Neue Medium</vt:lpstr>
      <vt:lpstr>Montserrat</vt:lpstr>
      <vt:lpstr>Montserrat SemiBold</vt:lpstr>
      <vt:lpstr>Nunito</vt:lpstr>
      <vt:lpstr>30_BasicColor</vt:lpstr>
      <vt:lpstr>PowerPoint Presentation</vt:lpstr>
      <vt:lpstr>piece, wait, whole, peace, wear, mail, where, weight, hole </vt:lpstr>
      <vt:lpstr>Answers</vt:lpstr>
      <vt:lpstr>Let’s try this….</vt:lpstr>
      <vt:lpstr>Answers</vt:lpstr>
      <vt:lpstr>Complete using the past simple vs past continuous </vt:lpstr>
      <vt:lpstr>Answers</vt:lpstr>
      <vt:lpstr>PowerPoint Presentation</vt:lpstr>
      <vt:lpstr>Let’s complete the question tags:</vt:lpstr>
      <vt:lpstr>Answers</vt:lpstr>
      <vt:lpstr>Try this with a partner…..</vt:lpstr>
      <vt:lpstr>Answers</vt:lpstr>
      <vt:lpstr>PowerPoint Presentation</vt:lpstr>
      <vt:lpstr>PowerPoint Presentation</vt:lpstr>
      <vt:lpstr>PowerPoint Presentation</vt:lpstr>
      <vt:lpstr>PowerPoint Presentation</vt:lpstr>
      <vt:lpstr>Activity time !!!</vt:lpstr>
      <vt:lpstr>PowerPoint Presentation</vt:lpstr>
      <vt:lpstr>PowerPoint Presentation</vt:lpstr>
      <vt:lpstr>What do you think?</vt:lpstr>
      <vt:lpstr>With your partner try to make these opinions stronger: </vt:lpstr>
      <vt:lpstr>Final Oral task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Angie Elhout</cp:lastModifiedBy>
  <cp:revision>32</cp:revision>
  <dcterms:created xsi:type="dcterms:W3CDTF">2020-10-01T11:13:50Z</dcterms:created>
  <dcterms:modified xsi:type="dcterms:W3CDTF">2023-04-02T12:52:02Z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0x010100DEEFD36C645DD340AABAE6161DA6060D</vt:lpwstr>
  </property>
</Properties>
</file>